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0" saveSubsetFonts="1">
  <p:sldMasterIdLst>
    <p:sldMasterId id="2147483804" r:id="rId1"/>
  </p:sldMasterIdLst>
  <p:notesMasterIdLst>
    <p:notesMasterId r:id="rId32"/>
  </p:notesMasterIdLst>
  <p:sldIdLst>
    <p:sldId id="256" r:id="rId2"/>
    <p:sldId id="257" r:id="rId3"/>
    <p:sldId id="258" r:id="rId4"/>
    <p:sldId id="259" r:id="rId5"/>
    <p:sldId id="304" r:id="rId6"/>
    <p:sldId id="305" r:id="rId7"/>
    <p:sldId id="315" r:id="rId8"/>
    <p:sldId id="306" r:id="rId9"/>
    <p:sldId id="260" r:id="rId10"/>
    <p:sldId id="300" r:id="rId11"/>
    <p:sldId id="295" r:id="rId12"/>
    <p:sldId id="307" r:id="rId13"/>
    <p:sldId id="294" r:id="rId14"/>
    <p:sldId id="309" r:id="rId15"/>
    <p:sldId id="310" r:id="rId16"/>
    <p:sldId id="311" r:id="rId17"/>
    <p:sldId id="312" r:id="rId18"/>
    <p:sldId id="273" r:id="rId19"/>
    <p:sldId id="280" r:id="rId20"/>
    <p:sldId id="308" r:id="rId21"/>
    <p:sldId id="298" r:id="rId22"/>
    <p:sldId id="313" r:id="rId23"/>
    <p:sldId id="318" r:id="rId24"/>
    <p:sldId id="271" r:id="rId25"/>
    <p:sldId id="316" r:id="rId26"/>
    <p:sldId id="317" r:id="rId27"/>
    <p:sldId id="261" r:id="rId28"/>
    <p:sldId id="262" r:id="rId29"/>
    <p:sldId id="263" r:id="rId30"/>
    <p:sldId id="302" r:id="rId31"/>
  </p:sldIdLst>
  <p:sldSz cx="7772400" cy="100584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44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Brown" initials="NB" lastIdx="1" clrIdx="0">
    <p:extLst>
      <p:ext uri="{19B8F6BF-5375-455C-9EA6-DF929625EA0E}">
        <p15:presenceInfo xmlns:p15="http://schemas.microsoft.com/office/powerpoint/2012/main" userId="S-1-5-21-1264366061-334097635-1935006305-16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FF0000"/>
    <a:srgbClr val="800000"/>
    <a:srgbClr val="E7EAF2"/>
    <a:srgbClr val="EE64CA"/>
    <a:srgbClr val="B5A49C"/>
    <a:srgbClr val="AD1F3B"/>
    <a:srgbClr val="FFFFFF"/>
    <a:srgbClr val="5484AF"/>
    <a:srgbClr val="5A2C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00" autoAdjust="0"/>
    <p:restoredTop sz="96340" autoAdjust="0"/>
  </p:normalViewPr>
  <p:slideViewPr>
    <p:cSldViewPr snapToGrid="0">
      <p:cViewPr varScale="1">
        <p:scale>
          <a:sx n="78" d="100"/>
          <a:sy n="78" d="100"/>
        </p:scale>
        <p:origin x="3072" y="54"/>
      </p:cViewPr>
      <p:guideLst>
        <p:guide orient="horz" pos="3168"/>
        <p:guide pos="2448"/>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97D0471-4D14-4C90-B0D0-59512D73EA0C}" type="datetimeFigureOut">
              <a:rPr lang="en-US" smtClean="0"/>
              <a:t>2/27/2026</a:t>
            </a:fld>
            <a:endParaRPr lang="en-US" dirty="0"/>
          </a:p>
        </p:txBody>
      </p:sp>
      <p:sp>
        <p:nvSpPr>
          <p:cNvPr id="4" name="Slide Image Placeholder 3"/>
          <p:cNvSpPr>
            <a:spLocks noGrp="1" noRot="1" noChangeAspect="1"/>
          </p:cNvSpPr>
          <p:nvPr>
            <p:ph type="sldImg" idx="2"/>
          </p:nvPr>
        </p:nvSpPr>
        <p:spPr>
          <a:xfrm>
            <a:off x="2293938" y="1162050"/>
            <a:ext cx="242252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5C4434E-BECB-4A4E-BF4F-1B1BE5F9B94A}" type="slidenum">
              <a:rPr lang="en-US" smtClean="0"/>
              <a:t>‹#›</a:t>
            </a:fld>
            <a:endParaRPr lang="en-US" dirty="0"/>
          </a:p>
        </p:txBody>
      </p:sp>
    </p:spTree>
    <p:extLst>
      <p:ext uri="{BB962C8B-B14F-4D97-AF65-F5344CB8AC3E}">
        <p14:creationId xmlns:p14="http://schemas.microsoft.com/office/powerpoint/2010/main" val="2794200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C4434E-BECB-4A4E-BF4F-1B1BE5F9B94A}" type="slidenum">
              <a:rPr lang="en-US" smtClean="0"/>
              <a:t>46</a:t>
            </a:fld>
            <a:endParaRPr lang="en-US" dirty="0"/>
          </a:p>
        </p:txBody>
      </p:sp>
    </p:spTree>
    <p:extLst>
      <p:ext uri="{BB962C8B-B14F-4D97-AF65-F5344CB8AC3E}">
        <p14:creationId xmlns:p14="http://schemas.microsoft.com/office/powerpoint/2010/main" val="102400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69808-D537-63D9-E205-BF2F634C43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F5CEFD-7A40-C2F3-4344-B93A3F5DD8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EE6C4D-D227-2983-BFB9-20F2ECBA10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1CEF9C-13E4-7B9F-491C-1C8757A897F1}"/>
              </a:ext>
            </a:extLst>
          </p:cNvPr>
          <p:cNvSpPr>
            <a:spLocks noGrp="1"/>
          </p:cNvSpPr>
          <p:nvPr>
            <p:ph type="sldNum" sz="quarter" idx="5"/>
          </p:nvPr>
        </p:nvSpPr>
        <p:spPr/>
        <p:txBody>
          <a:bodyPr/>
          <a:lstStyle/>
          <a:p>
            <a:fld id="{65C4434E-BECB-4A4E-BF4F-1B1BE5F9B94A}" type="slidenum">
              <a:rPr lang="en-US" smtClean="0"/>
              <a:t>47</a:t>
            </a:fld>
            <a:endParaRPr lang="en-US" dirty="0"/>
          </a:p>
        </p:txBody>
      </p:sp>
    </p:spTree>
    <p:extLst>
      <p:ext uri="{BB962C8B-B14F-4D97-AF65-F5344CB8AC3E}">
        <p14:creationId xmlns:p14="http://schemas.microsoft.com/office/powerpoint/2010/main" val="1077936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E19CD-0069-EB94-F6EF-8C2756ACB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5AFC1-40C8-EB52-1B51-81528ACA8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6A6BE3-3943-BD09-2A67-A715717BA6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6B357C-5C98-7A18-70D0-8CC4A70AB90B}"/>
              </a:ext>
            </a:extLst>
          </p:cNvPr>
          <p:cNvSpPr>
            <a:spLocks noGrp="1"/>
          </p:cNvSpPr>
          <p:nvPr>
            <p:ph type="sldNum" sz="quarter" idx="5"/>
          </p:nvPr>
        </p:nvSpPr>
        <p:spPr/>
        <p:txBody>
          <a:bodyPr/>
          <a:lstStyle/>
          <a:p>
            <a:fld id="{65C4434E-BECB-4A4E-BF4F-1B1BE5F9B94A}" type="slidenum">
              <a:rPr lang="en-US" smtClean="0"/>
              <a:t>48</a:t>
            </a:fld>
            <a:endParaRPr lang="en-US" dirty="0"/>
          </a:p>
        </p:txBody>
      </p:sp>
    </p:spTree>
    <p:extLst>
      <p:ext uri="{BB962C8B-B14F-4D97-AF65-F5344CB8AC3E}">
        <p14:creationId xmlns:p14="http://schemas.microsoft.com/office/powerpoint/2010/main" val="851001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FB8C-0A56-7052-1410-5BBFFF348B12}"/>
              </a:ext>
            </a:extLst>
          </p:cNvPr>
          <p:cNvSpPr>
            <a:spLocks noGrp="1"/>
          </p:cNvSpPr>
          <p:nvPr>
            <p:ph type="ctrTitle"/>
          </p:nvPr>
        </p:nvSpPr>
        <p:spPr>
          <a:xfrm>
            <a:off x="971550" y="1646133"/>
            <a:ext cx="5829300" cy="3501813"/>
          </a:xfrm>
        </p:spPr>
        <p:txBody>
          <a:bodyPr anchor="b"/>
          <a:lstStyle>
            <a:lvl1pPr algn="ctr">
              <a:defRPr sz="3825"/>
            </a:lvl1pPr>
          </a:lstStyle>
          <a:p>
            <a:r>
              <a:rPr lang="en-US"/>
              <a:t>Click to edit Master title style</a:t>
            </a:r>
          </a:p>
        </p:txBody>
      </p:sp>
      <p:sp>
        <p:nvSpPr>
          <p:cNvPr id="3" name="Subtitle 2">
            <a:extLst>
              <a:ext uri="{FF2B5EF4-FFF2-40B4-BE49-F238E27FC236}">
                <a16:creationId xmlns:a16="http://schemas.microsoft.com/office/drawing/2014/main" id="{0DB9A5F4-AE24-349B-D5CC-01147ED8D497}"/>
              </a:ext>
            </a:extLst>
          </p:cNvPr>
          <p:cNvSpPr>
            <a:spLocks noGrp="1"/>
          </p:cNvSpPr>
          <p:nvPr>
            <p:ph type="subTitle" idx="1"/>
          </p:nvPr>
        </p:nvSpPr>
        <p:spPr>
          <a:xfrm>
            <a:off x="971550" y="5282989"/>
            <a:ext cx="5829300" cy="2428451"/>
          </a:xfrm>
        </p:spPr>
        <p:txBody>
          <a:bodyPr/>
          <a:lstStyle>
            <a:lvl1pPr marL="0" indent="0" algn="ctr">
              <a:buNone/>
              <a:defRPr sz="1530"/>
            </a:lvl1pPr>
            <a:lvl2pPr marL="291465" indent="0" algn="ctr">
              <a:buNone/>
              <a:defRPr sz="1275"/>
            </a:lvl2pPr>
            <a:lvl3pPr marL="582930" indent="0" algn="ctr">
              <a:buNone/>
              <a:defRPr sz="1148"/>
            </a:lvl3pPr>
            <a:lvl4pPr marL="874395" indent="0" algn="ctr">
              <a:buNone/>
              <a:defRPr sz="1020"/>
            </a:lvl4pPr>
            <a:lvl5pPr marL="1165860" indent="0" algn="ctr">
              <a:buNone/>
              <a:defRPr sz="1020"/>
            </a:lvl5pPr>
            <a:lvl6pPr marL="1457325" indent="0" algn="ctr">
              <a:buNone/>
              <a:defRPr sz="1020"/>
            </a:lvl6pPr>
            <a:lvl7pPr marL="1748790" indent="0" algn="ctr">
              <a:buNone/>
              <a:defRPr sz="1020"/>
            </a:lvl7pPr>
            <a:lvl8pPr marL="2040255" indent="0" algn="ctr">
              <a:buNone/>
              <a:defRPr sz="1020"/>
            </a:lvl8pPr>
            <a:lvl9pPr marL="2331720" indent="0" algn="ctr">
              <a:buNone/>
              <a:defRPr sz="1020"/>
            </a:lvl9pPr>
          </a:lstStyle>
          <a:p>
            <a:r>
              <a:rPr lang="en-US"/>
              <a:t>Click to edit Master subtitle style</a:t>
            </a:r>
          </a:p>
        </p:txBody>
      </p:sp>
      <p:sp>
        <p:nvSpPr>
          <p:cNvPr id="4" name="Date Placeholder 3">
            <a:extLst>
              <a:ext uri="{FF2B5EF4-FFF2-40B4-BE49-F238E27FC236}">
                <a16:creationId xmlns:a16="http://schemas.microsoft.com/office/drawing/2014/main" id="{A25E8BC0-B5DB-7453-F267-B22E723FC466}"/>
              </a:ext>
            </a:extLst>
          </p:cNvPr>
          <p:cNvSpPr>
            <a:spLocks noGrp="1"/>
          </p:cNvSpPr>
          <p:nvPr>
            <p:ph type="dt" sz="half" idx="10"/>
          </p:nvPr>
        </p:nvSpPr>
        <p:spPr/>
        <p:txBody>
          <a:bodyPr/>
          <a:lstStyle/>
          <a:p>
            <a:fld id="{03A3348E-491D-4CFA-9FA1-A52154C7C987}" type="datetime1">
              <a:rPr lang="en-US" smtClean="0"/>
              <a:t>2/27/2026</a:t>
            </a:fld>
            <a:endParaRPr lang="en-US" dirty="0"/>
          </a:p>
        </p:txBody>
      </p:sp>
      <p:sp>
        <p:nvSpPr>
          <p:cNvPr id="5" name="Footer Placeholder 4">
            <a:extLst>
              <a:ext uri="{FF2B5EF4-FFF2-40B4-BE49-F238E27FC236}">
                <a16:creationId xmlns:a16="http://schemas.microsoft.com/office/drawing/2014/main" id="{175C2156-AA0C-2D8B-DBEC-11ED38AB65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E165AB-DD20-61B7-0096-F9369F15728B}"/>
              </a:ext>
            </a:extLst>
          </p:cNvPr>
          <p:cNvSpPr>
            <a:spLocks noGrp="1"/>
          </p:cNvSpPr>
          <p:nvPr>
            <p:ph type="sldNum" sz="quarter" idx="12"/>
          </p:nvPr>
        </p:nvSpPr>
        <p:spPr/>
        <p:txBody>
          <a:bodyPr/>
          <a:lstStyle/>
          <a:p>
            <a:fld id="{CAC68316-79A4-4253-8A6F-27B91A94DF84}" type="slidenum">
              <a:rPr lang="en-US" smtClean="0"/>
              <a:t>‹#›</a:t>
            </a:fld>
            <a:endParaRPr lang="en-US" dirty="0"/>
          </a:p>
        </p:txBody>
      </p:sp>
    </p:spTree>
    <p:extLst>
      <p:ext uri="{BB962C8B-B14F-4D97-AF65-F5344CB8AC3E}">
        <p14:creationId xmlns:p14="http://schemas.microsoft.com/office/powerpoint/2010/main" val="3146040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76E18-BA27-163D-D624-0052C29F4F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0B9065-880C-5985-56EC-782D6A45B3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59F10-58CE-F067-6A45-B993595078DD}"/>
              </a:ext>
            </a:extLst>
          </p:cNvPr>
          <p:cNvSpPr>
            <a:spLocks noGrp="1"/>
          </p:cNvSpPr>
          <p:nvPr>
            <p:ph type="dt" sz="half" idx="10"/>
          </p:nvPr>
        </p:nvSpPr>
        <p:spPr/>
        <p:txBody>
          <a:bodyPr/>
          <a:lstStyle/>
          <a:p>
            <a:fld id="{857688FA-C4A1-4AD8-AA47-10A457F35F01}" type="datetime1">
              <a:rPr lang="en-US" smtClean="0"/>
              <a:t>2/27/2026</a:t>
            </a:fld>
            <a:endParaRPr lang="en-US" dirty="0"/>
          </a:p>
        </p:txBody>
      </p:sp>
      <p:sp>
        <p:nvSpPr>
          <p:cNvPr id="5" name="Footer Placeholder 4">
            <a:extLst>
              <a:ext uri="{FF2B5EF4-FFF2-40B4-BE49-F238E27FC236}">
                <a16:creationId xmlns:a16="http://schemas.microsoft.com/office/drawing/2014/main" id="{967EEF05-3E6C-652C-B53F-338AB2DFFD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A195E8-A9CD-7E52-152F-2ADB64CB8CED}"/>
              </a:ext>
            </a:extLst>
          </p:cNvPr>
          <p:cNvSpPr>
            <a:spLocks noGrp="1"/>
          </p:cNvSpPr>
          <p:nvPr>
            <p:ph type="sldNum" sz="quarter" idx="12"/>
          </p:nvPr>
        </p:nvSpPr>
        <p:spPr/>
        <p:txBody>
          <a:bodyPr/>
          <a:lstStyle/>
          <a:p>
            <a:fld id="{CAC68316-79A4-4253-8A6F-27B91A94DF84}" type="slidenum">
              <a:rPr lang="en-US" smtClean="0"/>
              <a:t>‹#›</a:t>
            </a:fld>
            <a:endParaRPr lang="en-US" dirty="0"/>
          </a:p>
        </p:txBody>
      </p:sp>
    </p:spTree>
    <p:extLst>
      <p:ext uri="{BB962C8B-B14F-4D97-AF65-F5344CB8AC3E}">
        <p14:creationId xmlns:p14="http://schemas.microsoft.com/office/powerpoint/2010/main" val="3318217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24FE5-6D83-B08F-94BF-BE0C2800E700}"/>
              </a:ext>
            </a:extLst>
          </p:cNvPr>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EAB749-637E-D10B-5080-ABB656A52A5C}"/>
              </a:ext>
            </a:extLst>
          </p:cNvPr>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B67FC-4985-E10F-9626-BAB6827D1DD7}"/>
              </a:ext>
            </a:extLst>
          </p:cNvPr>
          <p:cNvSpPr>
            <a:spLocks noGrp="1"/>
          </p:cNvSpPr>
          <p:nvPr>
            <p:ph type="dt" sz="half" idx="10"/>
          </p:nvPr>
        </p:nvSpPr>
        <p:spPr/>
        <p:txBody>
          <a:bodyPr/>
          <a:lstStyle/>
          <a:p>
            <a:fld id="{D82751D1-DE6A-4AD6-B55B-8F07835458D2}" type="datetime1">
              <a:rPr lang="en-US" smtClean="0"/>
              <a:t>2/27/2026</a:t>
            </a:fld>
            <a:endParaRPr lang="en-US" dirty="0"/>
          </a:p>
        </p:txBody>
      </p:sp>
      <p:sp>
        <p:nvSpPr>
          <p:cNvPr id="5" name="Footer Placeholder 4">
            <a:extLst>
              <a:ext uri="{FF2B5EF4-FFF2-40B4-BE49-F238E27FC236}">
                <a16:creationId xmlns:a16="http://schemas.microsoft.com/office/drawing/2014/main" id="{AB2D3528-703B-560A-F73A-26E7D536D2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7B6E3F-53F0-ABB3-9EBA-C6BA4C3A5380}"/>
              </a:ext>
            </a:extLst>
          </p:cNvPr>
          <p:cNvSpPr>
            <a:spLocks noGrp="1"/>
          </p:cNvSpPr>
          <p:nvPr>
            <p:ph type="sldNum" sz="quarter" idx="12"/>
          </p:nvPr>
        </p:nvSpPr>
        <p:spPr/>
        <p:txBody>
          <a:bodyPr/>
          <a:lstStyle/>
          <a:p>
            <a:fld id="{CAC68316-79A4-4253-8A6F-27B91A94DF84}" type="slidenum">
              <a:rPr lang="en-US" smtClean="0"/>
              <a:t>‹#›</a:t>
            </a:fld>
            <a:endParaRPr lang="en-US" dirty="0"/>
          </a:p>
        </p:txBody>
      </p:sp>
    </p:spTree>
    <p:extLst>
      <p:ext uri="{BB962C8B-B14F-4D97-AF65-F5344CB8AC3E}">
        <p14:creationId xmlns:p14="http://schemas.microsoft.com/office/powerpoint/2010/main" val="3493143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B1C56-9192-A91B-A2E7-6D6E8BAC4A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DE6C2-D013-C8CE-14D0-CAE52A33C4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22C51-0263-00A0-71F3-9DFEB33D6BBF}"/>
              </a:ext>
            </a:extLst>
          </p:cNvPr>
          <p:cNvSpPr>
            <a:spLocks noGrp="1"/>
          </p:cNvSpPr>
          <p:nvPr>
            <p:ph type="dt" sz="half" idx="10"/>
          </p:nvPr>
        </p:nvSpPr>
        <p:spPr/>
        <p:txBody>
          <a:bodyPr/>
          <a:lstStyle/>
          <a:p>
            <a:fld id="{CB53BE3F-7383-4232-A466-AE49BA59E1B5}" type="datetime1">
              <a:rPr lang="en-US" smtClean="0"/>
              <a:t>2/27/2026</a:t>
            </a:fld>
            <a:endParaRPr lang="en-US" dirty="0"/>
          </a:p>
        </p:txBody>
      </p:sp>
      <p:sp>
        <p:nvSpPr>
          <p:cNvPr id="5" name="Footer Placeholder 4">
            <a:extLst>
              <a:ext uri="{FF2B5EF4-FFF2-40B4-BE49-F238E27FC236}">
                <a16:creationId xmlns:a16="http://schemas.microsoft.com/office/drawing/2014/main" id="{EFAAB413-8D8A-E2FE-7954-F41DEB86E3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478913-3BA7-12EA-0849-C63B05BF5121}"/>
              </a:ext>
            </a:extLst>
          </p:cNvPr>
          <p:cNvSpPr>
            <a:spLocks noGrp="1"/>
          </p:cNvSpPr>
          <p:nvPr>
            <p:ph type="sldNum" sz="quarter" idx="12"/>
          </p:nvPr>
        </p:nvSpPr>
        <p:spPr/>
        <p:txBody>
          <a:bodyPr/>
          <a:lstStyle/>
          <a:p>
            <a:fld id="{CAC68316-79A4-4253-8A6F-27B91A94DF84}" type="slidenum">
              <a:rPr lang="en-US" smtClean="0"/>
              <a:t>‹#›</a:t>
            </a:fld>
            <a:endParaRPr lang="en-US" dirty="0"/>
          </a:p>
        </p:txBody>
      </p:sp>
    </p:spTree>
    <p:extLst>
      <p:ext uri="{BB962C8B-B14F-4D97-AF65-F5344CB8AC3E}">
        <p14:creationId xmlns:p14="http://schemas.microsoft.com/office/powerpoint/2010/main" val="216402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A2A2B-47DB-FF12-8F0E-B51DF876B0B6}"/>
              </a:ext>
            </a:extLst>
          </p:cNvPr>
          <p:cNvSpPr>
            <a:spLocks noGrp="1"/>
          </p:cNvSpPr>
          <p:nvPr>
            <p:ph type="title"/>
          </p:nvPr>
        </p:nvSpPr>
        <p:spPr>
          <a:xfrm>
            <a:off x="530304" y="2507617"/>
            <a:ext cx="6703695" cy="4184014"/>
          </a:xfrm>
        </p:spPr>
        <p:txBody>
          <a:bodyPr anchor="b"/>
          <a:lstStyle>
            <a:lvl1pPr>
              <a:defRPr sz="3825"/>
            </a:lvl1pPr>
          </a:lstStyle>
          <a:p>
            <a:r>
              <a:rPr lang="en-US"/>
              <a:t>Click to edit Master title style</a:t>
            </a:r>
          </a:p>
        </p:txBody>
      </p:sp>
      <p:sp>
        <p:nvSpPr>
          <p:cNvPr id="3" name="Text Placeholder 2">
            <a:extLst>
              <a:ext uri="{FF2B5EF4-FFF2-40B4-BE49-F238E27FC236}">
                <a16:creationId xmlns:a16="http://schemas.microsoft.com/office/drawing/2014/main" id="{9E8C1C5C-FE90-3C23-C4C1-7B9A112477F1}"/>
              </a:ext>
            </a:extLst>
          </p:cNvPr>
          <p:cNvSpPr>
            <a:spLocks noGrp="1"/>
          </p:cNvSpPr>
          <p:nvPr>
            <p:ph type="body" idx="1"/>
          </p:nvPr>
        </p:nvSpPr>
        <p:spPr>
          <a:xfrm>
            <a:off x="530304" y="6731213"/>
            <a:ext cx="6703695" cy="2200274"/>
          </a:xfrm>
        </p:spPr>
        <p:txBody>
          <a:bodyPr/>
          <a:lstStyle>
            <a:lvl1pPr marL="0" indent="0">
              <a:buNone/>
              <a:defRPr sz="1530">
                <a:solidFill>
                  <a:schemeClr val="tx1">
                    <a:tint val="75000"/>
                  </a:schemeClr>
                </a:solidFill>
              </a:defRPr>
            </a:lvl1pPr>
            <a:lvl2pPr marL="291465" indent="0">
              <a:buNone/>
              <a:defRPr sz="1275">
                <a:solidFill>
                  <a:schemeClr val="tx1">
                    <a:tint val="75000"/>
                  </a:schemeClr>
                </a:solidFill>
              </a:defRPr>
            </a:lvl2pPr>
            <a:lvl3pPr marL="582930" indent="0">
              <a:buNone/>
              <a:defRPr sz="1148">
                <a:solidFill>
                  <a:schemeClr val="tx1">
                    <a:tint val="75000"/>
                  </a:schemeClr>
                </a:solidFill>
              </a:defRPr>
            </a:lvl3pPr>
            <a:lvl4pPr marL="874395" indent="0">
              <a:buNone/>
              <a:defRPr sz="1020">
                <a:solidFill>
                  <a:schemeClr val="tx1">
                    <a:tint val="75000"/>
                  </a:schemeClr>
                </a:solidFill>
              </a:defRPr>
            </a:lvl4pPr>
            <a:lvl5pPr marL="1165860" indent="0">
              <a:buNone/>
              <a:defRPr sz="1020">
                <a:solidFill>
                  <a:schemeClr val="tx1">
                    <a:tint val="75000"/>
                  </a:schemeClr>
                </a:solidFill>
              </a:defRPr>
            </a:lvl5pPr>
            <a:lvl6pPr marL="1457325" indent="0">
              <a:buNone/>
              <a:defRPr sz="1020">
                <a:solidFill>
                  <a:schemeClr val="tx1">
                    <a:tint val="75000"/>
                  </a:schemeClr>
                </a:solidFill>
              </a:defRPr>
            </a:lvl6pPr>
            <a:lvl7pPr marL="1748790" indent="0">
              <a:buNone/>
              <a:defRPr sz="1020">
                <a:solidFill>
                  <a:schemeClr val="tx1">
                    <a:tint val="75000"/>
                  </a:schemeClr>
                </a:solidFill>
              </a:defRPr>
            </a:lvl7pPr>
            <a:lvl8pPr marL="2040255" indent="0">
              <a:buNone/>
              <a:defRPr sz="1020">
                <a:solidFill>
                  <a:schemeClr val="tx1">
                    <a:tint val="75000"/>
                  </a:schemeClr>
                </a:solidFill>
              </a:defRPr>
            </a:lvl8pPr>
            <a:lvl9pPr marL="2331720" indent="0">
              <a:buNone/>
              <a:defRPr sz="10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53A2B3-7668-C385-D690-0ABD9FE95DD7}"/>
              </a:ext>
            </a:extLst>
          </p:cNvPr>
          <p:cNvSpPr>
            <a:spLocks noGrp="1"/>
          </p:cNvSpPr>
          <p:nvPr>
            <p:ph type="dt" sz="half" idx="10"/>
          </p:nvPr>
        </p:nvSpPr>
        <p:spPr/>
        <p:txBody>
          <a:bodyPr/>
          <a:lstStyle/>
          <a:p>
            <a:fld id="{2A73452F-CE1A-4881-844B-934779AC4B07}" type="datetime1">
              <a:rPr lang="en-US" smtClean="0"/>
              <a:t>2/27/2026</a:t>
            </a:fld>
            <a:endParaRPr lang="en-US" dirty="0"/>
          </a:p>
        </p:txBody>
      </p:sp>
      <p:sp>
        <p:nvSpPr>
          <p:cNvPr id="5" name="Footer Placeholder 4">
            <a:extLst>
              <a:ext uri="{FF2B5EF4-FFF2-40B4-BE49-F238E27FC236}">
                <a16:creationId xmlns:a16="http://schemas.microsoft.com/office/drawing/2014/main" id="{E5372C2E-E551-32AA-39EB-EFABC55447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85FBA0-2AA4-6635-5881-C515280864D4}"/>
              </a:ext>
            </a:extLst>
          </p:cNvPr>
          <p:cNvSpPr>
            <a:spLocks noGrp="1"/>
          </p:cNvSpPr>
          <p:nvPr>
            <p:ph type="sldNum" sz="quarter" idx="12"/>
          </p:nvPr>
        </p:nvSpPr>
        <p:spPr/>
        <p:txBody>
          <a:bodyPr/>
          <a:lstStyle/>
          <a:p>
            <a:fld id="{CAC68316-79A4-4253-8A6F-27B91A94DF84}" type="slidenum">
              <a:rPr lang="en-US" smtClean="0"/>
              <a:t>‹#›</a:t>
            </a:fld>
            <a:endParaRPr lang="en-US" dirty="0"/>
          </a:p>
        </p:txBody>
      </p:sp>
    </p:spTree>
    <p:extLst>
      <p:ext uri="{BB962C8B-B14F-4D97-AF65-F5344CB8AC3E}">
        <p14:creationId xmlns:p14="http://schemas.microsoft.com/office/powerpoint/2010/main" val="1438668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9D57C-05BB-D1AB-BCF2-9728C6638D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70B6C9-3F48-130B-618F-F4270F7791FC}"/>
              </a:ext>
            </a:extLst>
          </p:cNvPr>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C86A6D-B5DB-C832-199B-97ED22F5178D}"/>
              </a:ext>
            </a:extLst>
          </p:cNvPr>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29DE31-2DC9-1050-3D81-90A6AB63BE18}"/>
              </a:ext>
            </a:extLst>
          </p:cNvPr>
          <p:cNvSpPr>
            <a:spLocks noGrp="1"/>
          </p:cNvSpPr>
          <p:nvPr>
            <p:ph type="dt" sz="half" idx="10"/>
          </p:nvPr>
        </p:nvSpPr>
        <p:spPr/>
        <p:txBody>
          <a:bodyPr/>
          <a:lstStyle/>
          <a:p>
            <a:fld id="{761A639C-AE12-4311-87BE-7D611DCF4FD9}" type="datetime1">
              <a:rPr lang="en-US" smtClean="0"/>
              <a:t>2/27/2026</a:t>
            </a:fld>
            <a:endParaRPr lang="en-US" dirty="0"/>
          </a:p>
        </p:txBody>
      </p:sp>
      <p:sp>
        <p:nvSpPr>
          <p:cNvPr id="6" name="Footer Placeholder 5">
            <a:extLst>
              <a:ext uri="{FF2B5EF4-FFF2-40B4-BE49-F238E27FC236}">
                <a16:creationId xmlns:a16="http://schemas.microsoft.com/office/drawing/2014/main" id="{BA10F6A2-EAA5-CE50-F181-0AB4B8B3E1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91F5818-D001-CEC6-A963-CAA0B99E78CD}"/>
              </a:ext>
            </a:extLst>
          </p:cNvPr>
          <p:cNvSpPr>
            <a:spLocks noGrp="1"/>
          </p:cNvSpPr>
          <p:nvPr>
            <p:ph type="sldNum" sz="quarter" idx="12"/>
          </p:nvPr>
        </p:nvSpPr>
        <p:spPr/>
        <p:txBody>
          <a:bodyPr/>
          <a:lstStyle/>
          <a:p>
            <a:fld id="{CAC68316-79A4-4253-8A6F-27B91A94DF84}" type="slidenum">
              <a:rPr lang="en-US" smtClean="0"/>
              <a:t>‹#›</a:t>
            </a:fld>
            <a:endParaRPr lang="en-US" dirty="0"/>
          </a:p>
        </p:txBody>
      </p:sp>
    </p:spTree>
    <p:extLst>
      <p:ext uri="{BB962C8B-B14F-4D97-AF65-F5344CB8AC3E}">
        <p14:creationId xmlns:p14="http://schemas.microsoft.com/office/powerpoint/2010/main" val="3602586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04B1-DC9F-16E2-2B32-737D32C65D75}"/>
              </a:ext>
            </a:extLst>
          </p:cNvPr>
          <p:cNvSpPr>
            <a:spLocks noGrp="1"/>
          </p:cNvSpPr>
          <p:nvPr>
            <p:ph type="title"/>
          </p:nvPr>
        </p:nvSpPr>
        <p:spPr>
          <a:xfrm>
            <a:off x="535365" y="535517"/>
            <a:ext cx="6703695" cy="19441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EF461-25E2-4EA4-7EB0-6E8B0E73CE2A}"/>
              </a:ext>
            </a:extLst>
          </p:cNvPr>
          <p:cNvSpPr>
            <a:spLocks noGrp="1"/>
          </p:cNvSpPr>
          <p:nvPr>
            <p:ph type="body" idx="1"/>
          </p:nvPr>
        </p:nvSpPr>
        <p:spPr>
          <a:xfrm>
            <a:off x="535365" y="2465706"/>
            <a:ext cx="3288089"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Click to edit Master text styles</a:t>
            </a:r>
          </a:p>
        </p:txBody>
      </p:sp>
      <p:sp>
        <p:nvSpPr>
          <p:cNvPr id="4" name="Content Placeholder 3">
            <a:extLst>
              <a:ext uri="{FF2B5EF4-FFF2-40B4-BE49-F238E27FC236}">
                <a16:creationId xmlns:a16="http://schemas.microsoft.com/office/drawing/2014/main" id="{1E4454BC-1D2E-1CAC-889A-64FFA43123BF}"/>
              </a:ext>
            </a:extLst>
          </p:cNvPr>
          <p:cNvSpPr>
            <a:spLocks noGrp="1"/>
          </p:cNvSpPr>
          <p:nvPr>
            <p:ph sz="half" idx="2"/>
          </p:nvPr>
        </p:nvSpPr>
        <p:spPr>
          <a:xfrm>
            <a:off x="535365"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488E9D-3876-6253-2437-E1D296B07515}"/>
              </a:ext>
            </a:extLst>
          </p:cNvPr>
          <p:cNvSpPr>
            <a:spLocks noGrp="1"/>
          </p:cNvSpPr>
          <p:nvPr>
            <p:ph type="body" sz="quarter" idx="3"/>
          </p:nvPr>
        </p:nvSpPr>
        <p:spPr>
          <a:xfrm>
            <a:off x="3934778" y="2465706"/>
            <a:ext cx="3304282"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Click to edit Master text styles</a:t>
            </a:r>
          </a:p>
        </p:txBody>
      </p:sp>
      <p:sp>
        <p:nvSpPr>
          <p:cNvPr id="6" name="Content Placeholder 5">
            <a:extLst>
              <a:ext uri="{FF2B5EF4-FFF2-40B4-BE49-F238E27FC236}">
                <a16:creationId xmlns:a16="http://schemas.microsoft.com/office/drawing/2014/main" id="{72EABBEE-5FDA-57EC-F8E6-DC08A174D723}"/>
              </a:ext>
            </a:extLst>
          </p:cNvPr>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94F1AD-C26B-C8C4-CDF4-F2C17AC85308}"/>
              </a:ext>
            </a:extLst>
          </p:cNvPr>
          <p:cNvSpPr>
            <a:spLocks noGrp="1"/>
          </p:cNvSpPr>
          <p:nvPr>
            <p:ph type="dt" sz="half" idx="10"/>
          </p:nvPr>
        </p:nvSpPr>
        <p:spPr/>
        <p:txBody>
          <a:bodyPr/>
          <a:lstStyle/>
          <a:p>
            <a:fld id="{DF97DB6C-BB2B-4448-B885-CD01BF3E0EA4}" type="datetime1">
              <a:rPr lang="en-US" smtClean="0"/>
              <a:t>2/27/2026</a:t>
            </a:fld>
            <a:endParaRPr lang="en-US" dirty="0"/>
          </a:p>
        </p:txBody>
      </p:sp>
      <p:sp>
        <p:nvSpPr>
          <p:cNvPr id="8" name="Footer Placeholder 7">
            <a:extLst>
              <a:ext uri="{FF2B5EF4-FFF2-40B4-BE49-F238E27FC236}">
                <a16:creationId xmlns:a16="http://schemas.microsoft.com/office/drawing/2014/main" id="{9D916C5B-98BB-327B-C142-040A452FFBC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FC05780-D3CB-2266-0FD7-ADDADC967E84}"/>
              </a:ext>
            </a:extLst>
          </p:cNvPr>
          <p:cNvSpPr>
            <a:spLocks noGrp="1"/>
          </p:cNvSpPr>
          <p:nvPr>
            <p:ph type="sldNum" sz="quarter" idx="12"/>
          </p:nvPr>
        </p:nvSpPr>
        <p:spPr/>
        <p:txBody>
          <a:bodyPr/>
          <a:lstStyle/>
          <a:p>
            <a:fld id="{CAC68316-79A4-4253-8A6F-27B91A94DF84}" type="slidenum">
              <a:rPr lang="en-US" smtClean="0"/>
              <a:t>‹#›</a:t>
            </a:fld>
            <a:endParaRPr lang="en-US" dirty="0"/>
          </a:p>
        </p:txBody>
      </p:sp>
    </p:spTree>
    <p:extLst>
      <p:ext uri="{BB962C8B-B14F-4D97-AF65-F5344CB8AC3E}">
        <p14:creationId xmlns:p14="http://schemas.microsoft.com/office/powerpoint/2010/main" val="1333275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2773D-8B21-E501-A7AA-C53EC9041A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88AF4D-ED97-878D-9DFE-989C2B579D78}"/>
              </a:ext>
            </a:extLst>
          </p:cNvPr>
          <p:cNvSpPr>
            <a:spLocks noGrp="1"/>
          </p:cNvSpPr>
          <p:nvPr>
            <p:ph type="dt" sz="half" idx="10"/>
          </p:nvPr>
        </p:nvSpPr>
        <p:spPr/>
        <p:txBody>
          <a:bodyPr/>
          <a:lstStyle/>
          <a:p>
            <a:fld id="{799D447F-6BD6-4401-B85E-BCCD5D8E3D7A}" type="datetime1">
              <a:rPr lang="en-US" smtClean="0"/>
              <a:t>2/27/2026</a:t>
            </a:fld>
            <a:endParaRPr lang="en-US" dirty="0"/>
          </a:p>
        </p:txBody>
      </p:sp>
      <p:sp>
        <p:nvSpPr>
          <p:cNvPr id="4" name="Footer Placeholder 3">
            <a:extLst>
              <a:ext uri="{FF2B5EF4-FFF2-40B4-BE49-F238E27FC236}">
                <a16:creationId xmlns:a16="http://schemas.microsoft.com/office/drawing/2014/main" id="{79950934-A25F-0D8C-0193-1FB24F96FC2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0999AF1-3A5A-030D-E60D-FA2E55AD94B2}"/>
              </a:ext>
            </a:extLst>
          </p:cNvPr>
          <p:cNvSpPr>
            <a:spLocks noGrp="1"/>
          </p:cNvSpPr>
          <p:nvPr>
            <p:ph type="sldNum" sz="quarter" idx="12"/>
          </p:nvPr>
        </p:nvSpPr>
        <p:spPr/>
        <p:txBody>
          <a:bodyPr/>
          <a:lstStyle/>
          <a:p>
            <a:fld id="{CAC68316-79A4-4253-8A6F-27B91A94DF84}" type="slidenum">
              <a:rPr lang="en-US" smtClean="0"/>
              <a:t>‹#›</a:t>
            </a:fld>
            <a:endParaRPr lang="en-US" dirty="0"/>
          </a:p>
        </p:txBody>
      </p:sp>
    </p:spTree>
    <p:extLst>
      <p:ext uri="{BB962C8B-B14F-4D97-AF65-F5344CB8AC3E}">
        <p14:creationId xmlns:p14="http://schemas.microsoft.com/office/powerpoint/2010/main" val="2354129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FCDDB4-A75E-00A1-BFFE-2B72F276E918}"/>
              </a:ext>
            </a:extLst>
          </p:cNvPr>
          <p:cNvSpPr>
            <a:spLocks noGrp="1"/>
          </p:cNvSpPr>
          <p:nvPr>
            <p:ph type="dt" sz="half" idx="10"/>
          </p:nvPr>
        </p:nvSpPr>
        <p:spPr/>
        <p:txBody>
          <a:bodyPr/>
          <a:lstStyle/>
          <a:p>
            <a:fld id="{241BC3E0-BFBF-46AF-908D-BB387D5DD80E}" type="datetime1">
              <a:rPr lang="en-US" smtClean="0"/>
              <a:t>2/27/2026</a:t>
            </a:fld>
            <a:endParaRPr lang="en-US" dirty="0"/>
          </a:p>
        </p:txBody>
      </p:sp>
      <p:sp>
        <p:nvSpPr>
          <p:cNvPr id="3" name="Footer Placeholder 2">
            <a:extLst>
              <a:ext uri="{FF2B5EF4-FFF2-40B4-BE49-F238E27FC236}">
                <a16:creationId xmlns:a16="http://schemas.microsoft.com/office/drawing/2014/main" id="{7A9AB38D-C2B1-88F5-CF87-BBEE24949DC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E759E27-DCCD-4250-F1FE-A803AFA0E80B}"/>
              </a:ext>
            </a:extLst>
          </p:cNvPr>
          <p:cNvSpPr>
            <a:spLocks noGrp="1"/>
          </p:cNvSpPr>
          <p:nvPr>
            <p:ph type="sldNum" sz="quarter" idx="12"/>
          </p:nvPr>
        </p:nvSpPr>
        <p:spPr/>
        <p:txBody>
          <a:bodyPr/>
          <a:lstStyle/>
          <a:p>
            <a:fld id="{CAC68316-79A4-4253-8A6F-27B91A94DF84}" type="slidenum">
              <a:rPr lang="en-US" smtClean="0"/>
              <a:t>‹#›</a:t>
            </a:fld>
            <a:endParaRPr lang="en-US" dirty="0"/>
          </a:p>
        </p:txBody>
      </p:sp>
    </p:spTree>
    <p:extLst>
      <p:ext uri="{BB962C8B-B14F-4D97-AF65-F5344CB8AC3E}">
        <p14:creationId xmlns:p14="http://schemas.microsoft.com/office/powerpoint/2010/main" val="4204751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1A8CE-CB3F-709A-41EE-9F823C0B3433}"/>
              </a:ext>
            </a:extLst>
          </p:cNvPr>
          <p:cNvSpPr>
            <a:spLocks noGrp="1"/>
          </p:cNvSpPr>
          <p:nvPr>
            <p:ph type="title"/>
          </p:nvPr>
        </p:nvSpPr>
        <p:spPr>
          <a:xfrm>
            <a:off x="535365" y="670560"/>
            <a:ext cx="2506801" cy="2346960"/>
          </a:xfrm>
        </p:spPr>
        <p:txBody>
          <a:bodyPr anchor="b"/>
          <a:lstStyle>
            <a:lvl1pPr>
              <a:defRPr sz="2040"/>
            </a:lvl1pPr>
          </a:lstStyle>
          <a:p>
            <a:r>
              <a:rPr lang="en-US"/>
              <a:t>Click to edit Master title style</a:t>
            </a:r>
          </a:p>
        </p:txBody>
      </p:sp>
      <p:sp>
        <p:nvSpPr>
          <p:cNvPr id="3" name="Content Placeholder 2">
            <a:extLst>
              <a:ext uri="{FF2B5EF4-FFF2-40B4-BE49-F238E27FC236}">
                <a16:creationId xmlns:a16="http://schemas.microsoft.com/office/drawing/2014/main" id="{C184E10F-F6BE-2ABF-7797-96E8F8E85A44}"/>
              </a:ext>
            </a:extLst>
          </p:cNvPr>
          <p:cNvSpPr>
            <a:spLocks noGrp="1"/>
          </p:cNvSpPr>
          <p:nvPr>
            <p:ph idx="1"/>
          </p:nvPr>
        </p:nvSpPr>
        <p:spPr>
          <a:xfrm>
            <a:off x="3304282" y="1448224"/>
            <a:ext cx="3934778" cy="7147983"/>
          </a:xfrm>
        </p:spPr>
        <p:txBody>
          <a:bodyPr/>
          <a:lstStyle>
            <a:lvl1pPr>
              <a:defRPr sz="2040"/>
            </a:lvl1pPr>
            <a:lvl2pPr>
              <a:defRPr sz="1785"/>
            </a:lvl2pPr>
            <a:lvl3pPr>
              <a:defRPr sz="1530"/>
            </a:lvl3pPr>
            <a:lvl4pPr>
              <a:defRPr sz="1275"/>
            </a:lvl4pPr>
            <a:lvl5pPr>
              <a:defRPr sz="1275"/>
            </a:lvl5pPr>
            <a:lvl6pPr>
              <a:defRPr sz="1275"/>
            </a:lvl6pPr>
            <a:lvl7pPr>
              <a:defRPr sz="1275"/>
            </a:lvl7pPr>
            <a:lvl8pPr>
              <a:defRPr sz="1275"/>
            </a:lvl8pPr>
            <a:lvl9pPr>
              <a:defRPr sz="12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582E49-CA9D-75E8-1513-49B3AD29F735}"/>
              </a:ext>
            </a:extLst>
          </p:cNvPr>
          <p:cNvSpPr>
            <a:spLocks noGrp="1"/>
          </p:cNvSpPr>
          <p:nvPr>
            <p:ph type="body" sz="half" idx="2"/>
          </p:nvPr>
        </p:nvSpPr>
        <p:spPr>
          <a:xfrm>
            <a:off x="535365" y="3017520"/>
            <a:ext cx="2506801" cy="5590329"/>
          </a:xfr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Click to edit Master text styles</a:t>
            </a:r>
          </a:p>
        </p:txBody>
      </p:sp>
      <p:sp>
        <p:nvSpPr>
          <p:cNvPr id="5" name="Date Placeholder 4">
            <a:extLst>
              <a:ext uri="{FF2B5EF4-FFF2-40B4-BE49-F238E27FC236}">
                <a16:creationId xmlns:a16="http://schemas.microsoft.com/office/drawing/2014/main" id="{FA4FB2B7-4F5F-A53A-61B1-C1BF0B7D5221}"/>
              </a:ext>
            </a:extLst>
          </p:cNvPr>
          <p:cNvSpPr>
            <a:spLocks noGrp="1"/>
          </p:cNvSpPr>
          <p:nvPr>
            <p:ph type="dt" sz="half" idx="10"/>
          </p:nvPr>
        </p:nvSpPr>
        <p:spPr/>
        <p:txBody>
          <a:bodyPr/>
          <a:lstStyle/>
          <a:p>
            <a:fld id="{3143A909-3904-4D53-91BD-61E8F87A7927}" type="datetime1">
              <a:rPr lang="en-US" smtClean="0"/>
              <a:t>2/27/2026</a:t>
            </a:fld>
            <a:endParaRPr lang="en-US" dirty="0"/>
          </a:p>
        </p:txBody>
      </p:sp>
      <p:sp>
        <p:nvSpPr>
          <p:cNvPr id="6" name="Footer Placeholder 5">
            <a:extLst>
              <a:ext uri="{FF2B5EF4-FFF2-40B4-BE49-F238E27FC236}">
                <a16:creationId xmlns:a16="http://schemas.microsoft.com/office/drawing/2014/main" id="{7AC4F84F-3253-A934-C8C7-33D85D6F64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C6C4E3-E8E2-7082-7F94-0E7FCC0DD776}"/>
              </a:ext>
            </a:extLst>
          </p:cNvPr>
          <p:cNvSpPr>
            <a:spLocks noGrp="1"/>
          </p:cNvSpPr>
          <p:nvPr>
            <p:ph type="sldNum" sz="quarter" idx="12"/>
          </p:nvPr>
        </p:nvSpPr>
        <p:spPr/>
        <p:txBody>
          <a:bodyPr/>
          <a:lstStyle/>
          <a:p>
            <a:fld id="{CAC68316-79A4-4253-8A6F-27B91A94DF84}" type="slidenum">
              <a:rPr lang="en-US" smtClean="0"/>
              <a:t>‹#›</a:t>
            </a:fld>
            <a:endParaRPr lang="en-US" dirty="0"/>
          </a:p>
        </p:txBody>
      </p:sp>
    </p:spTree>
    <p:extLst>
      <p:ext uri="{BB962C8B-B14F-4D97-AF65-F5344CB8AC3E}">
        <p14:creationId xmlns:p14="http://schemas.microsoft.com/office/powerpoint/2010/main" val="613312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30718-5C41-8449-3D19-99917D84497C}"/>
              </a:ext>
            </a:extLst>
          </p:cNvPr>
          <p:cNvSpPr>
            <a:spLocks noGrp="1"/>
          </p:cNvSpPr>
          <p:nvPr>
            <p:ph type="title"/>
          </p:nvPr>
        </p:nvSpPr>
        <p:spPr>
          <a:xfrm>
            <a:off x="535365" y="670560"/>
            <a:ext cx="2506801" cy="2346960"/>
          </a:xfrm>
        </p:spPr>
        <p:txBody>
          <a:bodyPr anchor="b"/>
          <a:lstStyle>
            <a:lvl1pPr>
              <a:defRPr sz="2040"/>
            </a:lvl1pPr>
          </a:lstStyle>
          <a:p>
            <a:r>
              <a:rPr lang="en-US"/>
              <a:t>Click to edit Master title style</a:t>
            </a:r>
          </a:p>
        </p:txBody>
      </p:sp>
      <p:sp>
        <p:nvSpPr>
          <p:cNvPr id="3" name="Picture Placeholder 2">
            <a:extLst>
              <a:ext uri="{FF2B5EF4-FFF2-40B4-BE49-F238E27FC236}">
                <a16:creationId xmlns:a16="http://schemas.microsoft.com/office/drawing/2014/main" id="{A8E953D2-35C8-E388-F16D-473453FDA6A5}"/>
              </a:ext>
            </a:extLst>
          </p:cNvPr>
          <p:cNvSpPr>
            <a:spLocks noGrp="1"/>
          </p:cNvSpPr>
          <p:nvPr>
            <p:ph type="pic" idx="1"/>
          </p:nvPr>
        </p:nvSpPr>
        <p:spPr>
          <a:xfrm>
            <a:off x="3304282" y="1448224"/>
            <a:ext cx="3934778" cy="7147983"/>
          </a:xfrm>
        </p:spPr>
        <p:txBody>
          <a:bodyPr/>
          <a:lstStyle>
            <a:lvl1pPr marL="0" indent="0">
              <a:buNone/>
              <a:defRPr sz="2040"/>
            </a:lvl1pPr>
            <a:lvl2pPr marL="291465" indent="0">
              <a:buNone/>
              <a:defRPr sz="1785"/>
            </a:lvl2pPr>
            <a:lvl3pPr marL="582930" indent="0">
              <a:buNone/>
              <a:defRPr sz="1530"/>
            </a:lvl3pPr>
            <a:lvl4pPr marL="874395" indent="0">
              <a:buNone/>
              <a:defRPr sz="1275"/>
            </a:lvl4pPr>
            <a:lvl5pPr marL="1165860" indent="0">
              <a:buNone/>
              <a:defRPr sz="1275"/>
            </a:lvl5pPr>
            <a:lvl6pPr marL="1457325" indent="0">
              <a:buNone/>
              <a:defRPr sz="1275"/>
            </a:lvl6pPr>
            <a:lvl7pPr marL="1748790" indent="0">
              <a:buNone/>
              <a:defRPr sz="1275"/>
            </a:lvl7pPr>
            <a:lvl8pPr marL="2040255" indent="0">
              <a:buNone/>
              <a:defRPr sz="1275"/>
            </a:lvl8pPr>
            <a:lvl9pPr marL="2331720" indent="0">
              <a:buNone/>
              <a:defRPr sz="1275"/>
            </a:lvl9pPr>
          </a:lstStyle>
          <a:p>
            <a:endParaRPr lang="en-US" dirty="0"/>
          </a:p>
        </p:txBody>
      </p:sp>
      <p:sp>
        <p:nvSpPr>
          <p:cNvPr id="4" name="Text Placeholder 3">
            <a:extLst>
              <a:ext uri="{FF2B5EF4-FFF2-40B4-BE49-F238E27FC236}">
                <a16:creationId xmlns:a16="http://schemas.microsoft.com/office/drawing/2014/main" id="{0726C8B3-F7C3-8F3B-6A04-97D33F99649D}"/>
              </a:ext>
            </a:extLst>
          </p:cNvPr>
          <p:cNvSpPr>
            <a:spLocks noGrp="1"/>
          </p:cNvSpPr>
          <p:nvPr>
            <p:ph type="body" sz="half" idx="2"/>
          </p:nvPr>
        </p:nvSpPr>
        <p:spPr>
          <a:xfrm>
            <a:off x="535365" y="3017520"/>
            <a:ext cx="2506801" cy="5590329"/>
          </a:xfr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Click to edit Master text styles</a:t>
            </a:r>
          </a:p>
        </p:txBody>
      </p:sp>
      <p:sp>
        <p:nvSpPr>
          <p:cNvPr id="5" name="Date Placeholder 4">
            <a:extLst>
              <a:ext uri="{FF2B5EF4-FFF2-40B4-BE49-F238E27FC236}">
                <a16:creationId xmlns:a16="http://schemas.microsoft.com/office/drawing/2014/main" id="{4D958DCC-8220-E498-5EE4-A5934C653427}"/>
              </a:ext>
            </a:extLst>
          </p:cNvPr>
          <p:cNvSpPr>
            <a:spLocks noGrp="1"/>
          </p:cNvSpPr>
          <p:nvPr>
            <p:ph type="dt" sz="half" idx="10"/>
          </p:nvPr>
        </p:nvSpPr>
        <p:spPr/>
        <p:txBody>
          <a:bodyPr/>
          <a:lstStyle/>
          <a:p>
            <a:fld id="{B0A7E81F-243C-4C85-98BF-AF2234736ED1}" type="datetime1">
              <a:rPr lang="en-US" smtClean="0"/>
              <a:t>2/27/2026</a:t>
            </a:fld>
            <a:endParaRPr lang="en-US" dirty="0"/>
          </a:p>
        </p:txBody>
      </p:sp>
      <p:sp>
        <p:nvSpPr>
          <p:cNvPr id="6" name="Footer Placeholder 5">
            <a:extLst>
              <a:ext uri="{FF2B5EF4-FFF2-40B4-BE49-F238E27FC236}">
                <a16:creationId xmlns:a16="http://schemas.microsoft.com/office/drawing/2014/main" id="{17F577FF-0910-9C6D-82C5-A896E315965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1D7255-3117-F4DE-61A2-F8464DAF385E}"/>
              </a:ext>
            </a:extLst>
          </p:cNvPr>
          <p:cNvSpPr>
            <a:spLocks noGrp="1"/>
          </p:cNvSpPr>
          <p:nvPr>
            <p:ph type="sldNum" sz="quarter" idx="12"/>
          </p:nvPr>
        </p:nvSpPr>
        <p:spPr/>
        <p:txBody>
          <a:bodyPr/>
          <a:lstStyle/>
          <a:p>
            <a:fld id="{CAC68316-79A4-4253-8A6F-27B91A94DF84}" type="slidenum">
              <a:rPr lang="en-US" smtClean="0"/>
              <a:t>‹#›</a:t>
            </a:fld>
            <a:endParaRPr lang="en-US" dirty="0"/>
          </a:p>
        </p:txBody>
      </p:sp>
    </p:spTree>
    <p:extLst>
      <p:ext uri="{BB962C8B-B14F-4D97-AF65-F5344CB8AC3E}">
        <p14:creationId xmlns:p14="http://schemas.microsoft.com/office/powerpoint/2010/main" val="39989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3B2A17-A43C-C526-2533-A933846EBB41}"/>
              </a:ext>
            </a:extLst>
          </p:cNvPr>
          <p:cNvSpPr>
            <a:spLocks noGrp="1"/>
          </p:cNvSpPr>
          <p:nvPr>
            <p:ph type="title"/>
          </p:nvPr>
        </p:nvSpPr>
        <p:spPr>
          <a:xfrm>
            <a:off x="534353" y="535517"/>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EA93C1-2C49-2BED-D217-C16BD12E5366}"/>
              </a:ext>
            </a:extLst>
          </p:cNvPr>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E2012-3FC2-188D-183E-E9DA41D8C3E3}"/>
              </a:ext>
            </a:extLst>
          </p:cNvPr>
          <p:cNvSpPr>
            <a:spLocks noGrp="1"/>
          </p:cNvSpPr>
          <p:nvPr>
            <p:ph type="dt" sz="half" idx="2"/>
          </p:nvPr>
        </p:nvSpPr>
        <p:spPr>
          <a:xfrm>
            <a:off x="534353" y="9322647"/>
            <a:ext cx="1748790" cy="535517"/>
          </a:xfrm>
          <a:prstGeom prst="rect">
            <a:avLst/>
          </a:prstGeom>
        </p:spPr>
        <p:txBody>
          <a:bodyPr vert="horz" lIns="91440" tIns="45720" rIns="91440" bIns="45720" rtlCol="0" anchor="ctr"/>
          <a:lstStyle>
            <a:lvl1pPr algn="l">
              <a:defRPr sz="765">
                <a:solidFill>
                  <a:schemeClr val="tx1">
                    <a:tint val="75000"/>
                  </a:schemeClr>
                </a:solidFill>
              </a:defRPr>
            </a:lvl1pPr>
          </a:lstStyle>
          <a:p>
            <a:fld id="{85058CA9-EA17-47F8-933D-E0DC858D0F7E}" type="datetime1">
              <a:rPr lang="en-US" smtClean="0"/>
              <a:t>2/27/2026</a:t>
            </a:fld>
            <a:endParaRPr lang="en-US" dirty="0"/>
          </a:p>
        </p:txBody>
      </p:sp>
      <p:sp>
        <p:nvSpPr>
          <p:cNvPr id="5" name="Footer Placeholder 4">
            <a:extLst>
              <a:ext uri="{FF2B5EF4-FFF2-40B4-BE49-F238E27FC236}">
                <a16:creationId xmlns:a16="http://schemas.microsoft.com/office/drawing/2014/main" id="{EE2771B1-149E-0E01-640E-2CDCAB565CFB}"/>
              </a:ext>
            </a:extLst>
          </p:cNvPr>
          <p:cNvSpPr>
            <a:spLocks noGrp="1"/>
          </p:cNvSpPr>
          <p:nvPr>
            <p:ph type="ftr" sz="quarter" idx="3"/>
          </p:nvPr>
        </p:nvSpPr>
        <p:spPr>
          <a:xfrm>
            <a:off x="2574608" y="9322647"/>
            <a:ext cx="2623185" cy="535517"/>
          </a:xfrm>
          <a:prstGeom prst="rect">
            <a:avLst/>
          </a:prstGeom>
        </p:spPr>
        <p:txBody>
          <a:bodyPr vert="horz" lIns="91440" tIns="45720" rIns="91440" bIns="45720" rtlCol="0" anchor="ctr"/>
          <a:lstStyle>
            <a:lvl1pPr algn="ctr">
              <a:defRPr sz="765">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244CD22-C0C9-32B9-C645-959450FB69FA}"/>
              </a:ext>
            </a:extLst>
          </p:cNvPr>
          <p:cNvSpPr>
            <a:spLocks noGrp="1"/>
          </p:cNvSpPr>
          <p:nvPr>
            <p:ph type="sldNum" sz="quarter" idx="4"/>
          </p:nvPr>
        </p:nvSpPr>
        <p:spPr>
          <a:xfrm>
            <a:off x="5489258" y="9322647"/>
            <a:ext cx="1748790" cy="535517"/>
          </a:xfrm>
          <a:prstGeom prst="rect">
            <a:avLst/>
          </a:prstGeom>
        </p:spPr>
        <p:txBody>
          <a:bodyPr vert="horz" lIns="91440" tIns="45720" rIns="91440" bIns="45720" rtlCol="0" anchor="ctr"/>
          <a:lstStyle>
            <a:lvl1pPr algn="r">
              <a:defRPr sz="765">
                <a:solidFill>
                  <a:schemeClr val="tx1">
                    <a:tint val="75000"/>
                  </a:schemeClr>
                </a:solidFill>
              </a:defRPr>
            </a:lvl1pPr>
          </a:lstStyle>
          <a:p>
            <a:fld id="{CAC68316-79A4-4253-8A6F-27B91A94DF84}" type="slidenum">
              <a:rPr lang="en-US" smtClean="0"/>
              <a:t>‹#›</a:t>
            </a:fld>
            <a:endParaRPr lang="en-US" dirty="0"/>
          </a:p>
        </p:txBody>
      </p:sp>
    </p:spTree>
    <p:extLst>
      <p:ext uri="{BB962C8B-B14F-4D97-AF65-F5344CB8AC3E}">
        <p14:creationId xmlns:p14="http://schemas.microsoft.com/office/powerpoint/2010/main" val="28174942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dt="0"/>
  <p:txStyles>
    <p:titleStyle>
      <a:lvl1pPr algn="l" defTabSz="582930"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33" indent="-145733" algn="l" defTabSz="582930"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p:bodyStyle>
    <p:otherStyle>
      <a:defPPr>
        <a:defRPr lang="en-US"/>
      </a:defPPr>
      <a:lvl1pPr marL="0" algn="l" defTabSz="582930" rtl="0" eaLnBrk="1" latinLnBrk="0" hangingPunct="1">
        <a:defRPr sz="1148" kern="1200">
          <a:solidFill>
            <a:schemeClr val="tx1"/>
          </a:solidFill>
          <a:latin typeface="+mn-lt"/>
          <a:ea typeface="+mn-ea"/>
          <a:cs typeface="+mn-cs"/>
        </a:defRPr>
      </a:lvl1pPr>
      <a:lvl2pPr marL="291465" algn="l" defTabSz="582930" rtl="0" eaLnBrk="1" latinLnBrk="0" hangingPunct="1">
        <a:defRPr sz="1148" kern="1200">
          <a:solidFill>
            <a:schemeClr val="tx1"/>
          </a:solidFill>
          <a:latin typeface="+mn-lt"/>
          <a:ea typeface="+mn-ea"/>
          <a:cs typeface="+mn-cs"/>
        </a:defRPr>
      </a:lvl2pPr>
      <a:lvl3pPr marL="582930" algn="l" defTabSz="582930" rtl="0" eaLnBrk="1" latinLnBrk="0" hangingPunct="1">
        <a:defRPr sz="1148" kern="1200">
          <a:solidFill>
            <a:schemeClr val="tx1"/>
          </a:solidFill>
          <a:latin typeface="+mn-lt"/>
          <a:ea typeface="+mn-ea"/>
          <a:cs typeface="+mn-cs"/>
        </a:defRPr>
      </a:lvl3pPr>
      <a:lvl4pPr marL="874395" algn="l" defTabSz="582930" rtl="0" eaLnBrk="1" latinLnBrk="0" hangingPunct="1">
        <a:defRPr sz="1148" kern="1200">
          <a:solidFill>
            <a:schemeClr val="tx1"/>
          </a:solidFill>
          <a:latin typeface="+mn-lt"/>
          <a:ea typeface="+mn-ea"/>
          <a:cs typeface="+mn-cs"/>
        </a:defRPr>
      </a:lvl4pPr>
      <a:lvl5pPr marL="1165860" algn="l" defTabSz="582930" rtl="0" eaLnBrk="1" latinLnBrk="0" hangingPunct="1">
        <a:defRPr sz="1148" kern="1200">
          <a:solidFill>
            <a:schemeClr val="tx1"/>
          </a:solidFill>
          <a:latin typeface="+mn-lt"/>
          <a:ea typeface="+mn-ea"/>
          <a:cs typeface="+mn-cs"/>
        </a:defRPr>
      </a:lvl5pPr>
      <a:lvl6pPr marL="1457325" algn="l" defTabSz="582930" rtl="0" eaLnBrk="1" latinLnBrk="0" hangingPunct="1">
        <a:defRPr sz="1148" kern="1200">
          <a:solidFill>
            <a:schemeClr val="tx1"/>
          </a:solidFill>
          <a:latin typeface="+mn-lt"/>
          <a:ea typeface="+mn-ea"/>
          <a:cs typeface="+mn-cs"/>
        </a:defRPr>
      </a:lvl6pPr>
      <a:lvl7pPr marL="1748790" algn="l" defTabSz="582930" rtl="0" eaLnBrk="1" latinLnBrk="0" hangingPunct="1">
        <a:defRPr sz="1148" kern="1200">
          <a:solidFill>
            <a:schemeClr val="tx1"/>
          </a:solidFill>
          <a:latin typeface="+mn-lt"/>
          <a:ea typeface="+mn-ea"/>
          <a:cs typeface="+mn-cs"/>
        </a:defRPr>
      </a:lvl7pPr>
      <a:lvl8pPr marL="2040255" algn="l" defTabSz="582930" rtl="0" eaLnBrk="1" latinLnBrk="0" hangingPunct="1">
        <a:defRPr sz="1148" kern="1200">
          <a:solidFill>
            <a:schemeClr val="tx1"/>
          </a:solidFill>
          <a:latin typeface="+mn-lt"/>
          <a:ea typeface="+mn-ea"/>
          <a:cs typeface="+mn-cs"/>
        </a:defRPr>
      </a:lvl8pPr>
      <a:lvl9pPr marL="2331720" algn="l" defTabSz="582930" rtl="0" eaLnBrk="1" latinLnBrk="0" hangingPunct="1">
        <a:defRPr sz="114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8" Type="http://schemas.openxmlformats.org/officeDocument/2006/relationships/hyperlink" Target="https://pushpay.com/privacy" TargetMode="External"/><Relationship Id="rId3" Type="http://schemas.openxmlformats.org/officeDocument/2006/relationships/hyperlink" Target="mailto:saintshedd@roadrunner.com" TargetMode="External"/><Relationship Id="rId7" Type="http://schemas.openxmlformats.org/officeDocument/2006/relationships/hyperlink" Target="http://pushpay.com/term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66.jpg"/><Relationship Id="rId13" Type="http://schemas.openxmlformats.org/officeDocument/2006/relationships/image" Target="../media/image69.jpeg"/><Relationship Id="rId18" Type="http://schemas.openxmlformats.org/officeDocument/2006/relationships/image" Target="../media/image74.jpeg"/><Relationship Id="rId26" Type="http://schemas.openxmlformats.org/officeDocument/2006/relationships/image" Target="../media/image81.jpeg"/><Relationship Id="rId3" Type="http://schemas.openxmlformats.org/officeDocument/2006/relationships/image" Target="../media/image62.jpeg"/><Relationship Id="rId21" Type="http://schemas.openxmlformats.org/officeDocument/2006/relationships/image" Target="../media/image77.png"/><Relationship Id="rId7" Type="http://schemas.openxmlformats.org/officeDocument/2006/relationships/image" Target="../media/image65.jpeg"/><Relationship Id="rId12" Type="http://schemas.openxmlformats.org/officeDocument/2006/relationships/image" Target="../media/image68.jpeg"/><Relationship Id="rId17" Type="http://schemas.openxmlformats.org/officeDocument/2006/relationships/image" Target="../media/image73.jpeg"/><Relationship Id="rId25" Type="http://schemas.openxmlformats.org/officeDocument/2006/relationships/image" Target="../media/image80.jpeg"/><Relationship Id="rId2" Type="http://schemas.openxmlformats.org/officeDocument/2006/relationships/image" Target="../media/image61.gif"/><Relationship Id="rId16" Type="http://schemas.openxmlformats.org/officeDocument/2006/relationships/image" Target="../media/image72.jpeg"/><Relationship Id="rId20"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64.jpeg"/><Relationship Id="rId11" Type="http://schemas.openxmlformats.org/officeDocument/2006/relationships/hyperlink" Target="https://pixabay.com/en/bible-kjv-holy-bible-998150/" TargetMode="External"/><Relationship Id="rId24" Type="http://schemas.openxmlformats.org/officeDocument/2006/relationships/image" Target="../media/image79.jpeg"/><Relationship Id="rId5" Type="http://schemas.openxmlformats.org/officeDocument/2006/relationships/hyperlink" Target="https://www.pikist.com/free-photo-shxtb" TargetMode="External"/><Relationship Id="rId15" Type="http://schemas.openxmlformats.org/officeDocument/2006/relationships/image" Target="../media/image71.jpeg"/><Relationship Id="rId23" Type="http://schemas.openxmlformats.org/officeDocument/2006/relationships/image" Target="../media/image78.jpeg"/><Relationship Id="rId10" Type="http://schemas.openxmlformats.org/officeDocument/2006/relationships/image" Target="../media/image67.jpg"/><Relationship Id="rId19" Type="http://schemas.openxmlformats.org/officeDocument/2006/relationships/image" Target="../media/image75.jpeg"/><Relationship Id="rId4" Type="http://schemas.openxmlformats.org/officeDocument/2006/relationships/image" Target="../media/image63.jpg"/><Relationship Id="rId9" Type="http://schemas.openxmlformats.org/officeDocument/2006/relationships/hyperlink" Target="https://lechene.com/event/new-years-eve-2025-in-the-dining-room/" TargetMode="External"/><Relationship Id="rId14" Type="http://schemas.openxmlformats.org/officeDocument/2006/relationships/image" Target="../media/image70.jpeg"/><Relationship Id="rId22" Type="http://schemas.openxmlformats.org/officeDocument/2006/relationships/hyperlink" Target="https://www.bklynlibrary.org/calendar/advanced-arts-and-crafts-fort-hamilton-meeting-20251125-0330pm" TargetMode="External"/><Relationship Id="rId27"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816CE72-A8B3-62F6-B110-1DA57D7DC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69" t="58717" r="4451" b="-3413"/>
          <a:stretch>
            <a:fillRect/>
          </a:stretch>
        </p:blipFill>
        <p:spPr bwMode="auto">
          <a:xfrm>
            <a:off x="0" y="3175"/>
            <a:ext cx="7772400" cy="220186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descr="A red letter and a white background&#10;&#10;AI-generated content may be incorrect.">
            <a:extLst>
              <a:ext uri="{FF2B5EF4-FFF2-40B4-BE49-F238E27FC236}">
                <a16:creationId xmlns:a16="http://schemas.microsoft.com/office/drawing/2014/main" id="{42EED65E-D02E-1E0F-7591-A5003A5FD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9425"/>
            <a:ext cx="7772400" cy="834111"/>
          </a:xfrm>
          <a:prstGeom prst="rect">
            <a:avLst/>
          </a:prstGeom>
        </p:spPr>
      </p:pic>
      <p:pic>
        <p:nvPicPr>
          <p:cNvPr id="7" name="Picture 6">
            <a:extLst>
              <a:ext uri="{FF2B5EF4-FFF2-40B4-BE49-F238E27FC236}">
                <a16:creationId xmlns:a16="http://schemas.microsoft.com/office/drawing/2014/main" id="{E2DCA88C-98D0-126D-A41D-B14097834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16864"/>
            <a:ext cx="7772400" cy="351134"/>
          </a:xfrm>
          <a:prstGeom prst="rect">
            <a:avLst/>
          </a:prstGeom>
        </p:spPr>
      </p:pic>
      <p:pic>
        <p:nvPicPr>
          <p:cNvPr id="9" name="Picture 8">
            <a:extLst>
              <a:ext uri="{FF2B5EF4-FFF2-40B4-BE49-F238E27FC236}">
                <a16:creationId xmlns:a16="http://schemas.microsoft.com/office/drawing/2014/main" id="{E05E7E72-9E4F-63F5-B5FE-D1283241C5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42193"/>
            <a:ext cx="7772400" cy="85411"/>
          </a:xfrm>
          <a:prstGeom prst="rect">
            <a:avLst/>
          </a:prstGeom>
          <a:solidFill>
            <a:schemeClr val="bg1"/>
          </a:solidFill>
        </p:spPr>
      </p:pic>
      <p:sp>
        <p:nvSpPr>
          <p:cNvPr id="12" name="TextBox 11">
            <a:extLst>
              <a:ext uri="{FF2B5EF4-FFF2-40B4-BE49-F238E27FC236}">
                <a16:creationId xmlns:a16="http://schemas.microsoft.com/office/drawing/2014/main" id="{C4553CEF-A5AF-D5A9-BA1B-0C927C19AA9B}"/>
              </a:ext>
            </a:extLst>
          </p:cNvPr>
          <p:cNvSpPr txBox="1"/>
          <p:nvPr/>
        </p:nvSpPr>
        <p:spPr>
          <a:xfrm>
            <a:off x="5671751" y="2785868"/>
            <a:ext cx="1937917" cy="369332"/>
          </a:xfrm>
          <a:prstGeom prst="rect">
            <a:avLst/>
          </a:prstGeom>
          <a:noFill/>
        </p:spPr>
        <p:txBody>
          <a:bodyPr wrap="square" rtlCol="0">
            <a:spAutoFit/>
          </a:bodyPr>
          <a:lstStyle/>
          <a:p>
            <a:r>
              <a:rPr lang="en-US" b="1" dirty="0">
                <a:latin typeface="Cambria" panose="02040503050406030204" pitchFamily="18" charset="0"/>
                <a:ea typeface="Cambria" panose="02040503050406030204" pitchFamily="18" charset="0"/>
              </a:rPr>
              <a:t>March 2026</a:t>
            </a:r>
          </a:p>
        </p:txBody>
      </p:sp>
      <p:pic>
        <p:nvPicPr>
          <p:cNvPr id="16" name="Picture 15" descr="A logo for a church&#10;&#10;AI-generated content may be incorrect.">
            <a:extLst>
              <a:ext uri="{FF2B5EF4-FFF2-40B4-BE49-F238E27FC236}">
                <a16:creationId xmlns:a16="http://schemas.microsoft.com/office/drawing/2014/main" id="{39E921C0-306A-939F-A8EE-C8DD2B4C96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365" y="3347529"/>
            <a:ext cx="1628571" cy="1028571"/>
          </a:xfrm>
          <a:prstGeom prst="rect">
            <a:avLst/>
          </a:prstGeom>
        </p:spPr>
      </p:pic>
      <p:sp>
        <p:nvSpPr>
          <p:cNvPr id="19" name="TextBox 18">
            <a:extLst>
              <a:ext uri="{FF2B5EF4-FFF2-40B4-BE49-F238E27FC236}">
                <a16:creationId xmlns:a16="http://schemas.microsoft.com/office/drawing/2014/main" id="{CE7EB763-4117-40AF-9145-FA77DADEFAF6}"/>
              </a:ext>
            </a:extLst>
          </p:cNvPr>
          <p:cNvSpPr txBox="1"/>
          <p:nvPr/>
        </p:nvSpPr>
        <p:spPr>
          <a:xfrm>
            <a:off x="232472" y="4334278"/>
            <a:ext cx="2460356" cy="5227072"/>
          </a:xfrm>
          <a:prstGeom prst="rect">
            <a:avLst/>
          </a:prstGeom>
          <a:noFill/>
        </p:spPr>
        <p:txBody>
          <a:bodyPr wrap="square">
            <a:spAutoFit/>
          </a:bodyPr>
          <a:lstStyle/>
          <a:p>
            <a:pPr marL="0" marR="0" indent="0" algn="ctr">
              <a:spcAft>
                <a:spcPts val="200"/>
              </a:spcAft>
              <a:buNone/>
            </a:pPr>
            <a:r>
              <a:rPr lang="en-US" sz="1000" b="1" kern="1400" dirty="0">
                <a:ln>
                  <a:noFill/>
                </a:ln>
                <a:solidFill>
                  <a:srgbClr val="000000"/>
                </a:solidFill>
                <a:effectLst/>
                <a:latin typeface="Cambria" panose="02040503050406030204" pitchFamily="18" charset="0"/>
              </a:rPr>
              <a:t>Senior Minister</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Rev. Dr. Patrick Horn</a:t>
            </a:r>
          </a:p>
          <a:p>
            <a:pPr marL="0" marR="0" indent="0" algn="ctr">
              <a:spcAft>
                <a:spcPts val="200"/>
              </a:spcAft>
              <a:buNone/>
            </a:pPr>
            <a:endParaRPr lang="en-US" sz="400" kern="1400" dirty="0">
              <a:solidFill>
                <a:srgbClr val="000000"/>
              </a:solidFill>
              <a:latin typeface="Cambria" panose="02040503050406030204" pitchFamily="18" charset="0"/>
            </a:endParaRPr>
          </a:p>
          <a:p>
            <a:pPr marL="0" marR="0" indent="0" algn="ctr">
              <a:spcAft>
                <a:spcPts val="200"/>
              </a:spcAft>
              <a:buNone/>
            </a:pPr>
            <a:r>
              <a:rPr lang="en-US" sz="1000" b="1" kern="1400" dirty="0">
                <a:ln>
                  <a:noFill/>
                </a:ln>
                <a:solidFill>
                  <a:srgbClr val="000000"/>
                </a:solidFill>
                <a:effectLst/>
                <a:latin typeface="Cambria" panose="02040503050406030204" pitchFamily="18" charset="0"/>
              </a:rPr>
              <a:t>Associate Minister</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Rev. Heather Miner</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400" kern="1400" dirty="0">
                <a:ln>
                  <a:noFill/>
                </a:ln>
                <a:solidFill>
                  <a:srgbClr val="000000"/>
                </a:solidFill>
                <a:effectLst/>
                <a:latin typeface="Cambria" panose="02040503050406030204" pitchFamily="18" charset="0"/>
              </a:rPr>
              <a:t> </a:t>
            </a:r>
            <a:endParaRPr lang="en-US" sz="4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b="1" kern="1400" dirty="0">
                <a:ln>
                  <a:noFill/>
                </a:ln>
                <a:solidFill>
                  <a:srgbClr val="000000"/>
                </a:solidFill>
                <a:effectLst/>
                <a:latin typeface="Cambria" panose="02040503050406030204" pitchFamily="18" charset="0"/>
              </a:rPr>
              <a:t>Consulting Minister</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Dr. Lowell Linden</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400" kern="1400" dirty="0">
                <a:ln>
                  <a:noFill/>
                </a:ln>
                <a:solidFill>
                  <a:srgbClr val="000000"/>
                </a:solidFill>
                <a:effectLst/>
                <a:latin typeface="Cambria" panose="02040503050406030204" pitchFamily="18" charset="0"/>
              </a:rPr>
              <a:t> </a:t>
            </a:r>
            <a:endParaRPr lang="en-US" sz="4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b="1" kern="1400" dirty="0">
                <a:ln>
                  <a:noFill/>
                </a:ln>
                <a:solidFill>
                  <a:srgbClr val="000000"/>
                </a:solidFill>
                <a:effectLst/>
                <a:latin typeface="Cambria" panose="02040503050406030204" pitchFamily="18" charset="0"/>
              </a:rPr>
              <a:t>Licensed Minister</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Mr. Jon Olson</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400" kern="1400" dirty="0">
                <a:ln>
                  <a:noFill/>
                </a:ln>
                <a:solidFill>
                  <a:srgbClr val="000000"/>
                </a:solidFill>
                <a:effectLst/>
                <a:latin typeface="Cambria" panose="02040503050406030204" pitchFamily="18" charset="0"/>
              </a:rPr>
              <a:t> </a:t>
            </a:r>
            <a:endParaRPr lang="en-US" sz="4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b="1" kern="1400" dirty="0">
                <a:ln>
                  <a:noFill/>
                </a:ln>
                <a:solidFill>
                  <a:srgbClr val="000000"/>
                </a:solidFill>
                <a:effectLst/>
                <a:latin typeface="Cambria" panose="02040503050406030204" pitchFamily="18" charset="0"/>
              </a:rPr>
              <a:t>Ministers Emeriti</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Rev. Dr. Elizabeth Bingham</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Rev. Dr. Douglas Lobb</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400" kern="1400" dirty="0">
                <a:ln>
                  <a:noFill/>
                </a:ln>
                <a:solidFill>
                  <a:srgbClr val="000000"/>
                </a:solidFill>
                <a:effectLst/>
                <a:latin typeface="Cambria" panose="02040503050406030204" pitchFamily="18" charset="0"/>
              </a:rPr>
              <a:t> </a:t>
            </a:r>
            <a:endParaRPr lang="en-US" sz="4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b="1" kern="1400" dirty="0">
                <a:ln>
                  <a:noFill/>
                </a:ln>
                <a:solidFill>
                  <a:srgbClr val="000000"/>
                </a:solidFill>
                <a:effectLst/>
                <a:latin typeface="Cambria" panose="02040503050406030204" pitchFamily="18" charset="0"/>
              </a:rPr>
              <a:t>Music Dept.</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Ms. Susan Winckler - Director</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Mr. Bruce Jones - Organist</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Ms. Nancy Rodewald - Children’s Music</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400" kern="1400" dirty="0">
                <a:ln>
                  <a:noFill/>
                </a:ln>
                <a:solidFill>
                  <a:srgbClr val="000000"/>
                </a:solidFill>
                <a:effectLst/>
                <a:latin typeface="Cambria" panose="02040503050406030204" pitchFamily="18" charset="0"/>
              </a:rPr>
              <a:t> </a:t>
            </a:r>
            <a:endParaRPr lang="en-US" sz="4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b="1" kern="1400" dirty="0">
                <a:ln>
                  <a:noFill/>
                </a:ln>
                <a:solidFill>
                  <a:srgbClr val="000000"/>
                </a:solidFill>
                <a:effectLst/>
                <a:latin typeface="Cambria" panose="02040503050406030204" pitchFamily="18" charset="0"/>
              </a:rPr>
              <a:t>Office Staff</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Mrs. Leila Alcala - Bookkeeper</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Ms. Natalie Brown - Office Manager</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Mrs. Megan Parnell - Librarian</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400" kern="1400" dirty="0">
                <a:ln>
                  <a:noFill/>
                </a:ln>
                <a:solidFill>
                  <a:srgbClr val="000000"/>
                </a:solidFill>
                <a:effectLst/>
                <a:latin typeface="Cambria" panose="02040503050406030204" pitchFamily="18" charset="0"/>
              </a:rPr>
              <a:t> </a:t>
            </a:r>
            <a:endParaRPr lang="en-US" sz="4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b="1" kern="1400" dirty="0">
                <a:ln>
                  <a:noFill/>
                </a:ln>
                <a:solidFill>
                  <a:srgbClr val="000000"/>
                </a:solidFill>
                <a:effectLst/>
                <a:latin typeface="Cambria" panose="02040503050406030204" pitchFamily="18" charset="0"/>
              </a:rPr>
              <a:t>Custodial Staff</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Mr. James Stevenson</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 Mr. Laurence Holmes</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    Mr. Christian Campbell</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 </a:t>
            </a:r>
            <a:endParaRPr lang="en-US" sz="1000" kern="1400" dirty="0">
              <a:ln>
                <a:noFill/>
              </a:ln>
              <a:solidFill>
                <a:srgbClr val="000000"/>
              </a:solidFill>
              <a:effectLst/>
              <a:latin typeface="Times New Roman" panose="02020603050405020304" pitchFamily="18" charset="0"/>
            </a:endParaRPr>
          </a:p>
          <a:p>
            <a:pPr marL="0" marR="0" indent="0" algn="l"/>
            <a:r>
              <a:rPr lang="en-US" sz="1400" kern="1400" dirty="0">
                <a:ln>
                  <a:noFill/>
                </a:ln>
                <a:solidFill>
                  <a:srgbClr val="000000"/>
                </a:solidFill>
                <a:effectLst/>
                <a:latin typeface="Times New Roman" panose="02020603050405020304" pitchFamily="18" charset="0"/>
              </a:rPr>
              <a:t> </a:t>
            </a:r>
            <a:endParaRPr lang="en-US" sz="1800" kern="1400" dirty="0">
              <a:ln>
                <a:noFill/>
              </a:ln>
              <a:solidFill>
                <a:srgbClr val="000000"/>
              </a:solidFill>
              <a:effectLst/>
              <a:latin typeface="Times New Roman" panose="02020603050405020304" pitchFamily="18" charset="0"/>
            </a:endParaRPr>
          </a:p>
        </p:txBody>
      </p:sp>
      <p:cxnSp>
        <p:nvCxnSpPr>
          <p:cNvPr id="21" name="Straight Connector 20">
            <a:extLst>
              <a:ext uri="{FF2B5EF4-FFF2-40B4-BE49-F238E27FC236}">
                <a16:creationId xmlns:a16="http://schemas.microsoft.com/office/drawing/2014/main" id="{E8F7C04A-0DD7-E19F-2AC1-89A8C36AF5E0}"/>
              </a:ext>
            </a:extLst>
          </p:cNvPr>
          <p:cNvCxnSpPr/>
          <p:nvPr/>
        </p:nvCxnSpPr>
        <p:spPr>
          <a:xfrm>
            <a:off x="2650208" y="3184898"/>
            <a:ext cx="0" cy="6870327"/>
          </a:xfrm>
          <a:prstGeom prst="line">
            <a:avLst/>
          </a:prstGeom>
          <a:ln>
            <a:solidFill>
              <a:srgbClr val="800000"/>
            </a:solidFill>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4A09B330-9FA9-50AF-C617-59AD8288A7B1}"/>
              </a:ext>
            </a:extLst>
          </p:cNvPr>
          <p:cNvSpPr txBox="1"/>
          <p:nvPr/>
        </p:nvSpPr>
        <p:spPr>
          <a:xfrm>
            <a:off x="2714137" y="3496157"/>
            <a:ext cx="4825789" cy="2765822"/>
          </a:xfrm>
          <a:prstGeom prst="rect">
            <a:avLst/>
          </a:prstGeom>
          <a:noFill/>
        </p:spPr>
        <p:txBody>
          <a:bodyPr wrap="square">
            <a:spAutoFit/>
          </a:bodyPr>
          <a:lstStyle/>
          <a:p>
            <a:pPr marL="0" marR="0" indent="0" algn="ctr">
              <a:lnSpc>
                <a:spcPct val="0"/>
              </a:lnSpc>
              <a:buNone/>
            </a:pPr>
            <a:r>
              <a:rPr lang="en-US" sz="2800" b="1" kern="1400" dirty="0">
                <a:ln>
                  <a:noFill/>
                </a:ln>
                <a:solidFill>
                  <a:srgbClr val="730012"/>
                </a:solidFill>
                <a:effectLst/>
                <a:latin typeface="Cambria" panose="02040503050406030204" pitchFamily="18" charset="0"/>
              </a:rPr>
              <a:t>WELCOME HOME!</a:t>
            </a:r>
            <a:endParaRPr lang="en-US" sz="1200" kern="1400" dirty="0">
              <a:ln>
                <a:noFill/>
              </a:ln>
              <a:solidFill>
                <a:srgbClr val="000000"/>
              </a:solidFill>
              <a:effectLst/>
              <a:latin typeface="Times New Roman" panose="02020603050405020304" pitchFamily="18" charset="0"/>
            </a:endParaRPr>
          </a:p>
          <a:p>
            <a:pPr marL="0" marR="0" indent="0" algn="ctr">
              <a:lnSpc>
                <a:spcPct val="84000"/>
              </a:lnSpc>
              <a:buNone/>
            </a:pPr>
            <a:r>
              <a:rPr lang="en-US" sz="1800" b="1" kern="1400" dirty="0">
                <a:ln>
                  <a:noFill/>
                </a:ln>
                <a:solidFill>
                  <a:srgbClr val="730012"/>
                </a:solidFill>
                <a:effectLst/>
                <a:latin typeface="Century Schoolbook" panose="02040604050505020304" pitchFamily="18" charset="0"/>
              </a:rPr>
              <a:t> </a:t>
            </a:r>
            <a:r>
              <a:rPr lang="en-US" sz="1200" b="1" kern="1400" dirty="0">
                <a:ln>
                  <a:noFill/>
                </a:ln>
                <a:solidFill>
                  <a:srgbClr val="730012"/>
                </a:solidFill>
                <a:effectLst/>
                <a:latin typeface="Cambria" panose="02040503050406030204" pitchFamily="18" charset="0"/>
              </a:rPr>
              <a:t>Mission:</a:t>
            </a:r>
            <a:r>
              <a:rPr lang="en-US" sz="1200" kern="1400" dirty="0">
                <a:ln>
                  <a:noFill/>
                </a:ln>
                <a:solidFill>
                  <a:srgbClr val="730012"/>
                </a:solidFill>
                <a:effectLst/>
                <a:latin typeface="Cambria" panose="02040503050406030204" pitchFamily="18" charset="0"/>
              </a:rPr>
              <a:t> </a:t>
            </a:r>
            <a:endParaRPr lang="en-US" sz="1200" kern="1400" dirty="0">
              <a:ln>
                <a:noFill/>
              </a:ln>
              <a:solidFill>
                <a:srgbClr val="000000"/>
              </a:solidFill>
              <a:effectLst/>
              <a:latin typeface="Times New Roman" panose="02020603050405020304" pitchFamily="18" charset="0"/>
            </a:endParaRPr>
          </a:p>
          <a:p>
            <a:pPr marL="0" marR="0" indent="0" algn="ctr">
              <a:lnSpc>
                <a:spcPct val="84000"/>
              </a:lnSpc>
              <a:buNone/>
            </a:pPr>
            <a:r>
              <a:rPr lang="en-US" sz="1200" kern="1400" dirty="0">
                <a:ln>
                  <a:noFill/>
                </a:ln>
                <a:solidFill>
                  <a:srgbClr val="000000"/>
                </a:solidFill>
                <a:effectLst/>
                <a:latin typeface="Cambria" panose="02040503050406030204" pitchFamily="18" charset="0"/>
              </a:rPr>
              <a:t>Pilgrim Congregational Church is an independent community of Christian faith which glorifies God through worship and service to others, respects individual spiritual growth, and inspires compassionate fellowship.</a:t>
            </a:r>
            <a:br>
              <a:rPr lang="en-US" sz="1400" kern="1400" dirty="0">
                <a:ln>
                  <a:noFill/>
                </a:ln>
                <a:solidFill>
                  <a:srgbClr val="000000"/>
                </a:solidFill>
                <a:effectLst/>
                <a:latin typeface="Cambria" panose="02040503050406030204" pitchFamily="18" charset="0"/>
              </a:rPr>
            </a:br>
            <a:endParaRPr lang="en-US" sz="1000" kern="1400" dirty="0">
              <a:ln>
                <a:noFill/>
              </a:ln>
              <a:solidFill>
                <a:srgbClr val="000000"/>
              </a:solidFill>
              <a:effectLst/>
              <a:latin typeface="Times New Roman" panose="02020603050405020304" pitchFamily="18" charset="0"/>
            </a:endParaRPr>
          </a:p>
          <a:p>
            <a:pPr marL="0" marR="0" indent="0" algn="ctr">
              <a:lnSpc>
                <a:spcPct val="84000"/>
              </a:lnSpc>
              <a:buNone/>
            </a:pPr>
            <a:r>
              <a:rPr lang="en-US" sz="1200" b="1" kern="1400" dirty="0">
                <a:ln>
                  <a:noFill/>
                </a:ln>
                <a:solidFill>
                  <a:srgbClr val="730012"/>
                </a:solidFill>
                <a:effectLst/>
                <a:latin typeface="Cambria" panose="02040503050406030204" pitchFamily="18" charset="0"/>
              </a:rPr>
              <a:t>Vision:</a:t>
            </a:r>
            <a:r>
              <a:rPr lang="en-US" sz="1200" kern="1400" dirty="0">
                <a:ln>
                  <a:noFill/>
                </a:ln>
                <a:solidFill>
                  <a:srgbClr val="730012"/>
                </a:solidFill>
                <a:effectLst/>
                <a:latin typeface="Cambria" panose="02040503050406030204" pitchFamily="18" charset="0"/>
              </a:rPr>
              <a:t> </a:t>
            </a:r>
            <a:endParaRPr lang="en-US" sz="1200" kern="1400" dirty="0">
              <a:ln>
                <a:noFill/>
              </a:ln>
              <a:solidFill>
                <a:srgbClr val="000000"/>
              </a:solidFill>
              <a:effectLst/>
              <a:latin typeface="Times New Roman" panose="02020603050405020304" pitchFamily="18" charset="0"/>
            </a:endParaRPr>
          </a:p>
          <a:p>
            <a:pPr marL="0" marR="0" indent="0" algn="ctr">
              <a:lnSpc>
                <a:spcPct val="84000"/>
              </a:lnSpc>
              <a:buNone/>
            </a:pPr>
            <a:r>
              <a:rPr lang="en-US" sz="1200" kern="1400" dirty="0">
                <a:ln>
                  <a:noFill/>
                </a:ln>
                <a:solidFill>
                  <a:srgbClr val="000000"/>
                </a:solidFill>
                <a:effectLst/>
                <a:latin typeface="Cambria" panose="02040503050406030204" pitchFamily="18" charset="0"/>
              </a:rPr>
              <a:t>Pilgrim Congregational Church is the spiritual home of our community where all people are welcomed, known, and loved.</a:t>
            </a:r>
            <a:endParaRPr lang="en-US" sz="1200" kern="1400" dirty="0">
              <a:ln>
                <a:noFill/>
              </a:ln>
              <a:solidFill>
                <a:srgbClr val="000000"/>
              </a:solidFill>
              <a:effectLst/>
              <a:latin typeface="Times New Roman" panose="02020603050405020304" pitchFamily="18" charset="0"/>
            </a:endParaRPr>
          </a:p>
          <a:p>
            <a:pPr marL="0" marR="0" indent="0" algn="ctr">
              <a:lnSpc>
                <a:spcPct val="84000"/>
              </a:lnSpc>
              <a:buNone/>
            </a:pPr>
            <a:r>
              <a:rPr lang="en-US" sz="1000" kern="1400" dirty="0">
                <a:ln>
                  <a:noFill/>
                </a:ln>
                <a:solidFill>
                  <a:srgbClr val="000000"/>
                </a:solidFill>
                <a:effectLst/>
                <a:latin typeface="Cambria" panose="02040503050406030204" pitchFamily="18" charset="0"/>
              </a:rPr>
              <a:t> </a:t>
            </a:r>
            <a:endParaRPr lang="en-US" sz="1000" kern="1400" dirty="0">
              <a:ln>
                <a:noFill/>
              </a:ln>
              <a:solidFill>
                <a:srgbClr val="000000"/>
              </a:solidFill>
              <a:effectLst/>
              <a:latin typeface="Times New Roman" panose="02020603050405020304" pitchFamily="18" charset="0"/>
            </a:endParaRPr>
          </a:p>
          <a:p>
            <a:pPr marL="0" marR="0" indent="0" algn="ctr">
              <a:lnSpc>
                <a:spcPct val="84000"/>
              </a:lnSpc>
              <a:buNone/>
            </a:pPr>
            <a:r>
              <a:rPr lang="en-US" sz="1200" b="1" kern="1400" dirty="0">
                <a:ln>
                  <a:noFill/>
                </a:ln>
                <a:solidFill>
                  <a:srgbClr val="730012"/>
                </a:solidFill>
                <a:effectLst/>
                <a:latin typeface="Cambria" panose="02040503050406030204" pitchFamily="18" charset="0"/>
              </a:rPr>
              <a:t>Church Office Hours:</a:t>
            </a:r>
            <a:endParaRPr lang="en-US" sz="1200" kern="1400" dirty="0">
              <a:ln>
                <a:noFill/>
              </a:ln>
              <a:solidFill>
                <a:srgbClr val="000000"/>
              </a:solidFill>
              <a:effectLst/>
              <a:latin typeface="Times New Roman" panose="02020603050405020304" pitchFamily="18" charset="0"/>
            </a:endParaRPr>
          </a:p>
          <a:p>
            <a:pPr marL="0" marR="0" indent="0" algn="ctr">
              <a:lnSpc>
                <a:spcPct val="84000"/>
              </a:lnSpc>
              <a:buNone/>
            </a:pPr>
            <a:r>
              <a:rPr lang="en-US" sz="1200" kern="1400" dirty="0">
                <a:ln>
                  <a:noFill/>
                </a:ln>
                <a:solidFill>
                  <a:srgbClr val="000000"/>
                </a:solidFill>
                <a:effectLst/>
                <a:latin typeface="Cambria" panose="02040503050406030204" pitchFamily="18" charset="0"/>
              </a:rPr>
              <a:t>Monday - Friday, 9am to 4:30pm</a:t>
            </a:r>
            <a:endParaRPr lang="en-US" sz="1200" kern="1400" dirty="0">
              <a:ln>
                <a:noFill/>
              </a:ln>
              <a:solidFill>
                <a:srgbClr val="000000"/>
              </a:solidFill>
              <a:effectLst/>
              <a:latin typeface="Times New Roman" panose="02020603050405020304" pitchFamily="18" charset="0"/>
            </a:endParaRPr>
          </a:p>
          <a:p>
            <a:pPr marL="0" marR="0" indent="0" algn="ctr">
              <a:lnSpc>
                <a:spcPct val="84000"/>
              </a:lnSpc>
              <a:buNone/>
            </a:pPr>
            <a:r>
              <a:rPr lang="en-US" sz="1200" kern="1400" dirty="0">
                <a:ln>
                  <a:noFill/>
                </a:ln>
                <a:solidFill>
                  <a:srgbClr val="000000"/>
                </a:solidFill>
                <a:effectLst/>
                <a:latin typeface="Cambria" panose="02040503050406030204" pitchFamily="18" charset="0"/>
              </a:rPr>
              <a:t>Appointments are recommended.</a:t>
            </a:r>
          </a:p>
          <a:p>
            <a:pPr marL="0" marR="0" indent="0" algn="ctr">
              <a:lnSpc>
                <a:spcPct val="84000"/>
              </a:lnSpc>
              <a:buNone/>
            </a:pPr>
            <a:endParaRPr lang="en-US" sz="1000" kern="1400" dirty="0">
              <a:ln>
                <a:noFill/>
              </a:ln>
              <a:solidFill>
                <a:srgbClr val="000000"/>
              </a:solidFill>
              <a:effectLst/>
              <a:latin typeface="Times New Roman" panose="02020603050405020304" pitchFamily="18" charset="0"/>
            </a:endParaRPr>
          </a:p>
          <a:p>
            <a:pPr marL="0" marR="0" indent="0" algn="ctr">
              <a:lnSpc>
                <a:spcPct val="0"/>
              </a:lnSpc>
              <a:buNone/>
            </a:pPr>
            <a:r>
              <a:rPr lang="en-US" sz="1800" kern="1400" dirty="0">
                <a:ln>
                  <a:noFill/>
                </a:ln>
                <a:solidFill>
                  <a:srgbClr val="000000"/>
                </a:solidFill>
                <a:effectLst/>
                <a:latin typeface="Cambria" panose="02040503050406030204" pitchFamily="18" charset="0"/>
              </a:rPr>
              <a:t> </a:t>
            </a:r>
            <a:endParaRPr lang="en-US" sz="1000" kern="1400" dirty="0">
              <a:ln>
                <a:noFill/>
              </a:ln>
              <a:solidFill>
                <a:srgbClr val="000000"/>
              </a:solidFill>
              <a:effectLst/>
              <a:latin typeface="Times New Roman" panose="02020603050405020304" pitchFamily="18" charset="0"/>
            </a:endParaRPr>
          </a:p>
          <a:p>
            <a:pPr marL="0" marR="0" indent="0" algn="ctr">
              <a:lnSpc>
                <a:spcPct val="84000"/>
              </a:lnSpc>
              <a:buNone/>
            </a:pPr>
            <a:r>
              <a:rPr lang="en-US" sz="1200" b="1" kern="1400" dirty="0">
                <a:ln>
                  <a:noFill/>
                </a:ln>
                <a:solidFill>
                  <a:srgbClr val="730012"/>
                </a:solidFill>
                <a:effectLst/>
                <a:latin typeface="Cambria" panose="02040503050406030204" pitchFamily="18" charset="0"/>
              </a:rPr>
              <a:t>Worship Service:</a:t>
            </a:r>
            <a:endParaRPr lang="en-US" sz="1200" kern="1400" dirty="0">
              <a:ln>
                <a:noFill/>
              </a:ln>
              <a:solidFill>
                <a:srgbClr val="000000"/>
              </a:solidFill>
              <a:effectLst/>
              <a:latin typeface="Times New Roman" panose="02020603050405020304" pitchFamily="18" charset="0"/>
            </a:endParaRPr>
          </a:p>
          <a:p>
            <a:pPr marL="0" marR="0" indent="0" algn="ctr">
              <a:lnSpc>
                <a:spcPct val="84000"/>
              </a:lnSpc>
              <a:buNone/>
            </a:pPr>
            <a:r>
              <a:rPr lang="en-US" sz="1200" kern="1400" dirty="0">
                <a:ln>
                  <a:noFill/>
                </a:ln>
                <a:solidFill>
                  <a:srgbClr val="000000"/>
                </a:solidFill>
                <a:effectLst/>
                <a:latin typeface="Cambria" panose="02040503050406030204" pitchFamily="18" charset="0"/>
              </a:rPr>
              <a:t>Sundays at 10am ~ In-person or Online</a:t>
            </a:r>
            <a:endParaRPr lang="en-US" sz="1200" kern="1400" dirty="0">
              <a:ln>
                <a:noFill/>
              </a:ln>
              <a:solidFill>
                <a:srgbClr val="000000"/>
              </a:solidFill>
              <a:effectLst/>
              <a:latin typeface="Times New Roman" panose="02020603050405020304" pitchFamily="18" charset="0"/>
            </a:endParaRPr>
          </a:p>
          <a:p>
            <a:pPr marL="0" marR="0" indent="0" algn="l"/>
            <a:r>
              <a:rPr lang="en-US" sz="1200" kern="1400" dirty="0">
                <a:ln>
                  <a:noFill/>
                </a:ln>
                <a:solidFill>
                  <a:srgbClr val="000000"/>
                </a:solidFill>
                <a:effectLst/>
                <a:latin typeface="Times New Roman" panose="02020603050405020304" pitchFamily="18" charset="0"/>
              </a:rPr>
              <a:t> </a:t>
            </a:r>
          </a:p>
        </p:txBody>
      </p:sp>
      <p:sp>
        <p:nvSpPr>
          <p:cNvPr id="25" name="TextBox 24">
            <a:extLst>
              <a:ext uri="{FF2B5EF4-FFF2-40B4-BE49-F238E27FC236}">
                <a16:creationId xmlns:a16="http://schemas.microsoft.com/office/drawing/2014/main" id="{12FC54EF-75F2-6C22-CD9B-9248FB9E4438}"/>
              </a:ext>
            </a:extLst>
          </p:cNvPr>
          <p:cNvSpPr txBox="1"/>
          <p:nvPr/>
        </p:nvSpPr>
        <p:spPr>
          <a:xfrm>
            <a:off x="2703482" y="8217652"/>
            <a:ext cx="4847098" cy="1436291"/>
          </a:xfrm>
          <a:prstGeom prst="rect">
            <a:avLst/>
          </a:prstGeom>
          <a:noFill/>
        </p:spPr>
        <p:txBody>
          <a:bodyPr wrap="square">
            <a:spAutoFit/>
          </a:bodyPr>
          <a:lstStyle/>
          <a:p>
            <a:pPr marL="0" marR="0" indent="0" algn="ctr">
              <a:buNone/>
            </a:pPr>
            <a:r>
              <a:rPr lang="en-US" sz="1200" b="1" kern="1400" dirty="0">
                <a:ln>
                  <a:noFill/>
                </a:ln>
                <a:solidFill>
                  <a:srgbClr val="000000"/>
                </a:solidFill>
                <a:effectLst/>
                <a:latin typeface="Cambria" panose="02040503050406030204" pitchFamily="18" charset="0"/>
              </a:rPr>
              <a:t>Pilgrim Congregational Church</a:t>
            </a:r>
            <a:endParaRPr lang="en-US" sz="1200" kern="1400" dirty="0">
              <a:ln>
                <a:noFill/>
              </a:ln>
              <a:solidFill>
                <a:srgbClr val="000000"/>
              </a:solidFill>
              <a:effectLst/>
              <a:latin typeface="Times New Roman" panose="02020603050405020304" pitchFamily="18" charset="0"/>
            </a:endParaRPr>
          </a:p>
          <a:p>
            <a:pPr marL="0" marR="0" indent="0" algn="ctr">
              <a:buNone/>
            </a:pPr>
            <a:r>
              <a:rPr lang="en-US" sz="1200" kern="1400" dirty="0">
                <a:ln>
                  <a:noFill/>
                </a:ln>
                <a:solidFill>
                  <a:srgbClr val="000000"/>
                </a:solidFill>
                <a:effectLst/>
                <a:latin typeface="Cambria" panose="02040503050406030204" pitchFamily="18" charset="0"/>
              </a:rPr>
              <a:t>600 N. Garey Avenue, Pomona, CA. 91767</a:t>
            </a:r>
            <a:endParaRPr lang="en-US" sz="1200" kern="1400" dirty="0">
              <a:ln>
                <a:noFill/>
              </a:ln>
              <a:solidFill>
                <a:srgbClr val="000000"/>
              </a:solidFill>
              <a:effectLst/>
              <a:latin typeface="Times New Roman" panose="02020603050405020304" pitchFamily="18" charset="0"/>
            </a:endParaRPr>
          </a:p>
          <a:p>
            <a:pPr marL="0" marR="0" indent="0" algn="ctr">
              <a:buNone/>
            </a:pPr>
            <a:r>
              <a:rPr lang="en-US" sz="1200" kern="1400" dirty="0">
                <a:ln>
                  <a:noFill/>
                </a:ln>
                <a:solidFill>
                  <a:srgbClr val="000000"/>
                </a:solidFill>
                <a:effectLst/>
                <a:latin typeface="Cambria" panose="02040503050406030204" pitchFamily="18" charset="0"/>
              </a:rPr>
              <a:t>Phone: (909) 622-1373 	Fax: (909) 629-2554</a:t>
            </a:r>
            <a:endParaRPr lang="en-US" sz="1200" kern="1400" dirty="0">
              <a:ln>
                <a:noFill/>
              </a:ln>
              <a:solidFill>
                <a:srgbClr val="000000"/>
              </a:solidFill>
              <a:effectLst/>
              <a:latin typeface="Times New Roman" panose="02020603050405020304" pitchFamily="18" charset="0"/>
            </a:endParaRPr>
          </a:p>
          <a:p>
            <a:pPr marL="0" marR="0" indent="0" algn="ctr">
              <a:buNone/>
            </a:pPr>
            <a:r>
              <a:rPr lang="en-US" sz="1200" kern="1400" dirty="0">
                <a:ln>
                  <a:noFill/>
                </a:ln>
                <a:solidFill>
                  <a:srgbClr val="000000"/>
                </a:solidFill>
                <a:effectLst/>
                <a:latin typeface="Cambria" panose="02040503050406030204" pitchFamily="18" charset="0"/>
              </a:rPr>
              <a:t>Email: PilgrimOffice@pilgrimchurchpomona.com</a:t>
            </a:r>
            <a:endParaRPr lang="en-US" sz="12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200" kern="1400" dirty="0">
                <a:ln>
                  <a:noFill/>
                </a:ln>
                <a:solidFill>
                  <a:srgbClr val="000000"/>
                </a:solidFill>
                <a:effectLst/>
                <a:latin typeface="Cambria" panose="02040503050406030204" pitchFamily="18" charset="0"/>
              </a:rPr>
              <a:t>Website:  www.pilgrimchurchpomona.com</a:t>
            </a:r>
            <a:endParaRPr lang="en-US" sz="12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200" kern="1400" dirty="0">
                <a:ln>
                  <a:noFill/>
                </a:ln>
                <a:solidFill>
                  <a:srgbClr val="000000"/>
                </a:solidFill>
                <a:effectLst/>
                <a:latin typeface="Cambria" panose="02040503050406030204" pitchFamily="18" charset="0"/>
              </a:rPr>
              <a:t>Facebook &amp; YouTube: Pilgrim Congregational Church Pomona</a:t>
            </a:r>
            <a:endParaRPr lang="en-US" sz="12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200" kern="1400" dirty="0">
                <a:ln>
                  <a:noFill/>
                </a:ln>
                <a:solidFill>
                  <a:srgbClr val="000000"/>
                </a:solidFill>
                <a:effectLst/>
                <a:latin typeface="Cambria" panose="02040503050406030204" pitchFamily="18" charset="0"/>
              </a:rPr>
              <a:t>Instagram: </a:t>
            </a:r>
            <a:r>
              <a:rPr lang="en-US" sz="1200" kern="1400" dirty="0">
                <a:solidFill>
                  <a:srgbClr val="000000"/>
                </a:solidFill>
                <a:latin typeface="Cambria" panose="02040503050406030204" pitchFamily="18" charset="0"/>
              </a:rPr>
              <a:t>www.Instagram.com/pilgrimoffice</a:t>
            </a:r>
            <a:endParaRPr lang="en-US" sz="1200" kern="1400" dirty="0">
              <a:ln>
                <a:noFill/>
              </a:ln>
              <a:solidFill>
                <a:srgbClr val="000000"/>
              </a:solidFill>
              <a:effectLst/>
              <a:latin typeface="Times New Roman" panose="02020603050405020304" pitchFamily="18" charset="0"/>
            </a:endParaRPr>
          </a:p>
        </p:txBody>
      </p:sp>
      <p:cxnSp>
        <p:nvCxnSpPr>
          <p:cNvPr id="26" name="Straight Connector 25">
            <a:extLst>
              <a:ext uri="{FF2B5EF4-FFF2-40B4-BE49-F238E27FC236}">
                <a16:creationId xmlns:a16="http://schemas.microsoft.com/office/drawing/2014/main" id="{47D025E4-1BDA-A226-FA1E-16A5B127850F}"/>
              </a:ext>
            </a:extLst>
          </p:cNvPr>
          <p:cNvCxnSpPr>
            <a:cxnSpLocks/>
          </p:cNvCxnSpPr>
          <p:nvPr/>
        </p:nvCxnSpPr>
        <p:spPr>
          <a:xfrm flipH="1">
            <a:off x="2641168" y="6147072"/>
            <a:ext cx="5146730" cy="0"/>
          </a:xfrm>
          <a:prstGeom prst="line">
            <a:avLst/>
          </a:prstGeom>
          <a:ln>
            <a:solidFill>
              <a:srgbClr val="800000"/>
            </a:solidFill>
          </a:ln>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A5524E0A-1E4F-65B3-8AF1-0AD4F3261E07}"/>
              </a:ext>
            </a:extLst>
          </p:cNvPr>
          <p:cNvCxnSpPr>
            <a:cxnSpLocks/>
          </p:cNvCxnSpPr>
          <p:nvPr/>
        </p:nvCxnSpPr>
        <p:spPr>
          <a:xfrm flipH="1">
            <a:off x="2641168" y="8217652"/>
            <a:ext cx="5146730" cy="0"/>
          </a:xfrm>
          <a:prstGeom prst="line">
            <a:avLst/>
          </a:prstGeom>
          <a:ln>
            <a:solidFill>
              <a:srgbClr val="800000"/>
            </a:solidFill>
          </a:ln>
        </p:spPr>
        <p:style>
          <a:lnRef idx="3">
            <a:schemeClr val="dk1"/>
          </a:lnRef>
          <a:fillRef idx="0">
            <a:schemeClr val="dk1"/>
          </a:fillRef>
          <a:effectRef idx="2">
            <a:schemeClr val="dk1"/>
          </a:effectRef>
          <a:fontRef idx="minor">
            <a:schemeClr val="tx1"/>
          </a:fontRef>
        </p:style>
      </p:cxnSp>
      <p:graphicFrame>
        <p:nvGraphicFramePr>
          <p:cNvPr id="31" name="Table 30">
            <a:extLst>
              <a:ext uri="{FF2B5EF4-FFF2-40B4-BE49-F238E27FC236}">
                <a16:creationId xmlns:a16="http://schemas.microsoft.com/office/drawing/2014/main" id="{F05DD43A-0D16-8024-3E54-003C1F1BF436}"/>
              </a:ext>
            </a:extLst>
          </p:cNvPr>
          <p:cNvGraphicFramePr>
            <a:graphicFrameLocks noGrp="1"/>
          </p:cNvGraphicFramePr>
          <p:nvPr>
            <p:extLst>
              <p:ext uri="{D42A27DB-BD31-4B8C-83A1-F6EECF244321}">
                <p14:modId xmlns:p14="http://schemas.microsoft.com/office/powerpoint/2010/main" val="1044674354"/>
              </p:ext>
            </p:extLst>
          </p:nvPr>
        </p:nvGraphicFramePr>
        <p:xfrm>
          <a:off x="2677886" y="6164442"/>
          <a:ext cx="5094514" cy="4428896"/>
        </p:xfrm>
        <a:graphic>
          <a:graphicData uri="http://schemas.openxmlformats.org/drawingml/2006/table">
            <a:tbl>
              <a:tblPr firstRow="1" bandRow="1">
                <a:tableStyleId>{073A0DAA-6AF3-43AB-8588-CEC1D06C72B9}</a:tableStyleId>
              </a:tblPr>
              <a:tblGrid>
                <a:gridCol w="2547257">
                  <a:extLst>
                    <a:ext uri="{9D8B030D-6E8A-4147-A177-3AD203B41FA5}">
                      <a16:colId xmlns:a16="http://schemas.microsoft.com/office/drawing/2014/main" val="1790302273"/>
                    </a:ext>
                  </a:extLst>
                </a:gridCol>
                <a:gridCol w="2547257">
                  <a:extLst>
                    <a:ext uri="{9D8B030D-6E8A-4147-A177-3AD203B41FA5}">
                      <a16:colId xmlns:a16="http://schemas.microsoft.com/office/drawing/2014/main" val="2839833309"/>
                    </a:ext>
                  </a:extLst>
                </a:gridCol>
              </a:tblGrid>
              <a:tr h="313748">
                <a:tc>
                  <a:txBody>
                    <a:bodyPr/>
                    <a:lstStyle/>
                    <a:p>
                      <a:r>
                        <a:rPr lang="en-US" dirty="0">
                          <a:solidFill>
                            <a:schemeClr val="bg1"/>
                          </a:solidFill>
                          <a:latin typeface="Cambria" panose="02040503050406030204" pitchFamily="18" charset="0"/>
                          <a:ea typeface="Cambria" panose="02040503050406030204" pitchFamily="18" charset="0"/>
                        </a:rPr>
                        <a:t>Table of Contents</a:t>
                      </a:r>
                    </a:p>
                  </a:txBody>
                  <a:tcP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800000"/>
                    </a:solidFill>
                  </a:tcPr>
                </a:tc>
                <a:tc>
                  <a:txBody>
                    <a:bodyPr/>
                    <a:lstStyle/>
                    <a:p>
                      <a:endParaRPr lang="en-US" dirty="0"/>
                    </a:p>
                  </a:txBody>
                  <a:tcP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800000"/>
                    </a:solidFill>
                  </a:tcPr>
                </a:tc>
                <a:extLst>
                  <a:ext uri="{0D108BD9-81ED-4DB2-BD59-A6C34878D82A}">
                    <a16:rowId xmlns:a16="http://schemas.microsoft.com/office/drawing/2014/main" val="1826054946"/>
                  </a:ext>
                </a:extLst>
              </a:tr>
              <a:tr h="1751410">
                <a:tc>
                  <a:txBody>
                    <a:bodyPr/>
                    <a:lstStyle/>
                    <a:p>
                      <a:r>
                        <a:rPr lang="en-US" sz="1000" kern="1200" dirty="0">
                          <a:solidFill>
                            <a:schemeClr val="tx1"/>
                          </a:solidFill>
                          <a:effectLst/>
                          <a:latin typeface="Cambria" panose="02040503050406030204" pitchFamily="18" charset="0"/>
                          <a:ea typeface="Cambria" panose="02040503050406030204" pitchFamily="18" charset="0"/>
                          <a:cs typeface="+mn-cs"/>
                        </a:rPr>
                        <a:t>2           Sr. Minister’s Message</a:t>
                      </a:r>
                    </a:p>
                    <a:p>
                      <a:r>
                        <a:rPr lang="en-US" sz="1000" kern="1200" dirty="0">
                          <a:solidFill>
                            <a:schemeClr val="tx1"/>
                          </a:solidFill>
                          <a:effectLst/>
                          <a:latin typeface="Cambria" panose="02040503050406030204" pitchFamily="18" charset="0"/>
                          <a:ea typeface="Cambria" panose="02040503050406030204" pitchFamily="18" charset="0"/>
                          <a:cs typeface="+mn-cs"/>
                        </a:rPr>
                        <a:t>3           Associate Minister’s Message</a:t>
                      </a:r>
                    </a:p>
                    <a:p>
                      <a:pPr marL="228600" indent="-228600">
                        <a:buAutoNum type="arabicPlain" startAt="4"/>
                      </a:pPr>
                      <a:r>
                        <a:rPr lang="en-US" sz="1000" kern="1200" dirty="0">
                          <a:solidFill>
                            <a:schemeClr val="tx1"/>
                          </a:solidFill>
                          <a:effectLst/>
                          <a:latin typeface="Cambria" panose="02040503050406030204" pitchFamily="18" charset="0"/>
                          <a:ea typeface="Cambria" panose="02040503050406030204" pitchFamily="18" charset="0"/>
                          <a:cs typeface="+mn-cs"/>
                        </a:rPr>
                        <a:t>     Moderator’s Message</a:t>
                      </a:r>
                    </a:p>
                    <a:p>
                      <a:pPr marL="0" indent="0">
                        <a:buNone/>
                      </a:pPr>
                      <a:r>
                        <a:rPr lang="en-US" sz="1000" kern="1200" dirty="0">
                          <a:solidFill>
                            <a:schemeClr val="tx1"/>
                          </a:solidFill>
                          <a:effectLst/>
                          <a:latin typeface="Cambria" panose="02040503050406030204" pitchFamily="18" charset="0"/>
                          <a:ea typeface="Cambria" panose="02040503050406030204" pitchFamily="18" charset="0"/>
                          <a:cs typeface="+mn-cs"/>
                        </a:rPr>
                        <a:t>5           Trustees Message</a:t>
                      </a:r>
                    </a:p>
                    <a:p>
                      <a:pPr marL="0" indent="0">
                        <a:buNone/>
                      </a:pPr>
                      <a:r>
                        <a:rPr lang="en-US" sz="1000" kern="1200" dirty="0">
                          <a:solidFill>
                            <a:schemeClr val="tx1"/>
                          </a:solidFill>
                          <a:effectLst/>
                          <a:latin typeface="Cambria" panose="02040503050406030204" pitchFamily="18" charset="0"/>
                          <a:ea typeface="Cambria" panose="02040503050406030204" pitchFamily="18" charset="0"/>
                          <a:cs typeface="+mn-cs"/>
                        </a:rPr>
                        <a:t>6-8       Pilgrim Auxiliary</a:t>
                      </a:r>
                    </a:p>
                    <a:p>
                      <a:pPr marL="0" indent="0">
                        <a:buNone/>
                      </a:pPr>
                      <a:r>
                        <a:rPr lang="en-US" sz="1000" kern="1200" dirty="0">
                          <a:solidFill>
                            <a:schemeClr val="tx1"/>
                          </a:solidFill>
                          <a:effectLst/>
                          <a:latin typeface="Cambria" panose="02040503050406030204" pitchFamily="18" charset="0"/>
                          <a:ea typeface="Cambria" panose="02040503050406030204" pitchFamily="18" charset="0"/>
                          <a:cs typeface="+mn-cs"/>
                        </a:rPr>
                        <a:t>9           Library News</a:t>
                      </a:r>
                    </a:p>
                    <a:p>
                      <a:r>
                        <a:rPr lang="en-US" sz="1000" kern="1200" dirty="0">
                          <a:solidFill>
                            <a:schemeClr val="tx1"/>
                          </a:solidFill>
                          <a:effectLst/>
                          <a:latin typeface="Cambria" panose="02040503050406030204" pitchFamily="18" charset="0"/>
                          <a:ea typeface="Cambria" panose="02040503050406030204" pitchFamily="18" charset="0"/>
                          <a:cs typeface="+mn-cs"/>
                        </a:rPr>
                        <a:t>10-18  Christian Education </a:t>
                      </a:r>
                    </a:p>
                  </a:txBody>
                  <a:tcP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noFill/>
                  </a:tcPr>
                </a:tc>
                <a:tc>
                  <a:txBody>
                    <a:bodyPr/>
                    <a:lstStyle/>
                    <a:p>
                      <a:pPr marL="0" marR="0" lvl="0" indent="0" algn="l" defTabSz="58293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kern="1200" dirty="0">
                          <a:solidFill>
                            <a:schemeClr val="tx1"/>
                          </a:solidFill>
                          <a:effectLst/>
                          <a:latin typeface="Cambria" panose="02040503050406030204" pitchFamily="18" charset="0"/>
                          <a:ea typeface="Cambria" panose="02040503050406030204" pitchFamily="18" charset="0"/>
                          <a:cs typeface="+mn-cs"/>
                        </a:rPr>
                        <a:t>19          Membership</a:t>
                      </a:r>
                    </a:p>
                    <a:p>
                      <a:pPr marL="0" marR="0" lvl="0" indent="0" algn="l" defTabSz="58293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kern="1200" dirty="0">
                          <a:solidFill>
                            <a:schemeClr val="tx1"/>
                          </a:solidFill>
                          <a:effectLst/>
                          <a:latin typeface="Cambria" panose="02040503050406030204" pitchFamily="18" charset="0"/>
                          <a:ea typeface="Cambria" panose="02040503050406030204" pitchFamily="18" charset="0"/>
                          <a:cs typeface="+mn-cs"/>
                        </a:rPr>
                        <a:t>20-23    Our Community Outreach</a:t>
                      </a:r>
                    </a:p>
                    <a:p>
                      <a:pPr marL="0" marR="0" lvl="0" indent="0" algn="l" defTabSz="58293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kern="1200" dirty="0">
                          <a:solidFill>
                            <a:schemeClr val="tx1"/>
                          </a:solidFill>
                          <a:effectLst/>
                          <a:latin typeface="Cambria" panose="02040503050406030204" pitchFamily="18" charset="0"/>
                          <a:ea typeface="Cambria" panose="02040503050406030204" pitchFamily="18" charset="0"/>
                          <a:cs typeface="+mn-cs"/>
                        </a:rPr>
                        <a:t>24-26    Pilgrims Information</a:t>
                      </a:r>
                    </a:p>
                    <a:p>
                      <a:pPr marL="0" indent="0">
                        <a:buFont typeface="Arial" panose="020B0604020202020204" pitchFamily="34" charset="0"/>
                        <a:buNone/>
                      </a:pPr>
                      <a:r>
                        <a:rPr lang="en-US" sz="1000" kern="1200" dirty="0">
                          <a:solidFill>
                            <a:schemeClr val="tx1"/>
                          </a:solidFill>
                          <a:effectLst/>
                          <a:latin typeface="Cambria" panose="02040503050406030204" pitchFamily="18" charset="0"/>
                          <a:ea typeface="Cambria" panose="02040503050406030204" pitchFamily="18" charset="0"/>
                          <a:cs typeface="+mn-cs"/>
                        </a:rPr>
                        <a:t>27          Pilgrim Ministries</a:t>
                      </a:r>
                    </a:p>
                    <a:p>
                      <a:pPr marL="0" marR="0" lvl="0" indent="0" algn="l" defTabSz="58293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Cambria" panose="02040503050406030204" pitchFamily="18" charset="0"/>
                          <a:ea typeface="Cambria" panose="02040503050406030204" pitchFamily="18" charset="0"/>
                          <a:cs typeface="+mn-cs"/>
                        </a:rPr>
                        <a:t>28          Service Notes</a:t>
                      </a:r>
                    </a:p>
                    <a:p>
                      <a:r>
                        <a:rPr lang="en-US" sz="1000" kern="1200" dirty="0">
                          <a:solidFill>
                            <a:schemeClr val="tx1"/>
                          </a:solidFill>
                          <a:effectLst/>
                          <a:latin typeface="Cambria" panose="02040503050406030204" pitchFamily="18" charset="0"/>
                          <a:ea typeface="Cambria" panose="02040503050406030204" pitchFamily="18" charset="0"/>
                          <a:cs typeface="+mn-cs"/>
                        </a:rPr>
                        <a:t>29/30   Church Calendar/Notes</a:t>
                      </a:r>
                    </a:p>
                    <a:p>
                      <a:endParaRPr lang="en-US" sz="1000" kern="1200" dirty="0">
                        <a:solidFill>
                          <a:schemeClr val="tx1"/>
                        </a:solidFill>
                        <a:effectLst/>
                        <a:latin typeface="Cambria" panose="02040503050406030204" pitchFamily="18" charset="0"/>
                        <a:ea typeface="Cambria" panose="02040503050406030204" pitchFamily="18" charset="0"/>
                        <a:cs typeface="+mn-cs"/>
                      </a:endParaRPr>
                    </a:p>
                  </a:txBody>
                  <a:tcP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noFill/>
                  </a:tcPr>
                </a:tc>
                <a:extLst>
                  <a:ext uri="{0D108BD9-81ED-4DB2-BD59-A6C34878D82A}">
                    <a16:rowId xmlns:a16="http://schemas.microsoft.com/office/drawing/2014/main" val="3746201490"/>
                  </a:ext>
                </a:extLst>
              </a:tr>
              <a:tr h="1423851">
                <a:tc>
                  <a:txBody>
                    <a:bodyPr/>
                    <a:lstStyle/>
                    <a:p>
                      <a:pPr marL="0" indent="0">
                        <a:buFont typeface="Arial" panose="020B0604020202020204" pitchFamily="34" charset="0"/>
                        <a:buNone/>
                      </a:pPr>
                      <a:endParaRPr lang="en-US" sz="1000" kern="1200" dirty="0">
                        <a:solidFill>
                          <a:schemeClr val="tx1"/>
                        </a:solidFill>
                        <a:effectLst/>
                        <a:latin typeface="Cambria" panose="02040503050406030204" pitchFamily="18" charset="0"/>
                        <a:ea typeface="Cambria" panose="02040503050406030204" pitchFamily="18" charset="0"/>
                        <a:cs typeface="+mn-cs"/>
                      </a:endParaRPr>
                    </a:p>
                  </a:txBody>
                  <a:tcP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noFill/>
                  </a:tcPr>
                </a:tc>
                <a:tc>
                  <a:txBody>
                    <a:bodyPr/>
                    <a:lstStyle/>
                    <a:p>
                      <a:endParaRPr lang="en-US" sz="1000" kern="1200" dirty="0">
                        <a:solidFill>
                          <a:schemeClr val="tx1"/>
                        </a:solidFill>
                        <a:effectLst/>
                        <a:latin typeface="Cambria" panose="02040503050406030204" pitchFamily="18" charset="0"/>
                        <a:ea typeface="Cambria" panose="02040503050406030204" pitchFamily="18" charset="0"/>
                        <a:cs typeface="+mn-cs"/>
                      </a:endParaRPr>
                    </a:p>
                  </a:txBody>
                  <a:tcP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noFill/>
                  </a:tcPr>
                </a:tc>
                <a:extLst>
                  <a:ext uri="{0D108BD9-81ED-4DB2-BD59-A6C34878D82A}">
                    <a16:rowId xmlns:a16="http://schemas.microsoft.com/office/drawing/2014/main" val="1358747559"/>
                  </a:ext>
                </a:extLst>
              </a:tr>
              <a:tr h="939887">
                <a:tc>
                  <a:txBody>
                    <a:bodyPr/>
                    <a:lstStyle/>
                    <a:p>
                      <a:pPr marL="0" indent="0">
                        <a:buFont typeface="Arial" panose="020B0604020202020204" pitchFamily="34" charset="0"/>
                        <a:buNone/>
                      </a:pPr>
                      <a:endParaRPr lang="en-US" sz="1000" kern="1200" dirty="0">
                        <a:solidFill>
                          <a:schemeClr val="tx1"/>
                        </a:solidFill>
                        <a:effectLst/>
                        <a:latin typeface="Cambria" panose="02040503050406030204" pitchFamily="18" charset="0"/>
                        <a:ea typeface="Cambria" panose="02040503050406030204" pitchFamily="18" charset="0"/>
                        <a:cs typeface="+mn-cs"/>
                      </a:endParaRPr>
                    </a:p>
                  </a:txBody>
                  <a:tcPr>
                    <a:lnT w="12700" cap="flat" cmpd="sng" algn="ctr">
                      <a:solidFill>
                        <a:srgbClr val="800000"/>
                      </a:solidFill>
                      <a:prstDash val="solid"/>
                      <a:round/>
                      <a:headEnd type="none" w="med" len="med"/>
                      <a:tailEnd type="none" w="med" len="med"/>
                    </a:lnT>
                    <a:noFill/>
                  </a:tcPr>
                </a:tc>
                <a:tc>
                  <a:txBody>
                    <a:bodyPr/>
                    <a:lstStyle/>
                    <a:p>
                      <a:endParaRPr lang="en-US" sz="1000" kern="1200" dirty="0">
                        <a:solidFill>
                          <a:schemeClr val="tx1"/>
                        </a:solidFill>
                        <a:effectLst/>
                        <a:latin typeface="Cambria" panose="02040503050406030204" pitchFamily="18" charset="0"/>
                        <a:ea typeface="Cambria" panose="02040503050406030204" pitchFamily="18" charset="0"/>
                        <a:cs typeface="+mn-cs"/>
                      </a:endParaRPr>
                    </a:p>
                  </a:txBody>
                  <a:tcPr>
                    <a:lnT w="12700" cap="flat" cmpd="sng" algn="ctr">
                      <a:solidFill>
                        <a:srgbClr val="800000"/>
                      </a:solidFill>
                      <a:prstDash val="solid"/>
                      <a:round/>
                      <a:headEnd type="none" w="med" len="med"/>
                      <a:tailEnd type="none" w="med" len="med"/>
                    </a:lnT>
                    <a:noFill/>
                  </a:tcPr>
                </a:tc>
                <a:extLst>
                  <a:ext uri="{0D108BD9-81ED-4DB2-BD59-A6C34878D82A}">
                    <a16:rowId xmlns:a16="http://schemas.microsoft.com/office/drawing/2014/main" val="3928603178"/>
                  </a:ext>
                </a:extLst>
              </a:tr>
            </a:tbl>
          </a:graphicData>
        </a:graphic>
      </p:graphicFrame>
      <p:sp>
        <p:nvSpPr>
          <p:cNvPr id="32" name="TextBox 31">
            <a:extLst>
              <a:ext uri="{FF2B5EF4-FFF2-40B4-BE49-F238E27FC236}">
                <a16:creationId xmlns:a16="http://schemas.microsoft.com/office/drawing/2014/main" id="{13E269C3-119B-4A74-0756-289010B9AEB0}"/>
              </a:ext>
            </a:extLst>
          </p:cNvPr>
          <p:cNvSpPr txBox="1"/>
          <p:nvPr/>
        </p:nvSpPr>
        <p:spPr>
          <a:xfrm>
            <a:off x="0" y="9761665"/>
            <a:ext cx="2353808" cy="230832"/>
          </a:xfrm>
          <a:prstGeom prst="rect">
            <a:avLst/>
          </a:prstGeom>
          <a:noFill/>
        </p:spPr>
        <p:txBody>
          <a:bodyPr wrap="square" rtlCol="0">
            <a:spAutoFit/>
          </a:bodyPr>
          <a:lstStyle/>
          <a:p>
            <a:r>
              <a:rPr lang="en-US" sz="900" dirty="0">
                <a:latin typeface="Cambria" panose="02040503050406030204" pitchFamily="18" charset="0"/>
                <a:ea typeface="Cambria" panose="02040503050406030204" pitchFamily="18" charset="0"/>
              </a:rPr>
              <a:t>Isaiah 60:1 “Rise Up</a:t>
            </a:r>
          </a:p>
        </p:txBody>
      </p:sp>
      <p:sp>
        <p:nvSpPr>
          <p:cNvPr id="33" name="TextBox 32">
            <a:extLst>
              <a:ext uri="{FF2B5EF4-FFF2-40B4-BE49-F238E27FC236}">
                <a16:creationId xmlns:a16="http://schemas.microsoft.com/office/drawing/2014/main" id="{904DE587-6A67-B9D9-7564-2B4C07F2650B}"/>
              </a:ext>
            </a:extLst>
          </p:cNvPr>
          <p:cNvSpPr txBox="1"/>
          <p:nvPr/>
        </p:nvSpPr>
        <p:spPr>
          <a:xfrm>
            <a:off x="5208977" y="9723066"/>
            <a:ext cx="2353808" cy="369332"/>
          </a:xfrm>
          <a:prstGeom prst="rect">
            <a:avLst/>
          </a:prstGeom>
          <a:noFill/>
        </p:spPr>
        <p:txBody>
          <a:bodyPr wrap="square" rtlCol="0">
            <a:spAutoFit/>
          </a:bodyPr>
          <a:lstStyle/>
          <a:p>
            <a:pPr algn="r"/>
            <a:endParaRPr lang="en-US" sz="900" dirty="0">
              <a:latin typeface="Cambria" panose="02040503050406030204" pitchFamily="18" charset="0"/>
              <a:ea typeface="Cambria" panose="02040503050406030204" pitchFamily="18" charset="0"/>
            </a:endParaRPr>
          </a:p>
          <a:p>
            <a:pPr algn="r"/>
            <a:r>
              <a:rPr lang="en-US" sz="900" dirty="0">
                <a:latin typeface="Cambria" panose="02040503050406030204" pitchFamily="18" charset="0"/>
                <a:ea typeface="Cambria" panose="02040503050406030204" pitchFamily="18" charset="0"/>
              </a:rPr>
              <a:t>1</a:t>
            </a:r>
          </a:p>
        </p:txBody>
      </p:sp>
      <p:sp>
        <p:nvSpPr>
          <p:cNvPr id="2" name="TextBox 1">
            <a:extLst>
              <a:ext uri="{FF2B5EF4-FFF2-40B4-BE49-F238E27FC236}">
                <a16:creationId xmlns:a16="http://schemas.microsoft.com/office/drawing/2014/main" id="{7962F1CA-9992-43E2-D769-F81C8B5A47F1}"/>
              </a:ext>
            </a:extLst>
          </p:cNvPr>
          <p:cNvSpPr txBox="1"/>
          <p:nvPr/>
        </p:nvSpPr>
        <p:spPr>
          <a:xfrm>
            <a:off x="4429461" y="9827568"/>
            <a:ext cx="1069296" cy="230832"/>
          </a:xfrm>
          <a:prstGeom prst="rect">
            <a:avLst/>
          </a:prstGeom>
          <a:noFill/>
        </p:spPr>
        <p:txBody>
          <a:bodyPr wrap="square" rtlCol="0">
            <a:spAutoFit/>
          </a:bodyPr>
          <a:lstStyle/>
          <a:p>
            <a:r>
              <a:rPr lang="en-US" sz="900" b="1" dirty="0"/>
              <a:t>March 2026</a:t>
            </a:r>
          </a:p>
        </p:txBody>
      </p:sp>
      <p:sp>
        <p:nvSpPr>
          <p:cNvPr id="3" name="TextBox 2">
            <a:extLst>
              <a:ext uri="{FF2B5EF4-FFF2-40B4-BE49-F238E27FC236}">
                <a16:creationId xmlns:a16="http://schemas.microsoft.com/office/drawing/2014/main" id="{E180DF65-902F-CA80-E686-1981FBD1FA8B}"/>
              </a:ext>
            </a:extLst>
          </p:cNvPr>
          <p:cNvSpPr txBox="1"/>
          <p:nvPr/>
        </p:nvSpPr>
        <p:spPr>
          <a:xfrm>
            <a:off x="-2375117" y="7798841"/>
            <a:ext cx="1825246" cy="215445"/>
          </a:xfrm>
          <a:prstGeom prst="rect">
            <a:avLst/>
          </a:prstGeom>
          <a:noFill/>
        </p:spPr>
        <p:txBody>
          <a:bodyPr wrap="square" rtlCol="0">
            <a:spAutoFit/>
          </a:bodyPr>
          <a:lstStyle/>
          <a:p>
            <a:r>
              <a:rPr lang="en-US" sz="800" dirty="0">
                <a:latin typeface="Cambria" panose="02040503050406030204" pitchFamily="18" charset="0"/>
                <a:ea typeface="Cambria" panose="02040503050406030204" pitchFamily="18" charset="0"/>
              </a:rPr>
              <a:t>Isaiah 60:1 “Rise Up</a:t>
            </a:r>
          </a:p>
        </p:txBody>
      </p:sp>
      <p:sp>
        <p:nvSpPr>
          <p:cNvPr id="4" name="TextBox 3">
            <a:extLst>
              <a:ext uri="{FF2B5EF4-FFF2-40B4-BE49-F238E27FC236}">
                <a16:creationId xmlns:a16="http://schemas.microsoft.com/office/drawing/2014/main" id="{FE4DB1A7-C37A-EFCD-2F84-B3A1769B2C5E}"/>
              </a:ext>
            </a:extLst>
          </p:cNvPr>
          <p:cNvSpPr txBox="1"/>
          <p:nvPr/>
        </p:nvSpPr>
        <p:spPr>
          <a:xfrm>
            <a:off x="-2387215" y="8542465"/>
            <a:ext cx="1069296" cy="246221"/>
          </a:xfrm>
          <a:prstGeom prst="rect">
            <a:avLst/>
          </a:prstGeom>
          <a:noFill/>
        </p:spPr>
        <p:txBody>
          <a:bodyPr wrap="square" rtlCol="0">
            <a:spAutoFit/>
          </a:bodyPr>
          <a:lstStyle/>
          <a:p>
            <a:r>
              <a:rPr lang="en-US" sz="1000" dirty="0"/>
              <a:t>September 2025</a:t>
            </a:r>
          </a:p>
        </p:txBody>
      </p:sp>
      <p:sp>
        <p:nvSpPr>
          <p:cNvPr id="6" name="TextBox 5">
            <a:extLst>
              <a:ext uri="{FF2B5EF4-FFF2-40B4-BE49-F238E27FC236}">
                <a16:creationId xmlns:a16="http://schemas.microsoft.com/office/drawing/2014/main" id="{144DD3B4-2A37-87C5-1180-5336C3C56F3E}"/>
              </a:ext>
            </a:extLst>
          </p:cNvPr>
          <p:cNvSpPr txBox="1"/>
          <p:nvPr/>
        </p:nvSpPr>
        <p:spPr>
          <a:xfrm>
            <a:off x="-2639398" y="9209143"/>
            <a:ext cx="2353808" cy="215444"/>
          </a:xfrm>
          <a:prstGeom prst="rect">
            <a:avLst/>
          </a:prstGeom>
          <a:noFill/>
        </p:spPr>
        <p:txBody>
          <a:bodyPr wrap="square" rtlCol="0">
            <a:spAutoFit/>
          </a:bodyPr>
          <a:lstStyle/>
          <a:p>
            <a:pPr algn="r"/>
            <a:r>
              <a:rPr lang="en-US" sz="800" dirty="0">
                <a:latin typeface="Cambria" panose="02040503050406030204" pitchFamily="18" charset="0"/>
                <a:ea typeface="Cambria" panose="02040503050406030204" pitchFamily="18" charset="0"/>
              </a:rPr>
              <a:t>1</a:t>
            </a:r>
          </a:p>
        </p:txBody>
      </p:sp>
    </p:spTree>
    <p:extLst>
      <p:ext uri="{BB962C8B-B14F-4D97-AF65-F5344CB8AC3E}">
        <p14:creationId xmlns:p14="http://schemas.microsoft.com/office/powerpoint/2010/main" val="1846406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C77FBF-CF71-A75D-F23D-78B789D1E96B}"/>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Cambria" panose="02040503050406030204" pitchFamily="18" charset="0"/>
                <a:ea typeface="Cambria" panose="02040503050406030204" pitchFamily="18" charset="0"/>
              </a:rPr>
              <a:t>Christian Education</a:t>
            </a:r>
          </a:p>
        </p:txBody>
      </p:sp>
      <p:sp>
        <p:nvSpPr>
          <p:cNvPr id="7" name="TextBox 6">
            <a:extLst>
              <a:ext uri="{FF2B5EF4-FFF2-40B4-BE49-F238E27FC236}">
                <a16:creationId xmlns:a16="http://schemas.microsoft.com/office/drawing/2014/main" id="{7A647EFA-8E65-778C-B610-4F027E90FEE0}"/>
              </a:ext>
            </a:extLst>
          </p:cNvPr>
          <p:cNvSpPr txBox="1"/>
          <p:nvPr/>
        </p:nvSpPr>
        <p:spPr>
          <a:xfrm>
            <a:off x="183045" y="9827568"/>
            <a:ext cx="2353808" cy="230832"/>
          </a:xfrm>
          <a:prstGeom prst="rect">
            <a:avLst/>
          </a:prstGeom>
          <a:noFill/>
        </p:spPr>
        <p:txBody>
          <a:bodyPr wrap="square" rtlCol="0">
            <a:spAutoFit/>
          </a:bodyPr>
          <a:lstStyle/>
          <a:p>
            <a:r>
              <a:rPr lang="en-US" sz="900" b="1" dirty="0">
                <a:latin typeface="Cambria" panose="02040503050406030204" pitchFamily="18" charset="0"/>
                <a:ea typeface="Cambria" panose="02040503050406030204" pitchFamily="18" charset="0"/>
              </a:rPr>
              <a:t>Isaiah 60:1 “Rise Up</a:t>
            </a:r>
          </a:p>
        </p:txBody>
      </p:sp>
      <p:sp>
        <p:nvSpPr>
          <p:cNvPr id="8" name="Footer Placeholder 1">
            <a:extLst>
              <a:ext uri="{FF2B5EF4-FFF2-40B4-BE49-F238E27FC236}">
                <a16:creationId xmlns:a16="http://schemas.microsoft.com/office/drawing/2014/main" id="{92D9BA7D-F17A-DBD7-0204-29EA766A6E98}"/>
              </a:ext>
            </a:extLst>
          </p:cNvPr>
          <p:cNvSpPr>
            <a:spLocks noGrp="1"/>
          </p:cNvSpPr>
          <p:nvPr>
            <p:ph type="ftr" sz="quarter" idx="11"/>
          </p:nvPr>
        </p:nvSpPr>
        <p:spPr>
          <a:xfrm>
            <a:off x="2546294" y="9609754"/>
            <a:ext cx="2623185" cy="535517"/>
          </a:xfrm>
        </p:spPr>
        <p:txBody>
          <a:bodyPr/>
          <a:lstStyle/>
          <a:p>
            <a:endParaRPr lang="en-US" sz="800" b="1" dirty="0"/>
          </a:p>
          <a:p>
            <a:endParaRPr lang="en-US" sz="800" b="1" dirty="0"/>
          </a:p>
          <a:p>
            <a:r>
              <a:rPr lang="en-US" sz="900" b="1" dirty="0">
                <a:latin typeface="Cabria"/>
              </a:rPr>
              <a:t>March 2026</a:t>
            </a:r>
          </a:p>
          <a:p>
            <a:endParaRPr lang="en-US" dirty="0"/>
          </a:p>
        </p:txBody>
      </p:sp>
      <p:sp>
        <p:nvSpPr>
          <p:cNvPr id="9" name="TextBox 8">
            <a:extLst>
              <a:ext uri="{FF2B5EF4-FFF2-40B4-BE49-F238E27FC236}">
                <a16:creationId xmlns:a16="http://schemas.microsoft.com/office/drawing/2014/main" id="{49CE0956-3A98-4F73-1D7A-1C103F0AA0E0}"/>
              </a:ext>
            </a:extLst>
          </p:cNvPr>
          <p:cNvSpPr txBox="1"/>
          <p:nvPr/>
        </p:nvSpPr>
        <p:spPr>
          <a:xfrm>
            <a:off x="5240159" y="9827568"/>
            <a:ext cx="2353808" cy="230832"/>
          </a:xfrm>
          <a:prstGeom prst="rect">
            <a:avLst/>
          </a:prstGeom>
          <a:noFill/>
        </p:spPr>
        <p:txBody>
          <a:bodyPr wrap="square" rtlCol="0">
            <a:spAutoFit/>
          </a:bodyPr>
          <a:lstStyle/>
          <a:p>
            <a:pPr algn="r"/>
            <a:r>
              <a:rPr lang="en-US" sz="900" b="1" dirty="0">
                <a:latin typeface="Cambria" panose="02040503050406030204" pitchFamily="18" charset="0"/>
                <a:ea typeface="Cambria" panose="02040503050406030204" pitchFamily="18" charset="0"/>
              </a:rPr>
              <a:t>10</a:t>
            </a:r>
          </a:p>
        </p:txBody>
      </p:sp>
      <p:pic>
        <p:nvPicPr>
          <p:cNvPr id="10" name="Picture 9">
            <a:extLst>
              <a:ext uri="{FF2B5EF4-FFF2-40B4-BE49-F238E27FC236}">
                <a16:creationId xmlns:a16="http://schemas.microsoft.com/office/drawing/2014/main" id="{C4A78207-AD96-2FC2-A880-3BFF0B740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837"/>
            <a:ext cx="7772400" cy="9069860"/>
          </a:xfrm>
          <a:prstGeom prst="rect">
            <a:avLst/>
          </a:prstGeom>
        </p:spPr>
      </p:pic>
    </p:spTree>
    <p:extLst>
      <p:ext uri="{BB962C8B-B14F-4D97-AF65-F5344CB8AC3E}">
        <p14:creationId xmlns:p14="http://schemas.microsoft.com/office/powerpoint/2010/main" val="113138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DAD0ABF-882B-6BF6-22BF-8F989B6AF122}"/>
              </a:ext>
            </a:extLst>
          </p:cNvPr>
          <p:cNvSpPr>
            <a:spLocks noGrp="1"/>
          </p:cNvSpPr>
          <p:nvPr>
            <p:ph type="ftr" sz="quarter" idx="11"/>
          </p:nvPr>
        </p:nvSpPr>
        <p:spPr>
          <a:xfrm>
            <a:off x="0" y="9766300"/>
            <a:ext cx="7607300" cy="292100"/>
          </a:xfrm>
        </p:spPr>
        <p:txBody>
          <a:bodyPr/>
          <a:lstStyle/>
          <a:p>
            <a:r>
              <a:rPr lang="en-US" sz="900" b="1" dirty="0">
                <a:latin typeface="Cambria" panose="02040503050406030204" pitchFamily="18" charset="0"/>
                <a:ea typeface="Cambria" panose="02040503050406030204" pitchFamily="18" charset="0"/>
              </a:rPr>
              <a:t>Isaiah 60:1 “Rise Up		           March 2026			                                                    11</a:t>
            </a:r>
            <a:endParaRPr lang="en-US" sz="900" dirty="0"/>
          </a:p>
        </p:txBody>
      </p:sp>
      <p:sp>
        <p:nvSpPr>
          <p:cNvPr id="3" name="Rectangle 2">
            <a:extLst>
              <a:ext uri="{FF2B5EF4-FFF2-40B4-BE49-F238E27FC236}">
                <a16:creationId xmlns:a16="http://schemas.microsoft.com/office/drawing/2014/main" id="{9373EA63-2775-C75C-ABB6-F2E797830F77}"/>
              </a:ext>
            </a:extLst>
          </p:cNvPr>
          <p:cNvSpPr/>
          <p:nvPr/>
        </p:nvSpPr>
        <p:spPr>
          <a:xfrm>
            <a:off x="0" y="-148281"/>
            <a:ext cx="7772400" cy="506628"/>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ambria" panose="02040503050406030204" pitchFamily="18" charset="0"/>
                <a:ea typeface="Cambria" panose="02040503050406030204" pitchFamily="18" charset="0"/>
              </a:rPr>
              <a:t>Christian Education</a:t>
            </a:r>
          </a:p>
        </p:txBody>
      </p:sp>
      <p:pic>
        <p:nvPicPr>
          <p:cNvPr id="16" name="Picture 15">
            <a:extLst>
              <a:ext uri="{FF2B5EF4-FFF2-40B4-BE49-F238E27FC236}">
                <a16:creationId xmlns:a16="http://schemas.microsoft.com/office/drawing/2014/main" id="{7E32A99E-8B93-3E5D-07D5-22928FD22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8346"/>
            <a:ext cx="3632887" cy="5016843"/>
          </a:xfrm>
          <a:prstGeom prst="rect">
            <a:avLst/>
          </a:prstGeom>
        </p:spPr>
      </p:pic>
      <p:pic>
        <p:nvPicPr>
          <p:cNvPr id="10" name="Picture 9">
            <a:extLst>
              <a:ext uri="{FF2B5EF4-FFF2-40B4-BE49-F238E27FC236}">
                <a16:creationId xmlns:a16="http://schemas.microsoft.com/office/drawing/2014/main" id="{8F8D2361-3437-C2CA-AB5A-491F70499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2886" y="321276"/>
            <a:ext cx="4139514" cy="5090984"/>
          </a:xfrm>
          <a:prstGeom prst="rect">
            <a:avLst/>
          </a:prstGeom>
        </p:spPr>
      </p:pic>
      <p:pic>
        <p:nvPicPr>
          <p:cNvPr id="5" name="Picture 4">
            <a:extLst>
              <a:ext uri="{FF2B5EF4-FFF2-40B4-BE49-F238E27FC236}">
                <a16:creationId xmlns:a16="http://schemas.microsoft.com/office/drawing/2014/main" id="{53DCD929-89A6-2650-D55D-F11E967D9E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87546"/>
            <a:ext cx="3645243" cy="4399006"/>
          </a:xfrm>
          <a:prstGeom prst="rect">
            <a:avLst/>
          </a:prstGeom>
        </p:spPr>
      </p:pic>
      <p:pic>
        <p:nvPicPr>
          <p:cNvPr id="1028" name="Picture 4">
            <a:extLst>
              <a:ext uri="{FF2B5EF4-FFF2-40B4-BE49-F238E27FC236}">
                <a16:creationId xmlns:a16="http://schemas.microsoft.com/office/drawing/2014/main" id="{D5B85C3A-C169-10C4-DC79-C17D5CAB6E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2762" y="5424617"/>
            <a:ext cx="4169638" cy="4209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536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E1CE53-2279-766A-0BA3-CDB36ADEEB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8" y="457200"/>
            <a:ext cx="7753932" cy="9216413"/>
          </a:xfrm>
          <a:prstGeom prst="rect">
            <a:avLst/>
          </a:prstGeom>
        </p:spPr>
      </p:pic>
      <p:sp>
        <p:nvSpPr>
          <p:cNvPr id="5" name="Footer Placeholder 1">
            <a:extLst>
              <a:ext uri="{FF2B5EF4-FFF2-40B4-BE49-F238E27FC236}">
                <a16:creationId xmlns:a16="http://schemas.microsoft.com/office/drawing/2014/main" id="{CDEF4C4E-FABA-3DEF-BE73-5660C46FAE9F}"/>
              </a:ext>
            </a:extLst>
          </p:cNvPr>
          <p:cNvSpPr>
            <a:spLocks noGrp="1"/>
          </p:cNvSpPr>
          <p:nvPr>
            <p:ph type="ftr" sz="quarter" idx="11"/>
          </p:nvPr>
        </p:nvSpPr>
        <p:spPr>
          <a:xfrm>
            <a:off x="85725" y="9650413"/>
            <a:ext cx="7686675" cy="284162"/>
          </a:xfrm>
        </p:spPr>
        <p:txBody>
          <a:bodyPr/>
          <a:lstStyle/>
          <a:p>
            <a:r>
              <a:rPr lang="en-US" sz="900" b="1" dirty="0">
                <a:latin typeface="Cambria" panose="02040503050406030204" pitchFamily="18" charset="0"/>
                <a:ea typeface="Cambria" panose="02040503050406030204" pitchFamily="18" charset="0"/>
              </a:rPr>
              <a:t>Isaiah 60:1 “Rise Up		           March 2026			                                             12</a:t>
            </a:r>
            <a:endParaRPr lang="en-US" sz="900" dirty="0"/>
          </a:p>
        </p:txBody>
      </p:sp>
      <p:sp>
        <p:nvSpPr>
          <p:cNvPr id="6" name="Rectangle 5">
            <a:extLst>
              <a:ext uri="{FF2B5EF4-FFF2-40B4-BE49-F238E27FC236}">
                <a16:creationId xmlns:a16="http://schemas.microsoft.com/office/drawing/2014/main" id="{47AE378C-C690-12BF-DCBB-6B36D18D785B}"/>
              </a:ext>
            </a:extLst>
          </p:cNvPr>
          <p:cNvSpPr/>
          <p:nvPr/>
        </p:nvSpPr>
        <p:spPr>
          <a:xfrm>
            <a:off x="-18485" y="-11779"/>
            <a:ext cx="7790886" cy="468980"/>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Cambria" panose="02040503050406030204" pitchFamily="18" charset="0"/>
                <a:ea typeface="Cambria" panose="02040503050406030204" pitchFamily="18" charset="0"/>
              </a:rPr>
              <a:t>Christian Education</a:t>
            </a:r>
          </a:p>
        </p:txBody>
      </p:sp>
    </p:spTree>
    <p:extLst>
      <p:ext uri="{BB962C8B-B14F-4D97-AF65-F5344CB8AC3E}">
        <p14:creationId xmlns:p14="http://schemas.microsoft.com/office/powerpoint/2010/main" val="1535343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D24191-0DBB-717A-9F97-69844C079D1E}"/>
              </a:ext>
            </a:extLst>
          </p:cNvPr>
          <p:cNvSpPr/>
          <p:nvPr/>
        </p:nvSpPr>
        <p:spPr>
          <a:xfrm>
            <a:off x="-18485" y="-11780"/>
            <a:ext cx="7790886" cy="691049"/>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ambria" panose="02040503050406030204" pitchFamily="18" charset="0"/>
                <a:ea typeface="Cambria" panose="02040503050406030204" pitchFamily="18" charset="0"/>
              </a:rPr>
              <a:t>Christian Education</a:t>
            </a:r>
          </a:p>
        </p:txBody>
      </p:sp>
      <p:sp>
        <p:nvSpPr>
          <p:cNvPr id="13" name="TextBox 12">
            <a:extLst>
              <a:ext uri="{FF2B5EF4-FFF2-40B4-BE49-F238E27FC236}">
                <a16:creationId xmlns:a16="http://schemas.microsoft.com/office/drawing/2014/main" id="{FD8B81D0-9D7B-6C09-3607-8DE18C1F94C6}"/>
              </a:ext>
            </a:extLst>
          </p:cNvPr>
          <p:cNvSpPr txBox="1"/>
          <p:nvPr/>
        </p:nvSpPr>
        <p:spPr>
          <a:xfrm>
            <a:off x="172994" y="9689068"/>
            <a:ext cx="7265773" cy="230832"/>
          </a:xfrm>
          <a:prstGeom prst="rect">
            <a:avLst/>
          </a:prstGeom>
          <a:noFill/>
        </p:spPr>
        <p:txBody>
          <a:bodyPr wrap="square">
            <a:spAutoFit/>
          </a:bodyPr>
          <a:lstStyle/>
          <a:p>
            <a:r>
              <a:rPr lang="en-US" sz="900" b="1" dirty="0">
                <a:latin typeface="Cabria"/>
              </a:rPr>
              <a:t>       </a:t>
            </a:r>
            <a:r>
              <a:rPr lang="en-US" sz="900" b="1" dirty="0">
                <a:latin typeface="Cabria"/>
                <a:ea typeface="Cambria" panose="02040503050406030204" pitchFamily="18" charset="0"/>
              </a:rPr>
              <a:t>Isaiah 60:1 “Rise Up</a:t>
            </a:r>
            <a:r>
              <a:rPr lang="en-US" sz="900" b="1" dirty="0">
                <a:latin typeface="Cabria"/>
              </a:rPr>
              <a:t>                                                                                       March 2026		                                               13</a:t>
            </a:r>
            <a:endParaRPr lang="en-US" sz="900" dirty="0">
              <a:latin typeface="Cabria"/>
            </a:endParaRPr>
          </a:p>
        </p:txBody>
      </p:sp>
      <p:pic>
        <p:nvPicPr>
          <p:cNvPr id="4" name="Picture 3">
            <a:extLst>
              <a:ext uri="{FF2B5EF4-FFF2-40B4-BE49-F238E27FC236}">
                <a16:creationId xmlns:a16="http://schemas.microsoft.com/office/drawing/2014/main" id="{D3DEC5B1-67D2-F508-2274-718FD00D8A84}"/>
              </a:ext>
            </a:extLst>
          </p:cNvPr>
          <p:cNvPicPr>
            <a:picLocks noChangeAspect="1"/>
          </p:cNvPicPr>
          <p:nvPr/>
        </p:nvPicPr>
        <p:blipFill>
          <a:blip r:embed="rId2"/>
          <a:stretch>
            <a:fillRect/>
          </a:stretch>
        </p:blipFill>
        <p:spPr>
          <a:xfrm>
            <a:off x="0" y="731748"/>
            <a:ext cx="7624119" cy="8968306"/>
          </a:xfrm>
          <a:prstGeom prst="rect">
            <a:avLst/>
          </a:prstGeom>
        </p:spPr>
      </p:pic>
    </p:spTree>
    <p:extLst>
      <p:ext uri="{BB962C8B-B14F-4D97-AF65-F5344CB8AC3E}">
        <p14:creationId xmlns:p14="http://schemas.microsoft.com/office/powerpoint/2010/main" val="3049760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5D6BCD-3DE5-5EED-C3A4-309C3605ECF7}"/>
              </a:ext>
            </a:extLst>
          </p:cNvPr>
          <p:cNvSpPr/>
          <p:nvPr/>
        </p:nvSpPr>
        <p:spPr>
          <a:xfrm>
            <a:off x="0" y="0"/>
            <a:ext cx="7790886" cy="691049"/>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ambria" panose="02040503050406030204" pitchFamily="18" charset="0"/>
                <a:ea typeface="Cambria" panose="02040503050406030204" pitchFamily="18" charset="0"/>
              </a:rPr>
              <a:t>Christian Education</a:t>
            </a:r>
          </a:p>
        </p:txBody>
      </p:sp>
      <p:sp>
        <p:nvSpPr>
          <p:cNvPr id="4" name="Footer Placeholder 1">
            <a:extLst>
              <a:ext uri="{FF2B5EF4-FFF2-40B4-BE49-F238E27FC236}">
                <a16:creationId xmlns:a16="http://schemas.microsoft.com/office/drawing/2014/main" id="{FE128A5F-3FB6-3636-B5F1-CBF3436E2777}"/>
              </a:ext>
            </a:extLst>
          </p:cNvPr>
          <p:cNvSpPr>
            <a:spLocks noGrp="1"/>
          </p:cNvSpPr>
          <p:nvPr>
            <p:ph type="ftr" sz="quarter" idx="11"/>
          </p:nvPr>
        </p:nvSpPr>
        <p:spPr>
          <a:xfrm>
            <a:off x="135924" y="9576486"/>
            <a:ext cx="7500552" cy="481914"/>
          </a:xfrm>
        </p:spPr>
        <p:txBody>
          <a:bodyPr/>
          <a:lstStyle/>
          <a:p>
            <a:r>
              <a:rPr lang="en-US" sz="900" b="1" dirty="0">
                <a:latin typeface="Cambria" panose="02040503050406030204" pitchFamily="18" charset="0"/>
                <a:ea typeface="Cambria" panose="02040503050406030204" pitchFamily="18" charset="0"/>
              </a:rPr>
              <a:t>Isaiah 60:1 “Rise Up		March 2026			                       14</a:t>
            </a:r>
            <a:endParaRPr lang="en-US" sz="900" dirty="0"/>
          </a:p>
        </p:txBody>
      </p:sp>
      <p:pic>
        <p:nvPicPr>
          <p:cNvPr id="8" name="Picture 7">
            <a:extLst>
              <a:ext uri="{FF2B5EF4-FFF2-40B4-BE49-F238E27FC236}">
                <a16:creationId xmlns:a16="http://schemas.microsoft.com/office/drawing/2014/main" id="{06585F8C-18C7-986C-0CF8-E17D3F1A1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4335"/>
            <a:ext cx="7772400" cy="8933935"/>
          </a:xfrm>
          <a:prstGeom prst="rect">
            <a:avLst/>
          </a:prstGeom>
        </p:spPr>
      </p:pic>
    </p:spTree>
    <p:extLst>
      <p:ext uri="{BB962C8B-B14F-4D97-AF65-F5344CB8AC3E}">
        <p14:creationId xmlns:p14="http://schemas.microsoft.com/office/powerpoint/2010/main" val="1153038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1BEFF2-8C37-7635-9250-83DD810711E1}"/>
              </a:ext>
            </a:extLst>
          </p:cNvPr>
          <p:cNvSpPr>
            <a:spLocks noGrp="1"/>
          </p:cNvSpPr>
          <p:nvPr>
            <p:ph type="ftr" sz="quarter" idx="11"/>
          </p:nvPr>
        </p:nvSpPr>
        <p:spPr>
          <a:xfrm>
            <a:off x="333632" y="9564130"/>
            <a:ext cx="7228703" cy="358346"/>
          </a:xfrm>
        </p:spPr>
        <p:txBody>
          <a:bodyPr/>
          <a:lstStyle/>
          <a:p>
            <a:r>
              <a:rPr lang="en-US" sz="800" b="1" dirty="0">
                <a:latin typeface="Cambria" panose="02040503050406030204" pitchFamily="18" charset="0"/>
                <a:ea typeface="Cambria" panose="02040503050406030204" pitchFamily="18" charset="0"/>
              </a:rPr>
              <a:t>Isaiah 60:1 “Rise Up		March 2026			15</a:t>
            </a:r>
            <a:endParaRPr lang="en-US" sz="800" dirty="0"/>
          </a:p>
          <a:p>
            <a:endParaRPr lang="en-US" dirty="0"/>
          </a:p>
        </p:txBody>
      </p:sp>
      <p:sp>
        <p:nvSpPr>
          <p:cNvPr id="3" name="Rectangle 2">
            <a:extLst>
              <a:ext uri="{FF2B5EF4-FFF2-40B4-BE49-F238E27FC236}">
                <a16:creationId xmlns:a16="http://schemas.microsoft.com/office/drawing/2014/main" id="{6B65A885-0051-5F78-CF4B-6BECB1F151C9}"/>
              </a:ext>
            </a:extLst>
          </p:cNvPr>
          <p:cNvSpPr/>
          <p:nvPr/>
        </p:nvSpPr>
        <p:spPr>
          <a:xfrm>
            <a:off x="0" y="0"/>
            <a:ext cx="7790886" cy="691049"/>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ambria" panose="02040503050406030204" pitchFamily="18" charset="0"/>
                <a:ea typeface="Cambria" panose="02040503050406030204" pitchFamily="18" charset="0"/>
              </a:rPr>
              <a:t>Christian Education</a:t>
            </a:r>
          </a:p>
        </p:txBody>
      </p:sp>
      <p:pic>
        <p:nvPicPr>
          <p:cNvPr id="10" name="Picture 9">
            <a:extLst>
              <a:ext uri="{FF2B5EF4-FFF2-40B4-BE49-F238E27FC236}">
                <a16:creationId xmlns:a16="http://schemas.microsoft.com/office/drawing/2014/main" id="{820FBD4A-A543-FCA3-58C3-8514494EA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07" y="866194"/>
            <a:ext cx="6811326" cy="8697936"/>
          </a:xfrm>
          <a:prstGeom prst="rect">
            <a:avLst/>
          </a:prstGeom>
        </p:spPr>
      </p:pic>
    </p:spTree>
    <p:extLst>
      <p:ext uri="{BB962C8B-B14F-4D97-AF65-F5344CB8AC3E}">
        <p14:creationId xmlns:p14="http://schemas.microsoft.com/office/powerpoint/2010/main" val="3838874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1287A6-4ADE-1339-2E74-7F5659D30B4C}"/>
              </a:ext>
            </a:extLst>
          </p:cNvPr>
          <p:cNvSpPr>
            <a:spLocks noGrp="1"/>
          </p:cNvSpPr>
          <p:nvPr>
            <p:ph type="ftr" sz="quarter" idx="11"/>
          </p:nvPr>
        </p:nvSpPr>
        <p:spPr>
          <a:xfrm>
            <a:off x="221010" y="9548948"/>
            <a:ext cx="7290486" cy="300446"/>
          </a:xfrm>
        </p:spPr>
        <p:txBody>
          <a:bodyPr/>
          <a:lstStyle/>
          <a:p>
            <a:r>
              <a:rPr lang="en-US" sz="900" b="1" dirty="0">
                <a:latin typeface="Cambria" panose="02040503050406030204" pitchFamily="18" charset="0"/>
                <a:ea typeface="Cambria" panose="02040503050406030204" pitchFamily="18" charset="0"/>
              </a:rPr>
              <a:t>Isaiah 60:1 “Rise Up</a:t>
            </a:r>
            <a:r>
              <a:rPr lang="en-US" sz="700" b="1" dirty="0">
                <a:latin typeface="Cambria" panose="02040503050406030204" pitchFamily="18" charset="0"/>
                <a:ea typeface="Cambria" panose="02040503050406030204" pitchFamily="18" charset="0"/>
              </a:rPr>
              <a:t>		</a:t>
            </a:r>
            <a:r>
              <a:rPr lang="en-US" sz="900" b="1" dirty="0">
                <a:latin typeface="Cambria" panose="02040503050406030204" pitchFamily="18" charset="0"/>
                <a:ea typeface="Cambria" panose="02040503050406030204" pitchFamily="18" charset="0"/>
              </a:rPr>
              <a:t>                    March 2026		                       16</a:t>
            </a:r>
            <a:endParaRPr lang="en-US" sz="900" dirty="0"/>
          </a:p>
          <a:p>
            <a:endParaRPr lang="en-US" dirty="0"/>
          </a:p>
        </p:txBody>
      </p:sp>
      <p:sp>
        <p:nvSpPr>
          <p:cNvPr id="3" name="Rectangle 2">
            <a:extLst>
              <a:ext uri="{FF2B5EF4-FFF2-40B4-BE49-F238E27FC236}">
                <a16:creationId xmlns:a16="http://schemas.microsoft.com/office/drawing/2014/main" id="{39DA057B-DDAD-229E-1433-A8BA63F6C238}"/>
              </a:ext>
            </a:extLst>
          </p:cNvPr>
          <p:cNvSpPr/>
          <p:nvPr/>
        </p:nvSpPr>
        <p:spPr>
          <a:xfrm>
            <a:off x="0" y="0"/>
            <a:ext cx="7790886" cy="691049"/>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ambria" panose="02040503050406030204" pitchFamily="18" charset="0"/>
                <a:ea typeface="Cambria" panose="02040503050406030204" pitchFamily="18" charset="0"/>
              </a:rPr>
              <a:t>Christian Education</a:t>
            </a:r>
          </a:p>
        </p:txBody>
      </p:sp>
      <p:pic>
        <p:nvPicPr>
          <p:cNvPr id="5" name="Picture 4">
            <a:extLst>
              <a:ext uri="{FF2B5EF4-FFF2-40B4-BE49-F238E27FC236}">
                <a16:creationId xmlns:a16="http://schemas.microsoft.com/office/drawing/2014/main" id="{994EBD4D-D07E-7625-ABD0-DABE9D7BB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04335"/>
            <a:ext cx="7772399" cy="8649730"/>
          </a:xfrm>
          <a:prstGeom prst="rect">
            <a:avLst/>
          </a:prstGeom>
        </p:spPr>
      </p:pic>
    </p:spTree>
    <p:extLst>
      <p:ext uri="{BB962C8B-B14F-4D97-AF65-F5344CB8AC3E}">
        <p14:creationId xmlns:p14="http://schemas.microsoft.com/office/powerpoint/2010/main" val="1381478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811CC09-A80F-661A-B0B5-82CA89D484B1}"/>
              </a:ext>
            </a:extLst>
          </p:cNvPr>
          <p:cNvSpPr>
            <a:spLocks noGrp="1"/>
          </p:cNvSpPr>
          <p:nvPr>
            <p:ph type="ftr" sz="quarter" idx="11"/>
          </p:nvPr>
        </p:nvSpPr>
        <p:spPr>
          <a:xfrm>
            <a:off x="296562" y="9576485"/>
            <a:ext cx="7166919" cy="395417"/>
          </a:xfrm>
        </p:spPr>
        <p:txBody>
          <a:bodyPr/>
          <a:lstStyle/>
          <a:p>
            <a:pPr algn="l"/>
            <a:r>
              <a:rPr lang="en-US" sz="900" b="1" dirty="0">
                <a:latin typeface="Cambria" panose="02040503050406030204" pitchFamily="18" charset="0"/>
                <a:ea typeface="Cambria" panose="02040503050406030204" pitchFamily="18" charset="0"/>
              </a:rPr>
              <a:t>Isaiah 60:1		                                                     March 2026</a:t>
            </a:r>
            <a:r>
              <a:rPr lang="en-US" sz="800" b="1" dirty="0">
                <a:latin typeface="Cambria" panose="02040503050406030204" pitchFamily="18" charset="0"/>
                <a:ea typeface="Cambria" panose="02040503050406030204" pitchFamily="18" charset="0"/>
              </a:rPr>
              <a:t>		</a:t>
            </a:r>
            <a:r>
              <a:rPr lang="en-US" sz="900" b="1" dirty="0">
                <a:latin typeface="Cambria" panose="02040503050406030204" pitchFamily="18" charset="0"/>
                <a:ea typeface="Cambria" panose="02040503050406030204" pitchFamily="18" charset="0"/>
              </a:rPr>
              <a:t>                                         17</a:t>
            </a:r>
            <a:endParaRPr lang="en-US" sz="900" dirty="0"/>
          </a:p>
          <a:p>
            <a:endParaRPr lang="en-US" dirty="0"/>
          </a:p>
        </p:txBody>
      </p:sp>
      <p:pic>
        <p:nvPicPr>
          <p:cNvPr id="4" name="Picture 3">
            <a:extLst>
              <a:ext uri="{FF2B5EF4-FFF2-40B4-BE49-F238E27FC236}">
                <a16:creationId xmlns:a16="http://schemas.microsoft.com/office/drawing/2014/main" id="{FDEF27F6-313D-53FB-4135-28A865D2F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617" y="1037668"/>
            <a:ext cx="5849166" cy="7983064"/>
          </a:xfrm>
          <a:prstGeom prst="rect">
            <a:avLst/>
          </a:prstGeom>
        </p:spPr>
      </p:pic>
      <p:sp>
        <p:nvSpPr>
          <p:cNvPr id="5" name="Rectangle 4">
            <a:extLst>
              <a:ext uri="{FF2B5EF4-FFF2-40B4-BE49-F238E27FC236}">
                <a16:creationId xmlns:a16="http://schemas.microsoft.com/office/drawing/2014/main" id="{D0A38E66-F2DB-1092-9D41-1DE74BE01D8B}"/>
              </a:ext>
            </a:extLst>
          </p:cNvPr>
          <p:cNvSpPr/>
          <p:nvPr/>
        </p:nvSpPr>
        <p:spPr>
          <a:xfrm>
            <a:off x="0" y="0"/>
            <a:ext cx="7790886" cy="691049"/>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ambria" panose="02040503050406030204" pitchFamily="18" charset="0"/>
                <a:ea typeface="Cambria" panose="02040503050406030204" pitchFamily="18" charset="0"/>
              </a:rPr>
              <a:t>Christian Education</a:t>
            </a:r>
          </a:p>
        </p:txBody>
      </p:sp>
    </p:spTree>
    <p:extLst>
      <p:ext uri="{BB962C8B-B14F-4D97-AF65-F5344CB8AC3E}">
        <p14:creationId xmlns:p14="http://schemas.microsoft.com/office/powerpoint/2010/main" val="1224402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0CB8B-F3DD-6F5A-A853-C8459A4ADF4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40F890CE-BBE3-C16A-F3A7-7376AEF278E5}"/>
              </a:ext>
            </a:extLst>
          </p:cNvPr>
          <p:cNvSpPr txBox="1"/>
          <p:nvPr/>
        </p:nvSpPr>
        <p:spPr>
          <a:xfrm>
            <a:off x="232472" y="9653943"/>
            <a:ext cx="2353808" cy="230832"/>
          </a:xfrm>
          <a:prstGeom prst="rect">
            <a:avLst/>
          </a:prstGeom>
          <a:noFill/>
        </p:spPr>
        <p:txBody>
          <a:bodyPr wrap="square" rtlCol="0">
            <a:spAutoFit/>
          </a:bodyPr>
          <a:lstStyle/>
          <a:p>
            <a:r>
              <a:rPr lang="en-US" sz="900" b="1" dirty="0">
                <a:latin typeface="Cambria" panose="02040503050406030204" pitchFamily="18" charset="0"/>
                <a:ea typeface="Cambria" panose="02040503050406030204" pitchFamily="18" charset="0"/>
              </a:rPr>
              <a:t>Isaiah 60:1 “Rise Up</a:t>
            </a:r>
          </a:p>
        </p:txBody>
      </p:sp>
      <p:sp>
        <p:nvSpPr>
          <p:cNvPr id="11" name="TextBox 10">
            <a:extLst>
              <a:ext uri="{FF2B5EF4-FFF2-40B4-BE49-F238E27FC236}">
                <a16:creationId xmlns:a16="http://schemas.microsoft.com/office/drawing/2014/main" id="{34F54233-8051-88D1-9B2A-FFB90BE6BF40}"/>
              </a:ext>
            </a:extLst>
          </p:cNvPr>
          <p:cNvSpPr txBox="1"/>
          <p:nvPr/>
        </p:nvSpPr>
        <p:spPr>
          <a:xfrm>
            <a:off x="5203088" y="9653943"/>
            <a:ext cx="2353808" cy="230832"/>
          </a:xfrm>
          <a:prstGeom prst="rect">
            <a:avLst/>
          </a:prstGeom>
          <a:noFill/>
        </p:spPr>
        <p:txBody>
          <a:bodyPr wrap="square" rtlCol="0">
            <a:spAutoFit/>
          </a:bodyPr>
          <a:lstStyle/>
          <a:p>
            <a:pPr algn="r"/>
            <a:r>
              <a:rPr lang="en-US" sz="900" b="1" dirty="0">
                <a:latin typeface="Cambria" panose="02040503050406030204" pitchFamily="18" charset="0"/>
                <a:ea typeface="Cambria" panose="02040503050406030204" pitchFamily="18" charset="0"/>
              </a:rPr>
              <a:t>18</a:t>
            </a:r>
          </a:p>
        </p:txBody>
      </p:sp>
      <p:sp>
        <p:nvSpPr>
          <p:cNvPr id="12" name="Rectangle 11">
            <a:extLst>
              <a:ext uri="{FF2B5EF4-FFF2-40B4-BE49-F238E27FC236}">
                <a16:creationId xmlns:a16="http://schemas.microsoft.com/office/drawing/2014/main" id="{CC765075-7273-9BD5-F991-6451AF9F12B9}"/>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Cambria" panose="02040503050406030204" pitchFamily="18" charset="0"/>
                <a:ea typeface="Cambria" panose="02040503050406030204" pitchFamily="18" charset="0"/>
              </a:rPr>
              <a:t>Christian Education</a:t>
            </a:r>
          </a:p>
        </p:txBody>
      </p:sp>
      <p:sp>
        <p:nvSpPr>
          <p:cNvPr id="3" name="Footer Placeholder 2">
            <a:extLst>
              <a:ext uri="{FF2B5EF4-FFF2-40B4-BE49-F238E27FC236}">
                <a16:creationId xmlns:a16="http://schemas.microsoft.com/office/drawing/2014/main" id="{01C4D54E-1202-2DBA-9653-8B09DC0CB5D6}"/>
              </a:ext>
            </a:extLst>
          </p:cNvPr>
          <p:cNvSpPr>
            <a:spLocks noGrp="1"/>
          </p:cNvSpPr>
          <p:nvPr>
            <p:ph type="ftr" sz="quarter" idx="11"/>
          </p:nvPr>
        </p:nvSpPr>
        <p:spPr>
          <a:xfrm>
            <a:off x="2562937" y="9601628"/>
            <a:ext cx="2623185" cy="535517"/>
          </a:xfrm>
        </p:spPr>
        <p:txBody>
          <a:bodyPr/>
          <a:lstStyle/>
          <a:p>
            <a:r>
              <a:rPr lang="en-US" sz="900" b="1" dirty="0">
                <a:latin typeface="Cabria"/>
              </a:rPr>
              <a:t>March 2026</a:t>
            </a:r>
          </a:p>
          <a:p>
            <a:endParaRPr lang="en-US" dirty="0"/>
          </a:p>
        </p:txBody>
      </p:sp>
      <p:pic>
        <p:nvPicPr>
          <p:cNvPr id="19" name="Picture 18">
            <a:extLst>
              <a:ext uri="{FF2B5EF4-FFF2-40B4-BE49-F238E27FC236}">
                <a16:creationId xmlns:a16="http://schemas.microsoft.com/office/drawing/2014/main" id="{C4F25FAD-2F62-D2A8-C531-1972466F5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0" y="642551"/>
            <a:ext cx="7803259" cy="9045146"/>
          </a:xfrm>
          <a:prstGeom prst="rect">
            <a:avLst/>
          </a:prstGeom>
        </p:spPr>
      </p:pic>
    </p:spTree>
    <p:extLst>
      <p:ext uri="{BB962C8B-B14F-4D97-AF65-F5344CB8AC3E}">
        <p14:creationId xmlns:p14="http://schemas.microsoft.com/office/powerpoint/2010/main" val="2862187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957968-AC40-23B9-C054-11C21A69B9B1}"/>
              </a:ext>
            </a:extLst>
          </p:cNvPr>
          <p:cNvSpPr/>
          <p:nvPr/>
        </p:nvSpPr>
        <p:spPr>
          <a:xfrm>
            <a:off x="0" y="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Cambria" panose="02040503050406030204" pitchFamily="18" charset="0"/>
                <a:ea typeface="Cambria" panose="02040503050406030204" pitchFamily="18" charset="0"/>
              </a:rPr>
              <a:t>Membership</a:t>
            </a:r>
          </a:p>
        </p:txBody>
      </p:sp>
      <p:sp>
        <p:nvSpPr>
          <p:cNvPr id="6" name="TextBox 5">
            <a:extLst>
              <a:ext uri="{FF2B5EF4-FFF2-40B4-BE49-F238E27FC236}">
                <a16:creationId xmlns:a16="http://schemas.microsoft.com/office/drawing/2014/main" id="{D05F8027-8FA7-3C97-D286-72312F64D95B}"/>
              </a:ext>
            </a:extLst>
          </p:cNvPr>
          <p:cNvSpPr txBox="1"/>
          <p:nvPr/>
        </p:nvSpPr>
        <p:spPr>
          <a:xfrm>
            <a:off x="88392" y="9593318"/>
            <a:ext cx="3907536" cy="353943"/>
          </a:xfrm>
          <a:prstGeom prst="rect">
            <a:avLst/>
          </a:prstGeom>
          <a:noFill/>
        </p:spPr>
        <p:txBody>
          <a:bodyPr wrap="square">
            <a:spAutoFit/>
          </a:bodyPr>
          <a:lstStyle/>
          <a:p>
            <a:endParaRPr lang="en-US" sz="800" dirty="0">
              <a:latin typeface="Cambria" panose="02040503050406030204" pitchFamily="18" charset="0"/>
              <a:ea typeface="Cambria" panose="02040503050406030204" pitchFamily="18" charset="0"/>
            </a:endParaRPr>
          </a:p>
          <a:p>
            <a:r>
              <a:rPr lang="en-US" sz="900" dirty="0">
                <a:latin typeface="Cambria" panose="02040503050406030204" pitchFamily="18" charset="0"/>
                <a:ea typeface="Cambria" panose="02040503050406030204" pitchFamily="18" charset="0"/>
              </a:rPr>
              <a:t>Isaiah 60:1 “Rise Up</a:t>
            </a:r>
          </a:p>
        </p:txBody>
      </p:sp>
      <p:sp>
        <p:nvSpPr>
          <p:cNvPr id="7" name="TextBox 6">
            <a:extLst>
              <a:ext uri="{FF2B5EF4-FFF2-40B4-BE49-F238E27FC236}">
                <a16:creationId xmlns:a16="http://schemas.microsoft.com/office/drawing/2014/main" id="{CC16881B-11C1-7F8C-7BFC-825B33F10DA4}"/>
              </a:ext>
            </a:extLst>
          </p:cNvPr>
          <p:cNvSpPr txBox="1"/>
          <p:nvPr/>
        </p:nvSpPr>
        <p:spPr>
          <a:xfrm>
            <a:off x="7132155" y="9673523"/>
            <a:ext cx="539496" cy="230832"/>
          </a:xfrm>
          <a:prstGeom prst="rect">
            <a:avLst/>
          </a:prstGeom>
          <a:noFill/>
        </p:spPr>
        <p:txBody>
          <a:bodyPr wrap="square" rtlCol="0">
            <a:spAutoFit/>
          </a:bodyPr>
          <a:lstStyle/>
          <a:p>
            <a:r>
              <a:rPr lang="en-US" sz="900" dirty="0"/>
              <a:t>19</a:t>
            </a:r>
          </a:p>
        </p:txBody>
      </p:sp>
      <p:sp>
        <p:nvSpPr>
          <p:cNvPr id="4" name="Footer Placeholder 3">
            <a:extLst>
              <a:ext uri="{FF2B5EF4-FFF2-40B4-BE49-F238E27FC236}">
                <a16:creationId xmlns:a16="http://schemas.microsoft.com/office/drawing/2014/main" id="{548ACA63-F787-80E3-5387-F5CD2D80B461}"/>
              </a:ext>
            </a:extLst>
          </p:cNvPr>
          <p:cNvSpPr>
            <a:spLocks noGrp="1"/>
          </p:cNvSpPr>
          <p:nvPr>
            <p:ph type="ftr" sz="quarter" idx="11"/>
          </p:nvPr>
        </p:nvSpPr>
        <p:spPr>
          <a:xfrm>
            <a:off x="2797031" y="9294809"/>
            <a:ext cx="2623185" cy="590596"/>
          </a:xfrm>
        </p:spPr>
        <p:txBody>
          <a:bodyPr/>
          <a:lstStyle/>
          <a:p>
            <a:endParaRPr lang="en-US" sz="700" b="1" dirty="0"/>
          </a:p>
          <a:p>
            <a:endParaRPr lang="en-US" sz="800" b="1" dirty="0"/>
          </a:p>
          <a:p>
            <a:endParaRPr lang="en-US" sz="800" b="1" dirty="0"/>
          </a:p>
          <a:p>
            <a:endParaRPr lang="en-US" sz="800" b="1" dirty="0"/>
          </a:p>
          <a:p>
            <a:endParaRPr lang="en-US" sz="800" b="1" dirty="0"/>
          </a:p>
          <a:p>
            <a:r>
              <a:rPr lang="en-US" sz="900" b="1" dirty="0">
                <a:solidFill>
                  <a:schemeClr val="tx1"/>
                </a:solidFill>
              </a:rPr>
              <a:t>March 2026</a:t>
            </a:r>
          </a:p>
          <a:p>
            <a:endParaRPr lang="en-US" sz="800" dirty="0"/>
          </a:p>
        </p:txBody>
      </p:sp>
      <p:pic>
        <p:nvPicPr>
          <p:cNvPr id="9" name="Picture 8">
            <a:extLst>
              <a:ext uri="{FF2B5EF4-FFF2-40B4-BE49-F238E27FC236}">
                <a16:creationId xmlns:a16="http://schemas.microsoft.com/office/drawing/2014/main" id="{0032FCAC-87B6-61B4-11EE-1FBA43BE80E7}"/>
              </a:ext>
            </a:extLst>
          </p:cNvPr>
          <p:cNvPicPr>
            <a:picLocks noChangeAspect="1"/>
          </p:cNvPicPr>
          <p:nvPr/>
        </p:nvPicPr>
        <p:blipFill>
          <a:blip r:embed="rId3"/>
          <a:stretch>
            <a:fillRect/>
          </a:stretch>
        </p:blipFill>
        <p:spPr>
          <a:xfrm>
            <a:off x="457200" y="617839"/>
            <a:ext cx="6944497" cy="8136875"/>
          </a:xfrm>
          <a:prstGeom prst="rect">
            <a:avLst/>
          </a:prstGeom>
        </p:spPr>
      </p:pic>
      <p:sp>
        <p:nvSpPr>
          <p:cNvPr id="3" name="TextBox 2">
            <a:extLst>
              <a:ext uri="{FF2B5EF4-FFF2-40B4-BE49-F238E27FC236}">
                <a16:creationId xmlns:a16="http://schemas.microsoft.com/office/drawing/2014/main" id="{5529F777-1F7D-594D-8A39-5A0E7EAE13F6}"/>
              </a:ext>
            </a:extLst>
          </p:cNvPr>
          <p:cNvSpPr txBox="1"/>
          <p:nvPr/>
        </p:nvSpPr>
        <p:spPr>
          <a:xfrm>
            <a:off x="1025611" y="8872152"/>
            <a:ext cx="5733535" cy="646331"/>
          </a:xfrm>
          <a:prstGeom prst="rect">
            <a:avLst/>
          </a:prstGeom>
          <a:noFill/>
        </p:spPr>
        <p:txBody>
          <a:bodyPr wrap="square" rtlCol="0">
            <a:spAutoFit/>
          </a:bodyPr>
          <a:lstStyle/>
          <a:p>
            <a:pPr algn="ctr"/>
            <a:r>
              <a:rPr lang="en-US" dirty="0"/>
              <a:t>Don’t forget to save the date for Bingo Night!</a:t>
            </a:r>
          </a:p>
          <a:p>
            <a:pPr algn="ctr"/>
            <a:r>
              <a:rPr lang="en-US" dirty="0"/>
              <a:t>May 9</a:t>
            </a:r>
            <a:r>
              <a:rPr lang="en-US" baseline="30000" dirty="0"/>
              <a:t>th</a:t>
            </a:r>
            <a:r>
              <a:rPr lang="en-US" dirty="0"/>
              <a:t>, at 5:00 pm. Join the fun!</a:t>
            </a:r>
          </a:p>
        </p:txBody>
      </p:sp>
    </p:spTree>
    <p:extLst>
      <p:ext uri="{BB962C8B-B14F-4D97-AF65-F5344CB8AC3E}">
        <p14:creationId xmlns:p14="http://schemas.microsoft.com/office/powerpoint/2010/main" val="1444707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6A1758E-6490-6453-CBA8-68706727C43E}"/>
              </a:ext>
            </a:extLst>
          </p:cNvPr>
          <p:cNvSpPr txBox="1"/>
          <p:nvPr/>
        </p:nvSpPr>
        <p:spPr>
          <a:xfrm>
            <a:off x="232472" y="9653943"/>
            <a:ext cx="2353808" cy="230832"/>
          </a:xfrm>
          <a:prstGeom prst="rect">
            <a:avLst/>
          </a:prstGeom>
          <a:noFill/>
        </p:spPr>
        <p:txBody>
          <a:bodyPr wrap="square" rtlCol="0">
            <a:spAutoFit/>
          </a:bodyPr>
          <a:lstStyle/>
          <a:p>
            <a:r>
              <a:rPr lang="en-US" sz="900" dirty="0">
                <a:latin typeface="Cambria" panose="02040503050406030204" pitchFamily="18" charset="0"/>
                <a:ea typeface="Cambria" panose="02040503050406030204" pitchFamily="18" charset="0"/>
              </a:rPr>
              <a:t>Isaiah 60:1 “Rise Up</a:t>
            </a:r>
          </a:p>
        </p:txBody>
      </p:sp>
      <p:sp>
        <p:nvSpPr>
          <p:cNvPr id="11" name="TextBox 10">
            <a:extLst>
              <a:ext uri="{FF2B5EF4-FFF2-40B4-BE49-F238E27FC236}">
                <a16:creationId xmlns:a16="http://schemas.microsoft.com/office/drawing/2014/main" id="{4119C80C-9B89-1A60-38DD-3C7B7F4F6C8D}"/>
              </a:ext>
            </a:extLst>
          </p:cNvPr>
          <p:cNvSpPr txBox="1"/>
          <p:nvPr/>
        </p:nvSpPr>
        <p:spPr>
          <a:xfrm>
            <a:off x="5203088" y="9653943"/>
            <a:ext cx="2353808" cy="230832"/>
          </a:xfrm>
          <a:prstGeom prst="rect">
            <a:avLst/>
          </a:prstGeom>
          <a:noFill/>
        </p:spPr>
        <p:txBody>
          <a:bodyPr wrap="square" rtlCol="0">
            <a:spAutoFit/>
          </a:bodyPr>
          <a:lstStyle/>
          <a:p>
            <a:pPr algn="r"/>
            <a:r>
              <a:rPr lang="en-US" sz="900" dirty="0">
                <a:latin typeface="Cambria" panose="02040503050406030204" pitchFamily="18" charset="0"/>
                <a:ea typeface="Cambria" panose="02040503050406030204" pitchFamily="18" charset="0"/>
              </a:rPr>
              <a:t>2</a:t>
            </a:r>
          </a:p>
        </p:txBody>
      </p:sp>
      <p:sp>
        <p:nvSpPr>
          <p:cNvPr id="12" name="Rectangle 11">
            <a:extLst>
              <a:ext uri="{FF2B5EF4-FFF2-40B4-BE49-F238E27FC236}">
                <a16:creationId xmlns:a16="http://schemas.microsoft.com/office/drawing/2014/main" id="{C5F2B2C5-F0C2-8010-5A94-7A4C1E811DF7}"/>
              </a:ext>
            </a:extLst>
          </p:cNvPr>
          <p:cNvSpPr/>
          <p:nvPr/>
        </p:nvSpPr>
        <p:spPr>
          <a:xfrm>
            <a:off x="0" y="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Cambria" panose="02040503050406030204" pitchFamily="18" charset="0"/>
                <a:ea typeface="Cambria" panose="02040503050406030204" pitchFamily="18" charset="0"/>
              </a:rPr>
              <a:t>Senior Minister’s Message</a:t>
            </a:r>
          </a:p>
        </p:txBody>
      </p:sp>
      <p:sp>
        <p:nvSpPr>
          <p:cNvPr id="3" name="TextBox 2">
            <a:extLst>
              <a:ext uri="{FF2B5EF4-FFF2-40B4-BE49-F238E27FC236}">
                <a16:creationId xmlns:a16="http://schemas.microsoft.com/office/drawing/2014/main" id="{E1D0C12A-E8BD-B677-92F3-77EE54E63661}"/>
              </a:ext>
            </a:extLst>
          </p:cNvPr>
          <p:cNvSpPr txBox="1"/>
          <p:nvPr/>
        </p:nvSpPr>
        <p:spPr>
          <a:xfrm>
            <a:off x="2026508" y="835275"/>
            <a:ext cx="5622324" cy="1923604"/>
          </a:xfrm>
          <a:prstGeom prst="rect">
            <a:avLst/>
          </a:prstGeom>
          <a:noFill/>
        </p:spPr>
        <p:txBody>
          <a:bodyPr wrap="square">
            <a:spAutoFit/>
          </a:bodyPr>
          <a:lstStyle/>
          <a:p>
            <a:pPr marL="0" marR="0" indent="0" algn="ctr">
              <a:spcAft>
                <a:spcPts val="600"/>
              </a:spcAft>
              <a:buNone/>
            </a:pPr>
            <a:r>
              <a:rPr lang="en-US" sz="3200" b="1" kern="1400" dirty="0">
                <a:ln>
                  <a:noFill/>
                </a:ln>
                <a:solidFill>
                  <a:srgbClr val="000000"/>
                </a:solidFill>
                <a:effectLst/>
                <a:latin typeface="Cambria" panose="02040503050406030204" pitchFamily="18" charset="0"/>
              </a:rPr>
              <a:t>God Has a Question for Us</a:t>
            </a:r>
            <a:endParaRPr lang="en-US" sz="3200" kern="1400" dirty="0">
              <a:ln>
                <a:noFill/>
              </a:ln>
              <a:solidFill>
                <a:srgbClr val="000000"/>
              </a:solidFill>
              <a:effectLst/>
              <a:latin typeface="Times New Roman" panose="02020603050405020304" pitchFamily="18" charset="0"/>
            </a:endParaRPr>
          </a:p>
          <a:p>
            <a:pPr algn="ctr"/>
            <a:r>
              <a:rPr lang="en-US" dirty="0">
                <a:latin typeface="Cabria"/>
              </a:rPr>
              <a:t>“Mortal, can these bones live?” </a:t>
            </a:r>
            <a:r>
              <a:rPr lang="en-US" i="1" kern="1400" dirty="0">
                <a:ln>
                  <a:noFill/>
                </a:ln>
                <a:solidFill>
                  <a:srgbClr val="730012"/>
                </a:solidFill>
                <a:effectLst/>
                <a:latin typeface="Cabria"/>
              </a:rPr>
              <a:t>   </a:t>
            </a:r>
          </a:p>
          <a:p>
            <a:pPr marL="0" marR="0" indent="0" algn="ctr">
              <a:buNone/>
            </a:pPr>
            <a:r>
              <a:rPr lang="en-US" sz="2000" i="1" kern="1400" dirty="0">
                <a:solidFill>
                  <a:srgbClr val="730012"/>
                </a:solidFill>
                <a:latin typeface="Cambria" panose="02040503050406030204" pitchFamily="18" charset="0"/>
              </a:rPr>
              <a:t>Ezekiel 37:3</a:t>
            </a:r>
            <a:endParaRPr lang="en-US" sz="2000" i="1" kern="1400" dirty="0">
              <a:ln>
                <a:noFill/>
              </a:ln>
              <a:solidFill>
                <a:srgbClr val="730012"/>
              </a:solidFill>
              <a:effectLst/>
              <a:latin typeface="Cambria" panose="02040503050406030204" pitchFamily="18" charset="0"/>
            </a:endParaRPr>
          </a:p>
          <a:p>
            <a:pPr marL="0" marR="0" indent="0" algn="ctr">
              <a:buNone/>
            </a:pPr>
            <a:endParaRPr lang="en-US" sz="800" i="1" kern="1400" dirty="0">
              <a:solidFill>
                <a:srgbClr val="730012"/>
              </a:solidFill>
              <a:latin typeface="Cambria" panose="02040503050406030204" pitchFamily="18" charset="0"/>
            </a:endParaRPr>
          </a:p>
          <a:p>
            <a:pPr marL="0" marR="0" indent="0" algn="ctr">
              <a:buNone/>
            </a:pPr>
            <a:endParaRPr lang="en-US" sz="800" i="1" kern="1400" dirty="0">
              <a:solidFill>
                <a:srgbClr val="730012"/>
              </a:solidFill>
              <a:latin typeface="Cambria" panose="02040503050406030204" pitchFamily="18" charset="0"/>
            </a:endParaRPr>
          </a:p>
          <a:p>
            <a:pPr marL="0" marR="0" indent="0" algn="ctr">
              <a:buNone/>
            </a:pPr>
            <a:endParaRPr lang="en-US" sz="800" i="1" kern="1400" dirty="0">
              <a:solidFill>
                <a:srgbClr val="730012"/>
              </a:solidFill>
              <a:latin typeface="Cambria" panose="02040503050406030204" pitchFamily="18" charset="0"/>
            </a:endParaRPr>
          </a:p>
          <a:p>
            <a:pPr marL="0" marR="0" indent="0" algn="ctr">
              <a:buNone/>
            </a:pPr>
            <a:r>
              <a:rPr lang="en-US" sz="2000" b="1" kern="1400" dirty="0">
                <a:ln>
                  <a:noFill/>
                </a:ln>
                <a:effectLst/>
                <a:latin typeface="Cambria" panose="02040503050406030204" pitchFamily="18" charset="0"/>
              </a:rPr>
              <a:t>By: Rev. Dr. Patrick Horn</a:t>
            </a:r>
            <a:endParaRPr lang="en-US" sz="2000" b="1" kern="1400" dirty="0">
              <a:ln>
                <a:noFill/>
              </a:ln>
              <a:effectLst/>
              <a:latin typeface="Times New Roman" panose="02020603050405020304" pitchFamily="18" charset="0"/>
            </a:endParaRPr>
          </a:p>
        </p:txBody>
      </p:sp>
      <p:sp>
        <p:nvSpPr>
          <p:cNvPr id="2" name="Footer Placeholder 1">
            <a:extLst>
              <a:ext uri="{FF2B5EF4-FFF2-40B4-BE49-F238E27FC236}">
                <a16:creationId xmlns:a16="http://schemas.microsoft.com/office/drawing/2014/main" id="{B3AE5EF9-09E9-E281-7992-060AE0441AE5}"/>
              </a:ext>
            </a:extLst>
          </p:cNvPr>
          <p:cNvSpPr>
            <a:spLocks noGrp="1"/>
          </p:cNvSpPr>
          <p:nvPr>
            <p:ph type="ftr" sz="quarter" idx="11"/>
          </p:nvPr>
        </p:nvSpPr>
        <p:spPr>
          <a:xfrm>
            <a:off x="2574608" y="9322647"/>
            <a:ext cx="2623185" cy="638217"/>
          </a:xfrm>
        </p:spPr>
        <p:txBody>
          <a:bodyPr/>
          <a:lstStyle/>
          <a:p>
            <a:endParaRPr lang="en-US" sz="1000" b="1" dirty="0"/>
          </a:p>
          <a:p>
            <a:endParaRPr lang="en-US" sz="1000" dirty="0"/>
          </a:p>
          <a:p>
            <a:r>
              <a:rPr lang="en-US" sz="900" b="1" dirty="0">
                <a:latin typeface="Cambria" panose="02040503050406030204" pitchFamily="18" charset="0"/>
                <a:ea typeface="Cambria" panose="02040503050406030204" pitchFamily="18" charset="0"/>
              </a:rPr>
              <a:t>March 2026</a:t>
            </a:r>
          </a:p>
        </p:txBody>
      </p:sp>
      <p:pic>
        <p:nvPicPr>
          <p:cNvPr id="5" name="Picture 4">
            <a:extLst>
              <a:ext uri="{FF2B5EF4-FFF2-40B4-BE49-F238E27FC236}">
                <a16:creationId xmlns:a16="http://schemas.microsoft.com/office/drawing/2014/main" id="{7998CE64-5909-DD31-833E-2943C95F9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6567" y="948014"/>
            <a:ext cx="2755370" cy="2099205"/>
          </a:xfrm>
          <a:prstGeom prst="rect">
            <a:avLst/>
          </a:prstGeom>
        </p:spPr>
      </p:pic>
      <p:sp>
        <p:nvSpPr>
          <p:cNvPr id="6" name="TextBox 5">
            <a:extLst>
              <a:ext uri="{FF2B5EF4-FFF2-40B4-BE49-F238E27FC236}">
                <a16:creationId xmlns:a16="http://schemas.microsoft.com/office/drawing/2014/main" id="{2BB6A1FE-A108-9EBC-2971-FB9BF48FC3D9}"/>
              </a:ext>
            </a:extLst>
          </p:cNvPr>
          <p:cNvSpPr txBox="1"/>
          <p:nvPr/>
        </p:nvSpPr>
        <p:spPr>
          <a:xfrm>
            <a:off x="0" y="3422821"/>
            <a:ext cx="7772400" cy="6140142"/>
          </a:xfrm>
          <a:prstGeom prst="rect">
            <a:avLst/>
          </a:prstGeom>
          <a:noFill/>
        </p:spPr>
        <p:txBody>
          <a:bodyPr wrap="square">
            <a:spAutoFit/>
          </a:bodyPr>
          <a:lstStyle/>
          <a:p>
            <a:pPr>
              <a:spcAft>
                <a:spcPts val="600"/>
              </a:spcAft>
            </a:pPr>
            <a:r>
              <a:rPr lang="en-US" sz="1600" dirty="0">
                <a:latin typeface="Cabria"/>
              </a:rPr>
              <a:t>One of the most striking images in all of the Old Testament comes from the account given of Ezekiel’s spiritual trance in which he is transported to a valley full of bones.  There in this valley, the Lord asks Ezekiel: “Son of Man (which the NRSV translates as ‘mortal’), can these bones live?”   </a:t>
            </a:r>
          </a:p>
          <a:p>
            <a:pPr>
              <a:spcAft>
                <a:spcPts val="600"/>
              </a:spcAft>
            </a:pPr>
            <a:r>
              <a:rPr lang="en-US" sz="1600" dirty="0">
                <a:latin typeface="Cabria"/>
              </a:rPr>
              <a:t>While the question is directly addressed to Ezekiel, the title, “Mortal,” used here implies that it is a question for all human beings.  In fact, this account served the purpose of allowing Ezekiel’s fellow exiles in Babylon to see the vision through his eyes.  The passage is not chiefly about a vision of God that Ezekiel had but rather about the question of what it means to see ourselves through the eyes of God. </a:t>
            </a:r>
          </a:p>
          <a:p>
            <a:pPr>
              <a:spcAft>
                <a:spcPts val="600"/>
              </a:spcAft>
            </a:pPr>
            <a:r>
              <a:rPr lang="en-US" sz="1600" dirty="0">
                <a:latin typeface="Cabria"/>
              </a:rPr>
              <a:t>Thus, the question is addressed to us: Given all these bones lying around in this valley, do you believe that they can be raised up to live, again?  In other words, do you believe that something obviously impossible can happen.  This is the question for all people; it is a question of faith in God, of perfect goodness, perfect justice, perfect love. </a:t>
            </a:r>
          </a:p>
          <a:p>
            <a:pPr>
              <a:spcAft>
                <a:spcPts val="600"/>
              </a:spcAft>
            </a:pPr>
            <a:r>
              <a:rPr lang="en-US" sz="1600" dirty="0">
                <a:latin typeface="Cabria"/>
              </a:rPr>
              <a:t>The question of faith is even more deeply challenging in the context of its being addressed to the Babylonian exiles.  Judah had collapsed, Jerusalem was destroyed, and Ezekiel had already denounced the people for their rebellion and sin.  There was no reason to hope; they might as well be dead.   </a:t>
            </a:r>
          </a:p>
          <a:p>
            <a:pPr>
              <a:spcAft>
                <a:spcPts val="600"/>
              </a:spcAft>
            </a:pPr>
            <a:r>
              <a:rPr lang="en-US" sz="1600" dirty="0">
                <a:latin typeface="Cabria"/>
              </a:rPr>
              <a:t>And yet, this is the question that we all must address: “Can these bones live?”  Can you live in the hope of the seemingly impossible when there is no reason to hope?  Can you live in the hope that all people will one day live in peace and harmony?  Can you live in the hope that there will be no more tears, no more crying, because death and suffering are no more? </a:t>
            </a:r>
          </a:p>
          <a:p>
            <a:r>
              <a:rPr lang="en-US" sz="1600" dirty="0">
                <a:latin typeface="Cabria"/>
              </a:rPr>
              <a:t>The question of faith comes to all of us, we no less than ancient Jewish exiles: “Mortal, can these bones live?”  How will you respond? </a:t>
            </a:r>
          </a:p>
        </p:txBody>
      </p:sp>
    </p:spTree>
    <p:extLst>
      <p:ext uri="{BB962C8B-B14F-4D97-AF65-F5344CB8AC3E}">
        <p14:creationId xmlns:p14="http://schemas.microsoft.com/office/powerpoint/2010/main" val="2201491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2B5FD7-78B3-9AD7-495B-FBF91E705E87}"/>
              </a:ext>
            </a:extLst>
          </p:cNvPr>
          <p:cNvPicPr>
            <a:picLocks noChangeAspect="1"/>
          </p:cNvPicPr>
          <p:nvPr/>
        </p:nvPicPr>
        <p:blipFill>
          <a:blip r:embed="rId2"/>
          <a:stretch>
            <a:fillRect/>
          </a:stretch>
        </p:blipFill>
        <p:spPr>
          <a:xfrm>
            <a:off x="0" y="568411"/>
            <a:ext cx="7772400" cy="9106930"/>
          </a:xfrm>
          <a:prstGeom prst="rect">
            <a:avLst/>
          </a:prstGeom>
        </p:spPr>
      </p:pic>
      <p:sp>
        <p:nvSpPr>
          <p:cNvPr id="5" name="Rectangle 4">
            <a:extLst>
              <a:ext uri="{FF2B5EF4-FFF2-40B4-BE49-F238E27FC236}">
                <a16:creationId xmlns:a16="http://schemas.microsoft.com/office/drawing/2014/main" id="{CAF98B53-75AE-AE15-30BF-2EA982F63B7C}"/>
              </a:ext>
            </a:extLst>
          </p:cNvPr>
          <p:cNvSpPr/>
          <p:nvPr/>
        </p:nvSpPr>
        <p:spPr>
          <a:xfrm>
            <a:off x="0" y="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Cambria" panose="02040503050406030204" pitchFamily="18" charset="0"/>
                <a:ea typeface="Cambria" panose="02040503050406030204" pitchFamily="18" charset="0"/>
              </a:rPr>
              <a:t>Community</a:t>
            </a:r>
          </a:p>
        </p:txBody>
      </p:sp>
      <p:sp>
        <p:nvSpPr>
          <p:cNvPr id="6" name="Footer Placeholder 1">
            <a:extLst>
              <a:ext uri="{FF2B5EF4-FFF2-40B4-BE49-F238E27FC236}">
                <a16:creationId xmlns:a16="http://schemas.microsoft.com/office/drawing/2014/main" id="{A0193CD1-0486-D7DE-9FE3-5A4BD8C0774F}"/>
              </a:ext>
            </a:extLst>
          </p:cNvPr>
          <p:cNvSpPr>
            <a:spLocks noGrp="1"/>
          </p:cNvSpPr>
          <p:nvPr>
            <p:ph type="ftr" sz="quarter" idx="11"/>
          </p:nvPr>
        </p:nvSpPr>
        <p:spPr>
          <a:xfrm>
            <a:off x="0" y="9712325"/>
            <a:ext cx="7772400" cy="346075"/>
          </a:xfrm>
        </p:spPr>
        <p:txBody>
          <a:bodyPr/>
          <a:lstStyle/>
          <a:p>
            <a:r>
              <a:rPr lang="en-US" sz="900" b="1" dirty="0">
                <a:latin typeface="Cambria" panose="02040503050406030204" pitchFamily="18" charset="0"/>
                <a:ea typeface="Cambria" panose="02040503050406030204" pitchFamily="18" charset="0"/>
              </a:rPr>
              <a:t>Isaiah 60:1 “Rise Up		            March 2026		                                                    20</a:t>
            </a:r>
            <a:endParaRPr lang="en-US" sz="900" dirty="0"/>
          </a:p>
        </p:txBody>
      </p:sp>
    </p:spTree>
    <p:extLst>
      <p:ext uri="{BB962C8B-B14F-4D97-AF65-F5344CB8AC3E}">
        <p14:creationId xmlns:p14="http://schemas.microsoft.com/office/powerpoint/2010/main" val="4056668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A2FEC2-F81F-71D6-171F-ACF959AC0937}"/>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ambria" panose="02040503050406030204" pitchFamily="18" charset="0"/>
                <a:ea typeface="Cambria" panose="02040503050406030204" pitchFamily="18" charset="0"/>
              </a:rPr>
              <a:t>Our Community Outreach</a:t>
            </a:r>
          </a:p>
        </p:txBody>
      </p:sp>
      <p:sp>
        <p:nvSpPr>
          <p:cNvPr id="5" name="TextBox 4">
            <a:extLst>
              <a:ext uri="{FF2B5EF4-FFF2-40B4-BE49-F238E27FC236}">
                <a16:creationId xmlns:a16="http://schemas.microsoft.com/office/drawing/2014/main" id="{D41EFDCC-EFA4-07AA-D16A-6764AB7565D7}"/>
              </a:ext>
            </a:extLst>
          </p:cNvPr>
          <p:cNvSpPr txBox="1"/>
          <p:nvPr/>
        </p:nvSpPr>
        <p:spPr>
          <a:xfrm>
            <a:off x="197709" y="9704457"/>
            <a:ext cx="7426410" cy="353943"/>
          </a:xfrm>
          <a:prstGeom prst="rect">
            <a:avLst/>
          </a:prstGeom>
          <a:noFill/>
        </p:spPr>
        <p:txBody>
          <a:bodyPr wrap="square">
            <a:spAutoFit/>
          </a:bodyPr>
          <a:lstStyle/>
          <a:p>
            <a:r>
              <a:rPr lang="en-US" sz="900" b="1" dirty="0">
                <a:latin typeface="Cambria" panose="02040503050406030204" pitchFamily="18" charset="0"/>
                <a:ea typeface="Cambria" panose="02040503050406030204" pitchFamily="18" charset="0"/>
              </a:rPr>
              <a:t>Isaiah 60:1 “Rise Up</a:t>
            </a:r>
          </a:p>
          <a:p>
            <a:r>
              <a:rPr lang="en-US" sz="800" b="1" dirty="0"/>
              <a:t>		                                        </a:t>
            </a:r>
          </a:p>
        </p:txBody>
      </p:sp>
      <p:sp>
        <p:nvSpPr>
          <p:cNvPr id="6" name="TextBox 5">
            <a:extLst>
              <a:ext uri="{FF2B5EF4-FFF2-40B4-BE49-F238E27FC236}">
                <a16:creationId xmlns:a16="http://schemas.microsoft.com/office/drawing/2014/main" id="{56C50187-5BC9-6BAA-954D-FCB25953DD43}"/>
              </a:ext>
            </a:extLst>
          </p:cNvPr>
          <p:cNvSpPr txBox="1"/>
          <p:nvPr/>
        </p:nvSpPr>
        <p:spPr>
          <a:xfrm>
            <a:off x="3219029" y="9704457"/>
            <a:ext cx="4442160" cy="230832"/>
          </a:xfrm>
          <a:prstGeom prst="rect">
            <a:avLst/>
          </a:prstGeom>
          <a:noFill/>
        </p:spPr>
        <p:txBody>
          <a:bodyPr wrap="square">
            <a:spAutoFit/>
          </a:bodyPr>
          <a:lstStyle/>
          <a:p>
            <a:r>
              <a:rPr lang="en-US" sz="900" b="1" dirty="0">
                <a:latin typeface="Cambria" panose="02040503050406030204" pitchFamily="18" charset="0"/>
                <a:ea typeface="Cambria" panose="02040503050406030204" pitchFamily="18" charset="0"/>
              </a:rPr>
              <a:t>March 2026</a:t>
            </a:r>
            <a:r>
              <a:rPr lang="en-US" sz="800" b="1" dirty="0"/>
              <a:t>			                                                  </a:t>
            </a:r>
            <a:r>
              <a:rPr lang="en-US" sz="900" b="1" dirty="0"/>
              <a:t>21  </a:t>
            </a:r>
            <a:r>
              <a:rPr lang="en-US" sz="800" b="1" dirty="0"/>
              <a:t>                                     </a:t>
            </a:r>
          </a:p>
        </p:txBody>
      </p:sp>
      <p:pic>
        <p:nvPicPr>
          <p:cNvPr id="4" name="Picture 3">
            <a:extLst>
              <a:ext uri="{FF2B5EF4-FFF2-40B4-BE49-F238E27FC236}">
                <a16:creationId xmlns:a16="http://schemas.microsoft.com/office/drawing/2014/main" id="{93246960-AEAC-423E-83E8-0B5D602E0B12}"/>
              </a:ext>
            </a:extLst>
          </p:cNvPr>
          <p:cNvPicPr>
            <a:picLocks noChangeAspect="1"/>
          </p:cNvPicPr>
          <p:nvPr/>
        </p:nvPicPr>
        <p:blipFill>
          <a:blip r:embed="rId2"/>
          <a:stretch>
            <a:fillRect/>
          </a:stretch>
        </p:blipFill>
        <p:spPr>
          <a:xfrm>
            <a:off x="1" y="630194"/>
            <a:ext cx="7772400" cy="8756693"/>
          </a:xfrm>
          <a:prstGeom prst="rect">
            <a:avLst/>
          </a:prstGeom>
        </p:spPr>
      </p:pic>
    </p:spTree>
    <p:extLst>
      <p:ext uri="{BB962C8B-B14F-4D97-AF65-F5344CB8AC3E}">
        <p14:creationId xmlns:p14="http://schemas.microsoft.com/office/powerpoint/2010/main" val="161539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B3D17D-4D78-4CD6-479F-901EA5EBDF01}"/>
              </a:ext>
            </a:extLst>
          </p:cNvPr>
          <p:cNvSpPr/>
          <p:nvPr/>
        </p:nvSpPr>
        <p:spPr>
          <a:xfrm>
            <a:off x="0" y="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Cambria" panose="02040503050406030204" pitchFamily="18" charset="0"/>
                <a:ea typeface="Cambria" panose="02040503050406030204" pitchFamily="18" charset="0"/>
              </a:rPr>
              <a:t>Community</a:t>
            </a:r>
          </a:p>
        </p:txBody>
      </p:sp>
      <p:pic>
        <p:nvPicPr>
          <p:cNvPr id="6" name="Picture 5">
            <a:extLst>
              <a:ext uri="{FF2B5EF4-FFF2-40B4-BE49-F238E27FC236}">
                <a16:creationId xmlns:a16="http://schemas.microsoft.com/office/drawing/2014/main" id="{1B1B8199-211D-1AB4-8DDC-7498C3D66F43}"/>
              </a:ext>
            </a:extLst>
          </p:cNvPr>
          <p:cNvPicPr>
            <a:picLocks noChangeAspect="1"/>
          </p:cNvPicPr>
          <p:nvPr/>
        </p:nvPicPr>
        <p:blipFill>
          <a:blip r:embed="rId2"/>
          <a:stretch>
            <a:fillRect/>
          </a:stretch>
        </p:blipFill>
        <p:spPr>
          <a:xfrm>
            <a:off x="724855" y="679620"/>
            <a:ext cx="6442066" cy="8563233"/>
          </a:xfrm>
          <a:prstGeom prst="rect">
            <a:avLst/>
          </a:prstGeom>
        </p:spPr>
      </p:pic>
      <p:sp>
        <p:nvSpPr>
          <p:cNvPr id="7" name="Footer Placeholder 6">
            <a:extLst>
              <a:ext uri="{FF2B5EF4-FFF2-40B4-BE49-F238E27FC236}">
                <a16:creationId xmlns:a16="http://schemas.microsoft.com/office/drawing/2014/main" id="{B66C4E10-1934-A833-F94A-8C03FE7558AA}"/>
              </a:ext>
            </a:extLst>
          </p:cNvPr>
          <p:cNvSpPr txBox="1">
            <a:spLocks noGrp="1"/>
          </p:cNvSpPr>
          <p:nvPr>
            <p:ph type="ftr" sz="quarter" idx="11"/>
          </p:nvPr>
        </p:nvSpPr>
        <p:spPr>
          <a:xfrm>
            <a:off x="333632" y="9413910"/>
            <a:ext cx="7068065" cy="353943"/>
          </a:xfrm>
          <a:prstGeom prst="rect">
            <a:avLst/>
          </a:prstGeom>
          <a:noFill/>
        </p:spPr>
        <p:txBody>
          <a:bodyPr wrap="square">
            <a:spAutoFit/>
          </a:bodyPr>
          <a:lstStyle/>
          <a:p>
            <a:r>
              <a:rPr lang="en-US" sz="900" b="1" dirty="0">
                <a:latin typeface="Cambria" panose="02040503050406030204" pitchFamily="18" charset="0"/>
                <a:ea typeface="Cambria" panose="02040503050406030204" pitchFamily="18" charset="0"/>
              </a:rPr>
              <a:t>Isaiah 60:1 “Rise Up	                                           March 2026				22</a:t>
            </a:r>
          </a:p>
          <a:p>
            <a:r>
              <a:rPr lang="en-US" sz="800" b="1" dirty="0"/>
              <a:t>		                                        </a:t>
            </a:r>
          </a:p>
        </p:txBody>
      </p:sp>
    </p:spTree>
    <p:extLst>
      <p:ext uri="{BB962C8B-B14F-4D97-AF65-F5344CB8AC3E}">
        <p14:creationId xmlns:p14="http://schemas.microsoft.com/office/powerpoint/2010/main" val="2067095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9695ED-0942-B499-5AD4-1164F876D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79622"/>
            <a:ext cx="7792245" cy="8717399"/>
          </a:xfrm>
          <a:prstGeom prst="rect">
            <a:avLst/>
          </a:prstGeom>
        </p:spPr>
      </p:pic>
      <p:sp>
        <p:nvSpPr>
          <p:cNvPr id="6" name="Rectangle 5">
            <a:extLst>
              <a:ext uri="{FF2B5EF4-FFF2-40B4-BE49-F238E27FC236}">
                <a16:creationId xmlns:a16="http://schemas.microsoft.com/office/drawing/2014/main" id="{BF115CC7-9E9A-12E3-55AA-6BD8736CA043}"/>
              </a:ext>
            </a:extLst>
          </p:cNvPr>
          <p:cNvSpPr/>
          <p:nvPr/>
        </p:nvSpPr>
        <p:spPr>
          <a:xfrm>
            <a:off x="0" y="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Cambria" panose="02040503050406030204" pitchFamily="18" charset="0"/>
                <a:ea typeface="Cambria" panose="02040503050406030204" pitchFamily="18" charset="0"/>
              </a:rPr>
              <a:t>Community</a:t>
            </a:r>
          </a:p>
        </p:txBody>
      </p:sp>
      <p:sp>
        <p:nvSpPr>
          <p:cNvPr id="8" name="Footer Placeholder 6">
            <a:extLst>
              <a:ext uri="{FF2B5EF4-FFF2-40B4-BE49-F238E27FC236}">
                <a16:creationId xmlns:a16="http://schemas.microsoft.com/office/drawing/2014/main" id="{442ABAED-0FCD-C263-6251-AFFE0F2FA075}"/>
              </a:ext>
            </a:extLst>
          </p:cNvPr>
          <p:cNvSpPr txBox="1">
            <a:spLocks noGrp="1"/>
          </p:cNvSpPr>
          <p:nvPr>
            <p:ph type="ftr" sz="quarter" idx="11"/>
          </p:nvPr>
        </p:nvSpPr>
        <p:spPr>
          <a:xfrm>
            <a:off x="247135" y="9574548"/>
            <a:ext cx="7327557" cy="353943"/>
          </a:xfrm>
          <a:prstGeom prst="rect">
            <a:avLst/>
          </a:prstGeom>
          <a:noFill/>
        </p:spPr>
        <p:txBody>
          <a:bodyPr wrap="square">
            <a:spAutoFit/>
          </a:bodyPr>
          <a:lstStyle/>
          <a:p>
            <a:r>
              <a:rPr lang="en-US" sz="900" b="1" dirty="0">
                <a:latin typeface="Cambria" panose="02040503050406030204" pitchFamily="18" charset="0"/>
                <a:ea typeface="Cambria" panose="02040503050406030204" pitchFamily="18" charset="0"/>
              </a:rPr>
              <a:t>Isaiah 60:1 “Rise Up	                                           March 2026				23</a:t>
            </a:r>
          </a:p>
          <a:p>
            <a:r>
              <a:rPr lang="en-US" sz="800" b="1" dirty="0"/>
              <a:t>		                                        </a:t>
            </a:r>
          </a:p>
        </p:txBody>
      </p:sp>
    </p:spTree>
    <p:extLst>
      <p:ext uri="{BB962C8B-B14F-4D97-AF65-F5344CB8AC3E}">
        <p14:creationId xmlns:p14="http://schemas.microsoft.com/office/powerpoint/2010/main" val="1186502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B5169-B76E-0E0F-229F-84FAF961096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8BDE5DB5-1636-D0D9-8D7B-265EAB0315F2}"/>
              </a:ext>
            </a:extLst>
          </p:cNvPr>
          <p:cNvSpPr txBox="1"/>
          <p:nvPr/>
        </p:nvSpPr>
        <p:spPr>
          <a:xfrm>
            <a:off x="158332" y="9666300"/>
            <a:ext cx="2353808" cy="230832"/>
          </a:xfrm>
          <a:prstGeom prst="rect">
            <a:avLst/>
          </a:prstGeom>
          <a:noFill/>
        </p:spPr>
        <p:txBody>
          <a:bodyPr wrap="square" rtlCol="0">
            <a:spAutoFit/>
          </a:bodyPr>
          <a:lstStyle/>
          <a:p>
            <a:r>
              <a:rPr lang="en-US" sz="900" b="1" dirty="0">
                <a:latin typeface="Cambria" panose="02040503050406030204" pitchFamily="18" charset="0"/>
                <a:ea typeface="Cambria" panose="02040503050406030204" pitchFamily="18" charset="0"/>
              </a:rPr>
              <a:t>Isaiah 60:1 “Rise Up</a:t>
            </a:r>
          </a:p>
        </p:txBody>
      </p:sp>
      <p:sp>
        <p:nvSpPr>
          <p:cNvPr id="11" name="TextBox 10">
            <a:extLst>
              <a:ext uri="{FF2B5EF4-FFF2-40B4-BE49-F238E27FC236}">
                <a16:creationId xmlns:a16="http://schemas.microsoft.com/office/drawing/2014/main" id="{46E3A165-E1A0-72D5-1AF2-F750FA2A25C9}"/>
              </a:ext>
            </a:extLst>
          </p:cNvPr>
          <p:cNvSpPr txBox="1"/>
          <p:nvPr/>
        </p:nvSpPr>
        <p:spPr>
          <a:xfrm>
            <a:off x="5122030" y="9666300"/>
            <a:ext cx="2353808" cy="230832"/>
          </a:xfrm>
          <a:prstGeom prst="rect">
            <a:avLst/>
          </a:prstGeom>
          <a:noFill/>
        </p:spPr>
        <p:txBody>
          <a:bodyPr wrap="square" rtlCol="0">
            <a:spAutoFit/>
          </a:bodyPr>
          <a:lstStyle/>
          <a:p>
            <a:pPr algn="r"/>
            <a:r>
              <a:rPr lang="en-US" sz="900" b="1" dirty="0">
                <a:latin typeface="Cambria" panose="02040503050406030204" pitchFamily="18" charset="0"/>
                <a:ea typeface="Cambria" panose="02040503050406030204" pitchFamily="18" charset="0"/>
              </a:rPr>
              <a:t>24</a:t>
            </a:r>
          </a:p>
        </p:txBody>
      </p:sp>
      <p:sp>
        <p:nvSpPr>
          <p:cNvPr id="12" name="Rectangle 11">
            <a:extLst>
              <a:ext uri="{FF2B5EF4-FFF2-40B4-BE49-F238E27FC236}">
                <a16:creationId xmlns:a16="http://schemas.microsoft.com/office/drawing/2014/main" id="{68F99BC7-879E-90FD-37FB-51D1C9839D31}"/>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ambria" panose="02040503050406030204" pitchFamily="18" charset="0"/>
                <a:ea typeface="Cambria" panose="02040503050406030204" pitchFamily="18" charset="0"/>
              </a:rPr>
              <a:t>Pilgrim’s Information</a:t>
            </a:r>
          </a:p>
        </p:txBody>
      </p:sp>
      <p:sp>
        <p:nvSpPr>
          <p:cNvPr id="5" name="TextBox 4">
            <a:extLst>
              <a:ext uri="{FF2B5EF4-FFF2-40B4-BE49-F238E27FC236}">
                <a16:creationId xmlns:a16="http://schemas.microsoft.com/office/drawing/2014/main" id="{D3633F8D-E94C-4941-9FD8-461EC34D7387}"/>
              </a:ext>
            </a:extLst>
          </p:cNvPr>
          <p:cNvSpPr txBox="1"/>
          <p:nvPr/>
        </p:nvSpPr>
        <p:spPr>
          <a:xfrm>
            <a:off x="3515591" y="9737123"/>
            <a:ext cx="3490690" cy="230832"/>
          </a:xfrm>
          <a:prstGeom prst="rect">
            <a:avLst/>
          </a:prstGeom>
          <a:noFill/>
        </p:spPr>
        <p:txBody>
          <a:bodyPr wrap="square">
            <a:spAutoFit/>
          </a:bodyPr>
          <a:lstStyle/>
          <a:p>
            <a:r>
              <a:rPr lang="en-US" sz="900" b="1" dirty="0">
                <a:latin typeface="Cambria" panose="02040503050406030204" pitchFamily="18" charset="0"/>
                <a:ea typeface="Cambria" panose="02040503050406030204" pitchFamily="18" charset="0"/>
              </a:rPr>
              <a:t>March 2026</a:t>
            </a:r>
            <a:r>
              <a:rPr lang="en-US" sz="800" b="1" dirty="0"/>
              <a:t>	</a:t>
            </a:r>
          </a:p>
        </p:txBody>
      </p:sp>
      <p:sp>
        <p:nvSpPr>
          <p:cNvPr id="22" name="Text Box 1">
            <a:extLst>
              <a:ext uri="{FF2B5EF4-FFF2-40B4-BE49-F238E27FC236}">
                <a16:creationId xmlns:a16="http://schemas.microsoft.com/office/drawing/2014/main" id="{306D638C-65A8-FD07-452C-08381160E321}"/>
              </a:ext>
            </a:extLst>
          </p:cNvPr>
          <p:cNvSpPr txBox="1"/>
          <p:nvPr/>
        </p:nvSpPr>
        <p:spPr>
          <a:xfrm>
            <a:off x="-6203093" y="5782961"/>
            <a:ext cx="4436077" cy="472437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buNone/>
            </a:pPr>
            <a:r>
              <a:rPr lang="en-US" sz="7200" kern="100" dirty="0">
                <a:solidFill>
                  <a:srgbClr val="000000"/>
                </a:solidFill>
                <a:effectLst>
                  <a:outerShdw blurRad="38100" dist="19050" dir="2700000" algn="tl">
                    <a:schemeClr val="dk1">
                      <a:alpha val="40000"/>
                    </a:schemeClr>
                  </a:outerShdw>
                </a:effectLst>
                <a:latin typeface="Fave Script Bold Pro" pitchFamily="2" charset="0"/>
                <a:ea typeface="Aptos" panose="020B0004020202020204" pitchFamily="34" charset="0"/>
                <a:cs typeface="Times New Roman" panose="02020603050405020304" pitchFamily="18" charset="0"/>
              </a:rPr>
              <a:t>Lost and Found</a:t>
            </a:r>
          </a:p>
          <a:p>
            <a:pPr marL="0" marR="0">
              <a:spcAft>
                <a:spcPts val="600"/>
              </a:spcAft>
              <a:buNone/>
            </a:pPr>
            <a:r>
              <a:rPr lang="en-US" sz="1400" kern="100" dirty="0">
                <a:solidFill>
                  <a:srgbClr val="000000"/>
                </a:solidFill>
                <a:latin typeface="Cabria"/>
                <a:ea typeface="Aptos" panose="020B0004020202020204" pitchFamily="34" charset="0"/>
                <a:cs typeface="Times New Roman" panose="02020603050405020304" pitchFamily="18" charset="0"/>
              </a:rPr>
              <a:t>Hello Pilgrims, last month the following items were found in different areas in the church. If you, or anyone you know, has lost any of these items listed or not listed and you’ve lost something in the past, please call or come to the church office. Also, any found items, please turn them into the office.</a:t>
            </a:r>
          </a:p>
          <a:p>
            <a:pPr marL="285750" marR="0" indent="-285750">
              <a:buFont typeface="Arial" panose="020B0604020202020204" pitchFamily="34" charset="0"/>
              <a:buChar char="•"/>
            </a:pPr>
            <a:r>
              <a:rPr lang="en-US" sz="1400" kern="100" dirty="0">
                <a:solidFill>
                  <a:srgbClr val="000000"/>
                </a:solidFill>
                <a:latin typeface="Cabria"/>
                <a:ea typeface="Aptos" panose="020B0004020202020204" pitchFamily="34" charset="0"/>
                <a:cs typeface="Times New Roman" panose="02020603050405020304" pitchFamily="18" charset="0"/>
              </a:rPr>
              <a:t>Prescription Eye Glasses</a:t>
            </a:r>
          </a:p>
          <a:p>
            <a:pPr marL="285750" marR="0" indent="-285750">
              <a:buFont typeface="Arial" panose="020B0604020202020204" pitchFamily="34" charset="0"/>
              <a:buChar char="•"/>
            </a:pPr>
            <a:r>
              <a:rPr lang="en-US" sz="1400" kern="100" dirty="0">
                <a:solidFill>
                  <a:srgbClr val="000000"/>
                </a:solidFill>
                <a:latin typeface="Cabria"/>
                <a:ea typeface="Aptos" panose="020B0004020202020204" pitchFamily="34" charset="0"/>
                <a:cs typeface="Times New Roman" panose="02020603050405020304" pitchFamily="18" charset="0"/>
              </a:rPr>
              <a:t>Several Water Bottles</a:t>
            </a:r>
          </a:p>
          <a:p>
            <a:pPr marL="285750" marR="0" indent="-285750">
              <a:buFont typeface="Arial" panose="020B0604020202020204" pitchFamily="34" charset="0"/>
              <a:buChar char="•"/>
            </a:pPr>
            <a:r>
              <a:rPr lang="en-US" sz="1400" kern="100" dirty="0">
                <a:solidFill>
                  <a:srgbClr val="000000"/>
                </a:solidFill>
                <a:latin typeface="Cabria"/>
                <a:ea typeface="Aptos" panose="020B0004020202020204" pitchFamily="34" charset="0"/>
                <a:cs typeface="Times New Roman" panose="02020603050405020304" pitchFamily="18" charset="0"/>
              </a:rPr>
              <a:t>Purple silk pant suit</a:t>
            </a:r>
          </a:p>
          <a:p>
            <a:pPr marL="285750" marR="0" indent="-285750">
              <a:buFont typeface="Arial" panose="020B0604020202020204" pitchFamily="34" charset="0"/>
              <a:buChar char="•"/>
            </a:pPr>
            <a:r>
              <a:rPr lang="en-US" sz="1400" kern="100" dirty="0">
                <a:solidFill>
                  <a:srgbClr val="000000"/>
                </a:solidFill>
                <a:latin typeface="Cabria"/>
                <a:ea typeface="Aptos" panose="020B0004020202020204" pitchFamily="34" charset="0"/>
                <a:cs typeface="Times New Roman" panose="02020603050405020304" pitchFamily="18" charset="0"/>
              </a:rPr>
              <a:t>Blue waterproof jacket</a:t>
            </a:r>
          </a:p>
          <a:p>
            <a:pPr marL="285750" marR="0" indent="-285750">
              <a:buFont typeface="Arial" panose="020B0604020202020204" pitchFamily="34" charset="0"/>
              <a:buChar char="•"/>
            </a:pPr>
            <a:r>
              <a:rPr lang="en-US" sz="1400" kern="100" dirty="0">
                <a:solidFill>
                  <a:srgbClr val="000000"/>
                </a:solidFill>
                <a:latin typeface="Cabria"/>
                <a:ea typeface="Aptos" panose="020B0004020202020204" pitchFamily="34" charset="0"/>
                <a:cs typeface="Times New Roman" panose="02020603050405020304" pitchFamily="18" charset="0"/>
              </a:rPr>
              <a:t>A Pods Key</a:t>
            </a:r>
          </a:p>
          <a:p>
            <a:pPr marL="285750" marR="0" indent="-285750">
              <a:buFont typeface="Arial" panose="020B0604020202020204" pitchFamily="34" charset="0"/>
              <a:buChar char="•"/>
            </a:pPr>
            <a:r>
              <a:rPr lang="en-US" sz="1400" kern="100" dirty="0">
                <a:solidFill>
                  <a:srgbClr val="000000"/>
                </a:solidFill>
                <a:latin typeface="Cabria"/>
                <a:ea typeface="Aptos" panose="020B0004020202020204" pitchFamily="34" charset="0"/>
                <a:cs typeface="Times New Roman" panose="02020603050405020304" pitchFamily="18" charset="0"/>
              </a:rPr>
              <a:t>Costco Optical Eye Glass Case</a:t>
            </a:r>
          </a:p>
          <a:p>
            <a:pPr marL="285750" marR="0" indent="-285750">
              <a:buFont typeface="Arial" panose="020B0604020202020204" pitchFamily="34" charset="0"/>
              <a:buChar char="•"/>
            </a:pPr>
            <a:r>
              <a:rPr lang="en-US" sz="1400" kern="100" dirty="0">
                <a:solidFill>
                  <a:srgbClr val="000000"/>
                </a:solidFill>
                <a:latin typeface="Cabria"/>
                <a:ea typeface="Aptos" panose="020B0004020202020204" pitchFamily="34" charset="0"/>
                <a:cs typeface="Times New Roman" panose="02020603050405020304" pitchFamily="18" charset="0"/>
              </a:rPr>
              <a:t>Pink Charger Pack</a:t>
            </a:r>
          </a:p>
          <a:p>
            <a:pPr marR="0"/>
            <a:r>
              <a:rPr lang="en-US" sz="1400" kern="100" dirty="0">
                <a:solidFill>
                  <a:srgbClr val="000000"/>
                </a:solidFill>
                <a:latin typeface="Cabria"/>
                <a:ea typeface="Aptos" panose="020B0004020202020204" pitchFamily="34" charset="0"/>
                <a:cs typeface="Times New Roman" panose="02020603050405020304" pitchFamily="18" charset="0"/>
              </a:rPr>
              <a:t>Please note if items are not picked by the following month, we will send to rummage.</a:t>
            </a:r>
          </a:p>
          <a:p>
            <a:pPr marL="285750" marR="0" indent="-285750">
              <a:buFont typeface="Arial" panose="020B0604020202020204" pitchFamily="34" charset="0"/>
              <a:buChar char="•"/>
            </a:pPr>
            <a:endParaRPr lang="en-US" sz="1400" kern="100" dirty="0">
              <a:latin typeface="Cabria"/>
              <a:ea typeface="Aptos" panose="020B00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B178BDE8-5011-417D-370E-903BC264D1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9178" y="978594"/>
            <a:ext cx="5263979" cy="3944265"/>
          </a:xfrm>
          <a:prstGeom prst="rect">
            <a:avLst/>
          </a:prstGeom>
          <a:noFill/>
          <a:ln>
            <a:noFill/>
          </a:ln>
        </p:spPr>
      </p:pic>
      <p:sp>
        <p:nvSpPr>
          <p:cNvPr id="4" name="TextBox 3">
            <a:extLst>
              <a:ext uri="{FF2B5EF4-FFF2-40B4-BE49-F238E27FC236}">
                <a16:creationId xmlns:a16="http://schemas.microsoft.com/office/drawing/2014/main" id="{0212B099-22F7-E926-4E7E-DEBA4583F511}"/>
              </a:ext>
            </a:extLst>
          </p:cNvPr>
          <p:cNvSpPr txBox="1"/>
          <p:nvPr/>
        </p:nvSpPr>
        <p:spPr>
          <a:xfrm>
            <a:off x="840261" y="587631"/>
            <a:ext cx="7030994" cy="369332"/>
          </a:xfrm>
          <a:prstGeom prst="rect">
            <a:avLst/>
          </a:prstGeom>
          <a:noFill/>
        </p:spPr>
        <p:txBody>
          <a:bodyPr wrap="square">
            <a:spAutoFit/>
          </a:bodyPr>
          <a:lstStyle/>
          <a:p>
            <a:pPr marL="0" marR="0">
              <a:buNone/>
            </a:pPr>
            <a:r>
              <a:rPr lang="en-US" sz="1800" dirty="0">
                <a:effectLst/>
                <a:latin typeface="Aptos" panose="020B0004020202020204" pitchFamily="34" charset="0"/>
                <a:ea typeface="Calibri" panose="020F0502020204030204" pitchFamily="34" charset="0"/>
                <a:cs typeface="Aptos" panose="020B0004020202020204" pitchFamily="34" charset="0"/>
              </a:rPr>
              <a:t>Lunch Bunch had a nice lunch at The Iron Skillet in January.</a:t>
            </a:r>
          </a:p>
        </p:txBody>
      </p:sp>
      <p:pic>
        <p:nvPicPr>
          <p:cNvPr id="9" name="Picture 8">
            <a:extLst>
              <a:ext uri="{FF2B5EF4-FFF2-40B4-BE49-F238E27FC236}">
                <a16:creationId xmlns:a16="http://schemas.microsoft.com/office/drawing/2014/main" id="{49D86A7B-B06D-BF5C-A062-3F9DA0B5F1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522" y="5835383"/>
            <a:ext cx="2839094" cy="3787938"/>
          </a:xfrm>
          <a:prstGeom prst="rect">
            <a:avLst/>
          </a:prstGeom>
          <a:noFill/>
          <a:ln>
            <a:noFill/>
          </a:ln>
        </p:spPr>
      </p:pic>
      <p:pic>
        <p:nvPicPr>
          <p:cNvPr id="15" name="Picture 14">
            <a:extLst>
              <a:ext uri="{FF2B5EF4-FFF2-40B4-BE49-F238E27FC236}">
                <a16:creationId xmlns:a16="http://schemas.microsoft.com/office/drawing/2014/main" id="{F91C5ECF-1320-FF54-221D-1F4D2B4325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14159" y="5850280"/>
            <a:ext cx="4581811" cy="3775634"/>
          </a:xfrm>
          <a:prstGeom prst="rect">
            <a:avLst/>
          </a:prstGeom>
          <a:noFill/>
          <a:ln>
            <a:noFill/>
          </a:ln>
        </p:spPr>
      </p:pic>
      <p:sp>
        <p:nvSpPr>
          <p:cNvPr id="17" name="TextBox 16">
            <a:extLst>
              <a:ext uri="{FF2B5EF4-FFF2-40B4-BE49-F238E27FC236}">
                <a16:creationId xmlns:a16="http://schemas.microsoft.com/office/drawing/2014/main" id="{5466F0BD-81AD-379F-9090-EB9ADE0A85DC}"/>
              </a:ext>
            </a:extLst>
          </p:cNvPr>
          <p:cNvSpPr txBox="1"/>
          <p:nvPr/>
        </p:nvSpPr>
        <p:spPr>
          <a:xfrm>
            <a:off x="843349" y="5058203"/>
            <a:ext cx="7074242" cy="646331"/>
          </a:xfrm>
          <a:prstGeom prst="rect">
            <a:avLst/>
          </a:prstGeom>
          <a:noFill/>
        </p:spPr>
        <p:txBody>
          <a:bodyPr wrap="square">
            <a:spAutoFit/>
          </a:bodyPr>
          <a:lstStyle/>
          <a:p>
            <a:pPr marL="0" marR="0">
              <a:buNone/>
            </a:pPr>
            <a:r>
              <a:rPr lang="en-US" sz="1800" dirty="0">
                <a:effectLst/>
                <a:latin typeface="Aptos" panose="020B0004020202020204" pitchFamily="34" charset="0"/>
                <a:ea typeface="Calibri" panose="020F0502020204030204" pitchFamily="34" charset="0"/>
                <a:cs typeface="Aptos" panose="020B0004020202020204" pitchFamily="34" charset="0"/>
              </a:rPr>
              <a:t>Thank you to Jenn Bartnett for putting up this great PEACE bulletin board the kids made for Martin Luther King Day. </a:t>
            </a:r>
          </a:p>
        </p:txBody>
      </p:sp>
    </p:spTree>
    <p:extLst>
      <p:ext uri="{BB962C8B-B14F-4D97-AF65-F5344CB8AC3E}">
        <p14:creationId xmlns:p14="http://schemas.microsoft.com/office/powerpoint/2010/main" val="1789547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4206AF-87EB-DFB9-2C3A-5249ED5AC61D}"/>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ambria" panose="02040503050406030204" pitchFamily="18" charset="0"/>
                <a:ea typeface="Cambria" panose="02040503050406030204" pitchFamily="18" charset="0"/>
              </a:rPr>
              <a:t>Pilgrim’s Information</a:t>
            </a:r>
          </a:p>
        </p:txBody>
      </p:sp>
      <p:sp>
        <p:nvSpPr>
          <p:cNvPr id="4" name="Footer Placeholder 6">
            <a:extLst>
              <a:ext uri="{FF2B5EF4-FFF2-40B4-BE49-F238E27FC236}">
                <a16:creationId xmlns:a16="http://schemas.microsoft.com/office/drawing/2014/main" id="{16622802-0E7B-AADD-DA1D-99B926E4214F}"/>
              </a:ext>
            </a:extLst>
          </p:cNvPr>
          <p:cNvSpPr txBox="1">
            <a:spLocks noGrp="1"/>
          </p:cNvSpPr>
          <p:nvPr>
            <p:ph type="ftr" sz="quarter" idx="11"/>
          </p:nvPr>
        </p:nvSpPr>
        <p:spPr>
          <a:xfrm>
            <a:off x="0" y="9704457"/>
            <a:ext cx="7401697" cy="353943"/>
          </a:xfrm>
          <a:prstGeom prst="rect">
            <a:avLst/>
          </a:prstGeom>
          <a:noFill/>
        </p:spPr>
        <p:txBody>
          <a:bodyPr wrap="square">
            <a:spAutoFit/>
          </a:bodyPr>
          <a:lstStyle/>
          <a:p>
            <a:r>
              <a:rPr lang="en-US" sz="900" b="1" dirty="0">
                <a:latin typeface="Cambria" panose="02040503050406030204" pitchFamily="18" charset="0"/>
                <a:ea typeface="Cambria" panose="02040503050406030204" pitchFamily="18" charset="0"/>
              </a:rPr>
              <a:t>Isaiah 60:1 “Rise Up	                                             March 2026				25</a:t>
            </a:r>
          </a:p>
          <a:p>
            <a:r>
              <a:rPr lang="en-US" sz="800" b="1" dirty="0"/>
              <a:t>		                                        </a:t>
            </a:r>
          </a:p>
        </p:txBody>
      </p:sp>
      <p:sp>
        <p:nvSpPr>
          <p:cNvPr id="5" name="TextBox 4">
            <a:extLst>
              <a:ext uri="{FF2B5EF4-FFF2-40B4-BE49-F238E27FC236}">
                <a16:creationId xmlns:a16="http://schemas.microsoft.com/office/drawing/2014/main" id="{114C0CD6-FD9A-90D9-0EF8-44869D167BDF}"/>
              </a:ext>
            </a:extLst>
          </p:cNvPr>
          <p:cNvSpPr txBox="1"/>
          <p:nvPr/>
        </p:nvSpPr>
        <p:spPr>
          <a:xfrm>
            <a:off x="111211" y="729048"/>
            <a:ext cx="7574692" cy="1077218"/>
          </a:xfrm>
          <a:prstGeom prst="rect">
            <a:avLst/>
          </a:prstGeom>
          <a:noFill/>
        </p:spPr>
        <p:txBody>
          <a:bodyPr wrap="square" rtlCol="0">
            <a:spAutoFit/>
          </a:bodyPr>
          <a:lstStyle/>
          <a:p>
            <a:r>
              <a:rPr lang="en-US" sz="1600" dirty="0"/>
              <a:t>In the Month of January, we had an all church clean up day and here are some of the wonderful volunteers that came out to help and beautify our church. Pilgrims were all over the facility, some in the kitchen, Pilgrim’s Hall, Nursery and some class rooms. A Big Thank you to all of you!</a:t>
            </a:r>
          </a:p>
        </p:txBody>
      </p:sp>
      <p:pic>
        <p:nvPicPr>
          <p:cNvPr id="6" name="Picture 5">
            <a:extLst>
              <a:ext uri="{FF2B5EF4-FFF2-40B4-BE49-F238E27FC236}">
                <a16:creationId xmlns:a16="http://schemas.microsoft.com/office/drawing/2014/main" id="{ED9A76EB-F50E-9CCB-71A8-E73DD7990D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81093" y="4540832"/>
            <a:ext cx="1911934" cy="2482928"/>
          </a:xfrm>
          <a:prstGeom prst="rect">
            <a:avLst/>
          </a:prstGeom>
          <a:noFill/>
          <a:ln>
            <a:noFill/>
          </a:ln>
        </p:spPr>
      </p:pic>
      <p:pic>
        <p:nvPicPr>
          <p:cNvPr id="7" name="Picture 6">
            <a:extLst>
              <a:ext uri="{FF2B5EF4-FFF2-40B4-BE49-F238E27FC236}">
                <a16:creationId xmlns:a16="http://schemas.microsoft.com/office/drawing/2014/main" id="{B49EE56C-ABC9-22D2-EA86-2269EB1B4D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20" y="1773001"/>
            <a:ext cx="1954428" cy="2503134"/>
          </a:xfrm>
          <a:prstGeom prst="rect">
            <a:avLst/>
          </a:prstGeom>
          <a:noFill/>
          <a:ln>
            <a:noFill/>
          </a:ln>
        </p:spPr>
      </p:pic>
      <p:pic>
        <p:nvPicPr>
          <p:cNvPr id="8" name="Picture 7">
            <a:extLst>
              <a:ext uri="{FF2B5EF4-FFF2-40B4-BE49-F238E27FC236}">
                <a16:creationId xmlns:a16="http://schemas.microsoft.com/office/drawing/2014/main" id="{E935C02D-C4FE-5E01-DEB4-3196CA3E42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60372" y="1756629"/>
            <a:ext cx="1892643" cy="2519581"/>
          </a:xfrm>
          <a:prstGeom prst="rect">
            <a:avLst/>
          </a:prstGeom>
          <a:noFill/>
          <a:ln>
            <a:noFill/>
          </a:ln>
        </p:spPr>
      </p:pic>
      <p:pic>
        <p:nvPicPr>
          <p:cNvPr id="9" name="Picture 8">
            <a:extLst>
              <a:ext uri="{FF2B5EF4-FFF2-40B4-BE49-F238E27FC236}">
                <a16:creationId xmlns:a16="http://schemas.microsoft.com/office/drawing/2014/main" id="{E7574C4B-A586-4112-B199-7FF8B464C9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93158" y="1762759"/>
            <a:ext cx="1875038" cy="2500322"/>
          </a:xfrm>
          <a:prstGeom prst="rect">
            <a:avLst/>
          </a:prstGeom>
          <a:noFill/>
          <a:ln>
            <a:noFill/>
          </a:ln>
        </p:spPr>
      </p:pic>
      <p:pic>
        <p:nvPicPr>
          <p:cNvPr id="10" name="Picture 9">
            <a:extLst>
              <a:ext uri="{FF2B5EF4-FFF2-40B4-BE49-F238E27FC236}">
                <a16:creationId xmlns:a16="http://schemas.microsoft.com/office/drawing/2014/main" id="{EA2E73F9-653E-2318-F38B-F732B7F36BE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7741" y="1779374"/>
            <a:ext cx="1754659" cy="2508421"/>
          </a:xfrm>
          <a:prstGeom prst="rect">
            <a:avLst/>
          </a:prstGeom>
          <a:noFill/>
          <a:ln>
            <a:noFill/>
          </a:ln>
        </p:spPr>
      </p:pic>
      <p:pic>
        <p:nvPicPr>
          <p:cNvPr id="11" name="Picture 10">
            <a:extLst>
              <a:ext uri="{FF2B5EF4-FFF2-40B4-BE49-F238E27FC236}">
                <a16:creationId xmlns:a16="http://schemas.microsoft.com/office/drawing/2014/main" id="{7330B75F-A9EB-D0AD-BCEF-2F144B6389A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497" y="4552498"/>
            <a:ext cx="2001795" cy="2494454"/>
          </a:xfrm>
          <a:prstGeom prst="rect">
            <a:avLst/>
          </a:prstGeom>
          <a:noFill/>
          <a:ln>
            <a:noFill/>
          </a:ln>
        </p:spPr>
      </p:pic>
      <p:pic>
        <p:nvPicPr>
          <p:cNvPr id="12" name="Picture 11">
            <a:extLst>
              <a:ext uri="{FF2B5EF4-FFF2-40B4-BE49-F238E27FC236}">
                <a16:creationId xmlns:a16="http://schemas.microsoft.com/office/drawing/2014/main" id="{8BBD00CD-49BF-BB83-F1BE-591787BF1FB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74787" y="4552718"/>
            <a:ext cx="1865872" cy="2478278"/>
          </a:xfrm>
          <a:prstGeom prst="rect">
            <a:avLst/>
          </a:prstGeom>
          <a:noFill/>
          <a:ln>
            <a:noFill/>
          </a:ln>
        </p:spPr>
      </p:pic>
      <p:pic>
        <p:nvPicPr>
          <p:cNvPr id="13" name="Picture 12">
            <a:extLst>
              <a:ext uri="{FF2B5EF4-FFF2-40B4-BE49-F238E27FC236}">
                <a16:creationId xmlns:a16="http://schemas.microsoft.com/office/drawing/2014/main" id="{D3D24BB7-FA72-F1EF-E9E1-616891EED5C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54811" y="4522573"/>
            <a:ext cx="1717589" cy="2508422"/>
          </a:xfrm>
          <a:prstGeom prst="rect">
            <a:avLst/>
          </a:prstGeom>
          <a:noFill/>
          <a:ln>
            <a:noFill/>
          </a:ln>
        </p:spPr>
      </p:pic>
      <p:pic>
        <p:nvPicPr>
          <p:cNvPr id="14" name="Picture 13">
            <a:extLst>
              <a:ext uri="{FF2B5EF4-FFF2-40B4-BE49-F238E27FC236}">
                <a16:creationId xmlns:a16="http://schemas.microsoft.com/office/drawing/2014/main" id="{FFA0D881-FBFC-0E40-3FE4-72AE1745575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93692" y="7152375"/>
            <a:ext cx="2129377" cy="2576202"/>
          </a:xfrm>
          <a:prstGeom prst="rect">
            <a:avLst/>
          </a:prstGeom>
          <a:noFill/>
          <a:ln>
            <a:noFill/>
          </a:ln>
        </p:spPr>
      </p:pic>
      <p:pic>
        <p:nvPicPr>
          <p:cNvPr id="15" name="Picture 14">
            <a:extLst>
              <a:ext uri="{FF2B5EF4-FFF2-40B4-BE49-F238E27FC236}">
                <a16:creationId xmlns:a16="http://schemas.microsoft.com/office/drawing/2014/main" id="{2E7E7813-65BF-CDF5-56E6-76F6B1DFA7C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611197" y="7178274"/>
            <a:ext cx="1843685" cy="2459996"/>
          </a:xfrm>
          <a:prstGeom prst="rect">
            <a:avLst/>
          </a:prstGeom>
          <a:noFill/>
          <a:ln>
            <a:noFill/>
          </a:ln>
        </p:spPr>
      </p:pic>
      <p:sp>
        <p:nvSpPr>
          <p:cNvPr id="16" name="TextBox 15">
            <a:extLst>
              <a:ext uri="{FF2B5EF4-FFF2-40B4-BE49-F238E27FC236}">
                <a16:creationId xmlns:a16="http://schemas.microsoft.com/office/drawing/2014/main" id="{FD43C516-D05C-41FD-81C2-0A4BB698EE29}"/>
              </a:ext>
            </a:extLst>
          </p:cNvPr>
          <p:cNvSpPr txBox="1"/>
          <p:nvPr/>
        </p:nvSpPr>
        <p:spPr>
          <a:xfrm>
            <a:off x="4633784" y="7203990"/>
            <a:ext cx="3138616" cy="2308324"/>
          </a:xfrm>
          <a:prstGeom prst="rect">
            <a:avLst/>
          </a:prstGeom>
          <a:noFill/>
        </p:spPr>
        <p:txBody>
          <a:bodyPr wrap="square" rtlCol="0">
            <a:spAutoFit/>
          </a:bodyPr>
          <a:lstStyle/>
          <a:p>
            <a:r>
              <a:rPr lang="en-US" sz="1600" dirty="0"/>
              <a:t>From top left to right:</a:t>
            </a:r>
          </a:p>
          <a:p>
            <a:r>
              <a:rPr lang="en-US" sz="1600" dirty="0"/>
              <a:t>Ron, Keith, Natalie, Karen, </a:t>
            </a:r>
          </a:p>
          <a:p>
            <a:r>
              <a:rPr lang="en-US" sz="1600" dirty="0"/>
              <a:t>Second row:</a:t>
            </a:r>
          </a:p>
          <a:p>
            <a:r>
              <a:rPr lang="en-US" sz="1600" dirty="0"/>
              <a:t>Sylvia, Jason, Angelo, Susan S.,</a:t>
            </a:r>
          </a:p>
          <a:p>
            <a:r>
              <a:rPr lang="en-US" sz="1600" dirty="0"/>
              <a:t>Third Row:</a:t>
            </a:r>
          </a:p>
          <a:p>
            <a:r>
              <a:rPr lang="en-US" sz="1600" dirty="0"/>
              <a:t>Christian and Dulce</a:t>
            </a:r>
          </a:p>
          <a:p>
            <a:r>
              <a:rPr lang="en-US" sz="1600" dirty="0"/>
              <a:t>Others not shown:</a:t>
            </a:r>
          </a:p>
          <a:p>
            <a:r>
              <a:rPr lang="en-US" sz="1600" dirty="0"/>
              <a:t>Patty, Judy, Jan, Dane, Bonnie, Linda, Sue S., Karen L, Bill, Cynthia</a:t>
            </a:r>
          </a:p>
        </p:txBody>
      </p:sp>
    </p:spTree>
    <p:extLst>
      <p:ext uri="{BB962C8B-B14F-4D97-AF65-F5344CB8AC3E}">
        <p14:creationId xmlns:p14="http://schemas.microsoft.com/office/powerpoint/2010/main" val="438577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3ABA8-0E40-9366-9950-5EDB74491A43}"/>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ambria" panose="02040503050406030204" pitchFamily="18" charset="0"/>
                <a:ea typeface="Cambria" panose="02040503050406030204" pitchFamily="18" charset="0"/>
              </a:rPr>
              <a:t>Pilgrim’s Information </a:t>
            </a:r>
            <a:r>
              <a:rPr lang="en-US" sz="2000" b="1" dirty="0">
                <a:solidFill>
                  <a:schemeClr val="bg1"/>
                </a:solidFill>
                <a:latin typeface="Cambria" panose="02040503050406030204" pitchFamily="18" charset="0"/>
                <a:ea typeface="Cambria" panose="02040503050406030204" pitchFamily="18" charset="0"/>
              </a:rPr>
              <a:t>(Clean up day </a:t>
            </a:r>
            <a:r>
              <a:rPr lang="en-US" sz="2000" b="1" dirty="0" err="1">
                <a:solidFill>
                  <a:schemeClr val="bg1"/>
                </a:solidFill>
                <a:latin typeface="Cambria" panose="02040503050406030204" pitchFamily="18" charset="0"/>
                <a:ea typeface="Cambria" panose="02040503050406030204" pitchFamily="18" charset="0"/>
              </a:rPr>
              <a:t>Con’t</a:t>
            </a:r>
            <a:r>
              <a:rPr lang="en-US" sz="2000" b="1" dirty="0">
                <a:solidFill>
                  <a:schemeClr val="bg1"/>
                </a:solidFill>
                <a:latin typeface="Cambria" panose="02040503050406030204" pitchFamily="18" charset="0"/>
                <a:ea typeface="Cambria" panose="02040503050406030204" pitchFamily="18" charset="0"/>
              </a:rPr>
              <a:t>)</a:t>
            </a:r>
          </a:p>
        </p:txBody>
      </p:sp>
      <p:sp>
        <p:nvSpPr>
          <p:cNvPr id="4" name="Footer Placeholder 6">
            <a:extLst>
              <a:ext uri="{FF2B5EF4-FFF2-40B4-BE49-F238E27FC236}">
                <a16:creationId xmlns:a16="http://schemas.microsoft.com/office/drawing/2014/main" id="{363EA711-B2DA-1421-DF64-23EBC965FAE2}"/>
              </a:ext>
            </a:extLst>
          </p:cNvPr>
          <p:cNvSpPr txBox="1">
            <a:spLocks noGrp="1"/>
          </p:cNvSpPr>
          <p:nvPr>
            <p:ph type="ftr" sz="quarter" idx="11"/>
          </p:nvPr>
        </p:nvSpPr>
        <p:spPr>
          <a:xfrm>
            <a:off x="123568" y="9413910"/>
            <a:ext cx="7414054" cy="353943"/>
          </a:xfrm>
          <a:prstGeom prst="rect">
            <a:avLst/>
          </a:prstGeom>
          <a:noFill/>
        </p:spPr>
        <p:txBody>
          <a:bodyPr wrap="square">
            <a:spAutoFit/>
          </a:bodyPr>
          <a:lstStyle/>
          <a:p>
            <a:r>
              <a:rPr lang="en-US" sz="900" b="1" dirty="0">
                <a:latin typeface="Cambria" panose="02040503050406030204" pitchFamily="18" charset="0"/>
                <a:ea typeface="Cambria" panose="02040503050406030204" pitchFamily="18" charset="0"/>
              </a:rPr>
              <a:t>Isaiah 60:1 “Rise Up	                                             March 2026				26</a:t>
            </a:r>
          </a:p>
          <a:p>
            <a:r>
              <a:rPr lang="en-US" sz="800" b="1" dirty="0"/>
              <a:t>		                                        </a:t>
            </a:r>
          </a:p>
        </p:txBody>
      </p:sp>
      <p:pic>
        <p:nvPicPr>
          <p:cNvPr id="6" name="Picture 5">
            <a:extLst>
              <a:ext uri="{FF2B5EF4-FFF2-40B4-BE49-F238E27FC236}">
                <a16:creationId xmlns:a16="http://schemas.microsoft.com/office/drawing/2014/main" id="{36333B77-86C6-7F0E-1A19-ABD943F173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88950" y="1123950"/>
            <a:ext cx="3911600" cy="2933700"/>
          </a:xfrm>
          <a:prstGeom prst="rect">
            <a:avLst/>
          </a:prstGeom>
        </p:spPr>
      </p:pic>
      <p:sp>
        <p:nvSpPr>
          <p:cNvPr id="7" name="TextBox 6">
            <a:extLst>
              <a:ext uri="{FF2B5EF4-FFF2-40B4-BE49-F238E27FC236}">
                <a16:creationId xmlns:a16="http://schemas.microsoft.com/office/drawing/2014/main" id="{3B63FFA0-5261-BBAC-8892-2AB5F6AFB168}"/>
              </a:ext>
            </a:extLst>
          </p:cNvPr>
          <p:cNvSpPr txBox="1"/>
          <p:nvPr/>
        </p:nvSpPr>
        <p:spPr>
          <a:xfrm>
            <a:off x="3138617" y="864286"/>
            <a:ext cx="4534929" cy="2062103"/>
          </a:xfrm>
          <a:prstGeom prst="rect">
            <a:avLst/>
          </a:prstGeom>
          <a:noFill/>
        </p:spPr>
        <p:txBody>
          <a:bodyPr wrap="square" rtlCol="0">
            <a:spAutoFit/>
          </a:bodyPr>
          <a:lstStyle/>
          <a:p>
            <a:r>
              <a:rPr lang="en-US" sz="3200" dirty="0"/>
              <a:t>A Big Thank you to Ms. Jan </a:t>
            </a:r>
            <a:r>
              <a:rPr lang="en-US" sz="3200" dirty="0" err="1"/>
              <a:t>Manildi</a:t>
            </a:r>
            <a:r>
              <a:rPr lang="en-US" sz="3200" dirty="0"/>
              <a:t> for taking all the pictures on clean up day.</a:t>
            </a:r>
          </a:p>
        </p:txBody>
      </p:sp>
      <p:pic>
        <p:nvPicPr>
          <p:cNvPr id="9" name="Picture 8">
            <a:extLst>
              <a:ext uri="{FF2B5EF4-FFF2-40B4-BE49-F238E27FC236}">
                <a16:creationId xmlns:a16="http://schemas.microsoft.com/office/drawing/2014/main" id="{21C501C2-135B-78A4-B3D3-C5470EC8C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5100"/>
            <a:ext cx="2952749" cy="4102099"/>
          </a:xfrm>
          <a:prstGeom prst="rect">
            <a:avLst/>
          </a:prstGeom>
        </p:spPr>
      </p:pic>
      <p:pic>
        <p:nvPicPr>
          <p:cNvPr id="11" name="Picture 10">
            <a:extLst>
              <a:ext uri="{FF2B5EF4-FFF2-40B4-BE49-F238E27FC236}">
                <a16:creationId xmlns:a16="http://schemas.microsoft.com/office/drawing/2014/main" id="{EFFAEEA5-3459-7B7D-E52F-12DB43CAE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6833" y="3314700"/>
            <a:ext cx="4631267" cy="3473450"/>
          </a:xfrm>
          <a:prstGeom prst="rect">
            <a:avLst/>
          </a:prstGeom>
        </p:spPr>
      </p:pic>
      <p:sp>
        <p:nvSpPr>
          <p:cNvPr id="14" name="TextBox 13">
            <a:extLst>
              <a:ext uri="{FF2B5EF4-FFF2-40B4-BE49-F238E27FC236}">
                <a16:creationId xmlns:a16="http://schemas.microsoft.com/office/drawing/2014/main" id="{ECADDD79-EAB5-C27A-FFDA-64EB77A9CCFC}"/>
              </a:ext>
            </a:extLst>
          </p:cNvPr>
          <p:cNvSpPr txBox="1"/>
          <p:nvPr/>
        </p:nvSpPr>
        <p:spPr>
          <a:xfrm>
            <a:off x="3060700" y="6957189"/>
            <a:ext cx="4711700" cy="2385268"/>
          </a:xfrm>
          <a:prstGeom prst="rect">
            <a:avLst/>
          </a:prstGeom>
          <a:noFill/>
        </p:spPr>
        <p:txBody>
          <a:bodyPr wrap="square">
            <a:spAutoFit/>
          </a:bodyPr>
          <a:lstStyle/>
          <a:p>
            <a:pPr>
              <a:spcAft>
                <a:spcPts val="600"/>
              </a:spcAft>
            </a:pPr>
            <a:r>
              <a:rPr lang="en-US" dirty="0"/>
              <a:t>Thanks to Patty Schelling our Recycle Bin for the </a:t>
            </a:r>
            <a:r>
              <a:rPr lang="en-US" dirty="0" err="1"/>
              <a:t>Rop</a:t>
            </a:r>
            <a:r>
              <a:rPr lang="en-US" dirty="0"/>
              <a:t> Mercy Foundation Project is sparkling clean!  Your recyclable contributions will help to support High School students in Kenya with school fees and supplies.</a:t>
            </a:r>
          </a:p>
          <a:p>
            <a:r>
              <a:rPr lang="en-US" dirty="0"/>
              <a:t>Please donate your clean plastic bottles, aluminum cans and items with CRV codes to this ongoing very worthwhile project.   Thank you.</a:t>
            </a:r>
          </a:p>
        </p:txBody>
      </p:sp>
      <p:pic>
        <p:nvPicPr>
          <p:cNvPr id="4098" name="Picture 2">
            <a:extLst>
              <a:ext uri="{FF2B5EF4-FFF2-40B4-BE49-F238E27FC236}">
                <a16:creationId xmlns:a16="http://schemas.microsoft.com/office/drawing/2014/main" id="{12E97559-6E63-13A1-DA4E-31D15CBB93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59341"/>
            <a:ext cx="2965622" cy="69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098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B3E73-88EF-6783-7D29-4E9F03C1271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7CABC72-5CA9-5073-DC01-7F2806776F1B}"/>
              </a:ext>
            </a:extLst>
          </p:cNvPr>
          <p:cNvSpPr txBox="1"/>
          <p:nvPr/>
        </p:nvSpPr>
        <p:spPr>
          <a:xfrm>
            <a:off x="2371240" y="856217"/>
            <a:ext cx="4926502" cy="1728165"/>
          </a:xfrm>
          <a:prstGeom prst="rect">
            <a:avLst/>
          </a:prstGeom>
          <a:noFill/>
        </p:spPr>
        <p:txBody>
          <a:bodyPr wrap="square">
            <a:spAutoFit/>
          </a:bodyPr>
          <a:lstStyle/>
          <a:p>
            <a:pPr marL="0" marR="0" algn="ctr">
              <a:lnSpc>
                <a:spcPct val="115000"/>
              </a:lnSpc>
              <a:spcAft>
                <a:spcPts val="800"/>
              </a:spcAft>
              <a:buNone/>
            </a:pPr>
            <a:r>
              <a:rPr lang="en-US" sz="2400" b="1" kern="100" dirty="0">
                <a:effectLst/>
                <a:latin typeface="Cambria" panose="02040503050406030204" pitchFamily="18" charset="0"/>
                <a:ea typeface="Cambria" panose="02040503050406030204" pitchFamily="18" charset="0"/>
                <a:cs typeface="Times New Roman" panose="02020603050405020304" pitchFamily="18" charset="0"/>
              </a:rPr>
              <a:t>Band of Prayer</a:t>
            </a:r>
          </a:p>
          <a:p>
            <a:pPr marL="0" marR="0" algn="ctr">
              <a:lnSpc>
                <a:spcPct val="115000"/>
              </a:lnSpc>
              <a:spcAft>
                <a:spcPts val="800"/>
              </a:spcAft>
              <a:buNone/>
            </a:pPr>
            <a:r>
              <a:rPr lang="en-US" sz="1600" b="1" kern="100" dirty="0">
                <a:effectLst/>
                <a:latin typeface="Cambria" panose="02040503050406030204" pitchFamily="18" charset="0"/>
                <a:ea typeface="Cambria" panose="02040503050406030204" pitchFamily="18" charset="0"/>
                <a:cs typeface="Times New Roman" panose="02020603050405020304" pitchFamily="18" charset="0"/>
              </a:rPr>
              <a:t>If you or someone you know is in need of prayers, please send your Band of Prayer requests to Sue Shedd via email at </a:t>
            </a:r>
            <a:r>
              <a:rPr lang="en-US" sz="1600" b="1" kern="100" dirty="0">
                <a:effectLst/>
                <a:latin typeface="Cambria" panose="02040503050406030204" pitchFamily="18" charset="0"/>
                <a:ea typeface="Cambria" panose="02040503050406030204" pitchFamily="18" charset="0"/>
                <a:cs typeface="Times New Roman" panose="02020603050405020304" pitchFamily="18" charset="0"/>
                <a:hlinkClick r:id="rId3"/>
              </a:rPr>
              <a:t>saintshedd@roadrunner.com</a:t>
            </a:r>
            <a:r>
              <a:rPr lang="en-US" sz="1600" b="1" kern="100" dirty="0">
                <a:effectLst/>
                <a:latin typeface="Cambria" panose="02040503050406030204" pitchFamily="18" charset="0"/>
                <a:ea typeface="Cambria" panose="02040503050406030204" pitchFamily="18" charset="0"/>
                <a:cs typeface="Times New Roman" panose="02020603050405020304" pitchFamily="18" charset="0"/>
              </a:rPr>
              <a:t> or leave a message at 909-622-1373.</a:t>
            </a:r>
          </a:p>
        </p:txBody>
      </p:sp>
      <p:sp>
        <p:nvSpPr>
          <p:cNvPr id="12" name="Rectangle 11">
            <a:extLst>
              <a:ext uri="{FF2B5EF4-FFF2-40B4-BE49-F238E27FC236}">
                <a16:creationId xmlns:a16="http://schemas.microsoft.com/office/drawing/2014/main" id="{ED18C8D5-E2E3-555F-BC6A-FA9CE803D85F}"/>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Cambria" panose="02040503050406030204" pitchFamily="18" charset="0"/>
                <a:ea typeface="Cambria" panose="02040503050406030204" pitchFamily="18" charset="0"/>
              </a:rPr>
              <a:t>Church Ministries</a:t>
            </a:r>
          </a:p>
        </p:txBody>
      </p:sp>
      <p:pic>
        <p:nvPicPr>
          <p:cNvPr id="4" name="Picture 3" descr="A close-up of hands holding each other&#10;&#10;AI-generated content may be incorrect.">
            <a:extLst>
              <a:ext uri="{FF2B5EF4-FFF2-40B4-BE49-F238E27FC236}">
                <a16:creationId xmlns:a16="http://schemas.microsoft.com/office/drawing/2014/main" id="{313BC7C7-B007-EDD1-C4F4-57DC4B982FED}"/>
              </a:ext>
            </a:extLst>
          </p:cNvPr>
          <p:cNvPicPr>
            <a:picLocks noChangeAspect="1"/>
          </p:cNvPicPr>
          <p:nvPr/>
        </p:nvPicPr>
        <p:blipFill>
          <a:blip r:embed="rId4">
            <a:extLst>
              <a:ext uri="{28A0092B-C50C-407E-A947-70E740481C1C}">
                <a14:useLocalDpi xmlns:a14="http://schemas.microsoft.com/office/drawing/2010/main" val="0"/>
              </a:ext>
            </a:extLst>
          </a:blip>
          <a:srcRect b="38136"/>
          <a:stretch/>
        </p:blipFill>
        <p:spPr>
          <a:xfrm>
            <a:off x="385517" y="809946"/>
            <a:ext cx="1985723" cy="1774436"/>
          </a:xfrm>
          <a:prstGeom prst="rect">
            <a:avLst/>
          </a:prstGeom>
        </p:spPr>
      </p:pic>
      <p:pic>
        <p:nvPicPr>
          <p:cNvPr id="18" name="Picture 17" descr="A drawing of an envelope with a sun inside&#10;&#10;AI-generated content may be incorrect.">
            <a:extLst>
              <a:ext uri="{FF2B5EF4-FFF2-40B4-BE49-F238E27FC236}">
                <a16:creationId xmlns:a16="http://schemas.microsoft.com/office/drawing/2014/main" id="{E4D1A034-9B5D-F667-95A1-0D4320DDF6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2019" y="3044328"/>
            <a:ext cx="1985723" cy="1985723"/>
          </a:xfrm>
          <a:prstGeom prst="rect">
            <a:avLst/>
          </a:prstGeom>
        </p:spPr>
      </p:pic>
      <p:sp>
        <p:nvSpPr>
          <p:cNvPr id="19" name="TextBox 18">
            <a:extLst>
              <a:ext uri="{FF2B5EF4-FFF2-40B4-BE49-F238E27FC236}">
                <a16:creationId xmlns:a16="http://schemas.microsoft.com/office/drawing/2014/main" id="{4DBF8E87-B0D5-A0AA-37FF-FC6A93976FEA}"/>
              </a:ext>
            </a:extLst>
          </p:cNvPr>
          <p:cNvSpPr txBox="1"/>
          <p:nvPr/>
        </p:nvSpPr>
        <p:spPr>
          <a:xfrm>
            <a:off x="355958" y="2863099"/>
            <a:ext cx="4926502" cy="2294474"/>
          </a:xfrm>
          <a:prstGeom prst="rect">
            <a:avLst/>
          </a:prstGeom>
          <a:noFill/>
        </p:spPr>
        <p:txBody>
          <a:bodyPr wrap="square">
            <a:spAutoFit/>
          </a:bodyPr>
          <a:lstStyle/>
          <a:p>
            <a:pPr marL="0" marR="0" algn="ctr">
              <a:lnSpc>
                <a:spcPct val="115000"/>
              </a:lnSpc>
              <a:spcAft>
                <a:spcPts val="800"/>
              </a:spcAft>
              <a:buNone/>
            </a:pPr>
            <a:r>
              <a:rPr lang="en-US" sz="2400" b="1" kern="100" dirty="0">
                <a:effectLst/>
                <a:latin typeface="Cambria" panose="02040503050406030204" pitchFamily="18" charset="0"/>
                <a:ea typeface="Cambria" panose="02040503050406030204" pitchFamily="18" charset="0"/>
                <a:cs typeface="Times New Roman" panose="02020603050405020304" pitchFamily="18" charset="0"/>
              </a:rPr>
              <a:t>Card Corner</a:t>
            </a:r>
          </a:p>
          <a:p>
            <a:pPr marL="0" marR="0" algn="ctr">
              <a:lnSpc>
                <a:spcPct val="115000"/>
              </a:lnSpc>
              <a:spcAft>
                <a:spcPts val="800"/>
              </a:spcAft>
              <a:buNone/>
            </a:pPr>
            <a:r>
              <a:rPr lang="en-US" sz="1600" kern="100" dirty="0">
                <a:effectLst/>
                <a:latin typeface="Cambria" panose="02040503050406030204" pitchFamily="18" charset="0"/>
                <a:ea typeface="Cambria" panose="02040503050406030204" pitchFamily="18" charset="0"/>
                <a:cs typeface="Times New Roman" panose="02020603050405020304" pitchFamily="18" charset="0"/>
              </a:rPr>
              <a:t>Every 3</a:t>
            </a:r>
            <a:r>
              <a:rPr lang="en-US" sz="1600" kern="100" baseline="30000" dirty="0">
                <a:effectLst/>
                <a:latin typeface="Cambria" panose="02040503050406030204" pitchFamily="18" charset="0"/>
                <a:ea typeface="Cambria" panose="02040503050406030204" pitchFamily="18" charset="0"/>
                <a:cs typeface="Times New Roman" panose="02020603050405020304" pitchFamily="18" charset="0"/>
              </a:rPr>
              <a:t>rd</a:t>
            </a:r>
            <a:r>
              <a:rPr lang="en-US" sz="1600" kern="100" dirty="0">
                <a:effectLst/>
                <a:latin typeface="Cambria" panose="02040503050406030204" pitchFamily="18" charset="0"/>
                <a:ea typeface="Cambria" panose="02040503050406030204" pitchFamily="18" charset="0"/>
                <a:cs typeface="Times New Roman" panose="02020603050405020304" pitchFamily="18" charset="0"/>
              </a:rPr>
              <a:t> Sunday during Fellowship Hour the Card Corner will be available with cards and addresses for Pilgrim members to share a friendly note with our families out of state, homebound or we just haven’t seen in awhile.  Stop by and write a card to let our Pilgrims know we are thinking about them.</a:t>
            </a:r>
          </a:p>
        </p:txBody>
      </p:sp>
      <p:pic>
        <p:nvPicPr>
          <p:cNvPr id="24" name="Picture 23" descr="A close-up of a phone&#10;&#10;AI-generated content may be incorrect.">
            <a:extLst>
              <a:ext uri="{FF2B5EF4-FFF2-40B4-BE49-F238E27FC236}">
                <a16:creationId xmlns:a16="http://schemas.microsoft.com/office/drawing/2014/main" id="{A17875B9-305C-B0A1-321A-DC24871783CA}"/>
              </a:ext>
            </a:extLst>
          </p:cNvPr>
          <p:cNvPicPr>
            <a:picLocks noChangeAspect="1"/>
          </p:cNvPicPr>
          <p:nvPr/>
        </p:nvPicPr>
        <p:blipFill>
          <a:blip r:embed="rId6">
            <a:extLst>
              <a:ext uri="{28A0092B-C50C-407E-A947-70E740481C1C}">
                <a14:useLocalDpi xmlns:a14="http://schemas.microsoft.com/office/drawing/2010/main" val="0"/>
              </a:ext>
            </a:extLst>
          </a:blip>
          <a:srcRect l="3887" r="73069" b="41162"/>
          <a:stretch/>
        </p:blipFill>
        <p:spPr>
          <a:xfrm>
            <a:off x="223083" y="5766768"/>
            <a:ext cx="2652150" cy="2333877"/>
          </a:xfrm>
          <a:prstGeom prst="rect">
            <a:avLst/>
          </a:prstGeom>
        </p:spPr>
      </p:pic>
      <p:pic>
        <p:nvPicPr>
          <p:cNvPr id="25" name="Picture 24" descr="A close-up of a phone&#10;&#10;AI-generated content may be incorrect.">
            <a:extLst>
              <a:ext uri="{FF2B5EF4-FFF2-40B4-BE49-F238E27FC236}">
                <a16:creationId xmlns:a16="http://schemas.microsoft.com/office/drawing/2014/main" id="{9023E0F0-A165-93A2-E743-2673ACF6DD99}"/>
              </a:ext>
            </a:extLst>
          </p:cNvPr>
          <p:cNvPicPr>
            <a:picLocks noChangeAspect="1"/>
          </p:cNvPicPr>
          <p:nvPr/>
        </p:nvPicPr>
        <p:blipFill>
          <a:blip r:embed="rId6">
            <a:extLst>
              <a:ext uri="{28A0092B-C50C-407E-A947-70E740481C1C}">
                <a14:useLocalDpi xmlns:a14="http://schemas.microsoft.com/office/drawing/2010/main" val="0"/>
              </a:ext>
            </a:extLst>
          </a:blip>
          <a:srcRect l="42228" r="40564" b="36028"/>
          <a:stretch/>
        </p:blipFill>
        <p:spPr>
          <a:xfrm>
            <a:off x="2966182" y="5766768"/>
            <a:ext cx="1821552" cy="2333877"/>
          </a:xfrm>
          <a:prstGeom prst="rect">
            <a:avLst/>
          </a:prstGeom>
        </p:spPr>
      </p:pic>
      <p:pic>
        <p:nvPicPr>
          <p:cNvPr id="26" name="Picture 25" descr="A close-up of a phone&#10;&#10;AI-generated content may be incorrect.">
            <a:extLst>
              <a:ext uri="{FF2B5EF4-FFF2-40B4-BE49-F238E27FC236}">
                <a16:creationId xmlns:a16="http://schemas.microsoft.com/office/drawing/2014/main" id="{8A77C4C4-62BC-997A-8F35-31AE2A945A71}"/>
              </a:ext>
            </a:extLst>
          </p:cNvPr>
          <p:cNvPicPr>
            <a:picLocks noChangeAspect="1"/>
          </p:cNvPicPr>
          <p:nvPr/>
        </p:nvPicPr>
        <p:blipFill>
          <a:blip r:embed="rId6">
            <a:extLst>
              <a:ext uri="{28A0092B-C50C-407E-A947-70E740481C1C}">
                <a14:useLocalDpi xmlns:a14="http://schemas.microsoft.com/office/drawing/2010/main" val="0"/>
              </a:ext>
            </a:extLst>
          </a:blip>
          <a:srcRect l="77069" b="52978"/>
          <a:stretch/>
        </p:blipFill>
        <p:spPr>
          <a:xfrm>
            <a:off x="4988960" y="5858144"/>
            <a:ext cx="2557427" cy="1807406"/>
          </a:xfrm>
          <a:prstGeom prst="rect">
            <a:avLst/>
          </a:prstGeom>
        </p:spPr>
      </p:pic>
      <p:sp>
        <p:nvSpPr>
          <p:cNvPr id="27" name="TextBox 26">
            <a:extLst>
              <a:ext uri="{FF2B5EF4-FFF2-40B4-BE49-F238E27FC236}">
                <a16:creationId xmlns:a16="http://schemas.microsoft.com/office/drawing/2014/main" id="{0E849F96-9D07-9254-D474-9243924512CA}"/>
              </a:ext>
            </a:extLst>
          </p:cNvPr>
          <p:cNvSpPr txBox="1"/>
          <p:nvPr/>
        </p:nvSpPr>
        <p:spPr>
          <a:xfrm>
            <a:off x="1422949" y="5281332"/>
            <a:ext cx="4926502" cy="480837"/>
          </a:xfrm>
          <a:prstGeom prst="rect">
            <a:avLst/>
          </a:prstGeom>
          <a:noFill/>
        </p:spPr>
        <p:txBody>
          <a:bodyPr wrap="square">
            <a:spAutoFit/>
          </a:bodyPr>
          <a:lstStyle/>
          <a:p>
            <a:pPr marL="0" marR="0" algn="ctr">
              <a:lnSpc>
                <a:spcPct val="115000"/>
              </a:lnSpc>
              <a:spcAft>
                <a:spcPts val="800"/>
              </a:spcAft>
              <a:buNone/>
            </a:pPr>
            <a:r>
              <a:rPr lang="en-US" sz="2400" b="1" kern="100" dirty="0">
                <a:latin typeface="Cambria" panose="02040503050406030204" pitchFamily="18" charset="0"/>
                <a:ea typeface="Cambria" panose="02040503050406030204" pitchFamily="18" charset="0"/>
                <a:cs typeface="Times New Roman" panose="02020603050405020304" pitchFamily="18" charset="0"/>
              </a:rPr>
              <a:t>Ways To Give</a:t>
            </a:r>
            <a:endParaRPr lang="en-US" sz="2400" b="1" kern="1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8" name="Picture 27" descr="A close-up of a phone&#10;&#10;AI-generated content may be incorrect.">
            <a:extLst>
              <a:ext uri="{FF2B5EF4-FFF2-40B4-BE49-F238E27FC236}">
                <a16:creationId xmlns:a16="http://schemas.microsoft.com/office/drawing/2014/main" id="{8504AC3F-4408-E034-B155-228A46089FFE}"/>
              </a:ext>
            </a:extLst>
          </p:cNvPr>
          <p:cNvPicPr>
            <a:picLocks noChangeAspect="1"/>
          </p:cNvPicPr>
          <p:nvPr/>
        </p:nvPicPr>
        <p:blipFill>
          <a:blip r:embed="rId6">
            <a:extLst>
              <a:ext uri="{28A0092B-C50C-407E-A947-70E740481C1C}">
                <a14:useLocalDpi xmlns:a14="http://schemas.microsoft.com/office/drawing/2010/main" val="0"/>
              </a:ext>
            </a:extLst>
          </a:blip>
          <a:srcRect l="1436" t="74129" r="76619" b="9796"/>
          <a:stretch/>
        </p:blipFill>
        <p:spPr>
          <a:xfrm>
            <a:off x="355958" y="8376564"/>
            <a:ext cx="2652150" cy="1025844"/>
          </a:xfrm>
          <a:prstGeom prst="rect">
            <a:avLst/>
          </a:prstGeom>
        </p:spPr>
      </p:pic>
      <p:sp>
        <p:nvSpPr>
          <p:cNvPr id="31" name="TextBox 30">
            <a:extLst>
              <a:ext uri="{FF2B5EF4-FFF2-40B4-BE49-F238E27FC236}">
                <a16:creationId xmlns:a16="http://schemas.microsoft.com/office/drawing/2014/main" id="{530A80C7-9F55-F4FC-D147-054C77342DD1}"/>
              </a:ext>
            </a:extLst>
          </p:cNvPr>
          <p:cNvSpPr txBox="1"/>
          <p:nvPr/>
        </p:nvSpPr>
        <p:spPr>
          <a:xfrm>
            <a:off x="2966182" y="8322590"/>
            <a:ext cx="4331560" cy="1169551"/>
          </a:xfrm>
          <a:prstGeom prst="rect">
            <a:avLst/>
          </a:prstGeom>
          <a:noFill/>
        </p:spPr>
        <p:txBody>
          <a:bodyPr wrap="square" rtlCol="0">
            <a:spAutoFit/>
          </a:bodyPr>
          <a:lstStyle/>
          <a:p>
            <a:r>
              <a:rPr lang="en-US" sz="1000" dirty="0">
                <a:latin typeface="Cambria" panose="02040503050406030204" pitchFamily="18" charset="0"/>
                <a:ea typeface="Cambria" panose="02040503050406030204" pitchFamily="18" charset="0"/>
              </a:rPr>
              <a:t>When you text “PILGRIMCHURCH” to 833-813-9522 you will receive a one-time reply containing a link to give to PILGRIM CONGREGATIONAL CHURCH (1msg/request).  Please be aware that MSG &amp; Data rates may apply.  For full Terms &amp; Conditions please visit </a:t>
            </a:r>
            <a:r>
              <a:rPr lang="en-US" sz="1000" dirty="0">
                <a:latin typeface="Cambria" panose="02040503050406030204" pitchFamily="18" charset="0"/>
                <a:ea typeface="Cambria" panose="02040503050406030204" pitchFamily="18" charset="0"/>
                <a:hlinkClick r:id="rId7"/>
              </a:rPr>
              <a:t>http://pushpay.com/terms</a:t>
            </a:r>
            <a:r>
              <a:rPr lang="en-US" sz="1000" dirty="0">
                <a:latin typeface="Cambria" panose="02040503050406030204" pitchFamily="18" charset="0"/>
                <a:ea typeface="Cambria" panose="02040503050406030204" pitchFamily="18" charset="0"/>
              </a:rPr>
              <a:t>.  For the Privacy Policy please visit </a:t>
            </a:r>
            <a:r>
              <a:rPr lang="en-US" sz="1000" dirty="0">
                <a:latin typeface="Cambria" panose="02040503050406030204" pitchFamily="18" charset="0"/>
                <a:ea typeface="Cambria" panose="02040503050406030204" pitchFamily="18" charset="0"/>
                <a:hlinkClick r:id="rId8"/>
              </a:rPr>
              <a:t>https://pushpay.com/privacy</a:t>
            </a:r>
            <a:r>
              <a:rPr lang="en-US" sz="1000" dirty="0">
                <a:latin typeface="Cambria" panose="02040503050406030204" pitchFamily="18" charset="0"/>
                <a:ea typeface="Cambria" panose="02040503050406030204" pitchFamily="18" charset="0"/>
              </a:rPr>
              <a:t>.  For help reply HELP or STOP to cancel.  </a:t>
            </a:r>
            <a:r>
              <a:rPr lang="en-US" sz="1000" b="1" dirty="0">
                <a:latin typeface="Cambria" panose="02040503050406030204" pitchFamily="18" charset="0"/>
                <a:ea typeface="Cambria" panose="02040503050406030204" pitchFamily="18" charset="0"/>
              </a:rPr>
              <a:t>If you have any questions, please call the church office at 909-622-1373.</a:t>
            </a:r>
          </a:p>
        </p:txBody>
      </p:sp>
      <p:sp>
        <p:nvSpPr>
          <p:cNvPr id="3" name="TextBox 2">
            <a:extLst>
              <a:ext uri="{FF2B5EF4-FFF2-40B4-BE49-F238E27FC236}">
                <a16:creationId xmlns:a16="http://schemas.microsoft.com/office/drawing/2014/main" id="{A196375C-B628-2D95-B279-0F4491E2FAA6}"/>
              </a:ext>
            </a:extLst>
          </p:cNvPr>
          <p:cNvSpPr txBox="1"/>
          <p:nvPr/>
        </p:nvSpPr>
        <p:spPr>
          <a:xfrm>
            <a:off x="111203" y="9719846"/>
            <a:ext cx="7549994" cy="230832"/>
          </a:xfrm>
          <a:prstGeom prst="rect">
            <a:avLst/>
          </a:prstGeom>
          <a:noFill/>
        </p:spPr>
        <p:txBody>
          <a:bodyPr wrap="square" rtlCol="0">
            <a:spAutoFit/>
          </a:bodyPr>
          <a:lstStyle/>
          <a:p>
            <a:r>
              <a:rPr lang="en-US" sz="900" b="1" dirty="0">
                <a:latin typeface="Cambria" panose="02040503050406030204" pitchFamily="18" charset="0"/>
                <a:ea typeface="Cambria" panose="02040503050406030204" pitchFamily="18" charset="0"/>
              </a:rPr>
              <a:t>Isaiah 60:1 “Rise Up</a:t>
            </a:r>
            <a:r>
              <a:rPr lang="en-US" sz="900" dirty="0">
                <a:latin typeface="Cambria" panose="02040503050406030204" pitchFamily="18" charset="0"/>
                <a:ea typeface="Cambria" panose="02040503050406030204" pitchFamily="18" charset="0"/>
              </a:rPr>
              <a:t>	                                                              </a:t>
            </a:r>
            <a:r>
              <a:rPr lang="en-US" sz="900" b="1" dirty="0">
                <a:latin typeface="Cambria" panose="02040503050406030204" pitchFamily="18" charset="0"/>
                <a:ea typeface="Cambria" panose="02040503050406030204" pitchFamily="18" charset="0"/>
              </a:rPr>
              <a:t>March 2026</a:t>
            </a:r>
            <a:r>
              <a:rPr lang="en-US" sz="800" dirty="0">
                <a:latin typeface="Cambria" panose="02040503050406030204" pitchFamily="18" charset="0"/>
                <a:ea typeface="Cambria" panose="02040503050406030204" pitchFamily="18" charset="0"/>
              </a:rPr>
              <a:t>	                                          	                   </a:t>
            </a:r>
            <a:r>
              <a:rPr lang="en-US" sz="900" b="1" dirty="0">
                <a:latin typeface="Cambria" panose="02040503050406030204" pitchFamily="18" charset="0"/>
                <a:ea typeface="Cambria" panose="02040503050406030204" pitchFamily="18" charset="0"/>
              </a:rPr>
              <a:t>27</a:t>
            </a:r>
          </a:p>
        </p:txBody>
      </p:sp>
    </p:spTree>
    <p:extLst>
      <p:ext uri="{BB962C8B-B14F-4D97-AF65-F5344CB8AC3E}">
        <p14:creationId xmlns:p14="http://schemas.microsoft.com/office/powerpoint/2010/main" val="2341719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385FD-37C9-900D-5A77-D17DEC86377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C557BD9-BE35-F689-DA08-CEE741469C83}"/>
              </a:ext>
            </a:extLst>
          </p:cNvPr>
          <p:cNvSpPr/>
          <p:nvPr/>
        </p:nvSpPr>
        <p:spPr>
          <a:xfrm>
            <a:off x="0" y="1"/>
            <a:ext cx="7772401" cy="495300"/>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ambria" panose="02040503050406030204" pitchFamily="18" charset="0"/>
                <a:ea typeface="Cambria" panose="02040503050406030204" pitchFamily="18" charset="0"/>
              </a:rPr>
              <a:t>March Service Notes</a:t>
            </a:r>
          </a:p>
        </p:txBody>
      </p:sp>
      <p:graphicFrame>
        <p:nvGraphicFramePr>
          <p:cNvPr id="2" name="Table 1">
            <a:extLst>
              <a:ext uri="{FF2B5EF4-FFF2-40B4-BE49-F238E27FC236}">
                <a16:creationId xmlns:a16="http://schemas.microsoft.com/office/drawing/2014/main" id="{0A9C35A6-FE45-ACE5-BE01-A03A5E459607}"/>
              </a:ext>
            </a:extLst>
          </p:cNvPr>
          <p:cNvGraphicFramePr>
            <a:graphicFrameLocks noGrp="1"/>
          </p:cNvGraphicFramePr>
          <p:nvPr>
            <p:extLst>
              <p:ext uri="{D42A27DB-BD31-4B8C-83A1-F6EECF244321}">
                <p14:modId xmlns:p14="http://schemas.microsoft.com/office/powerpoint/2010/main" val="3828865066"/>
              </p:ext>
            </p:extLst>
          </p:nvPr>
        </p:nvGraphicFramePr>
        <p:xfrm>
          <a:off x="0" y="495299"/>
          <a:ext cx="7772400" cy="9773920"/>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3335368929"/>
                    </a:ext>
                  </a:extLst>
                </a:gridCol>
                <a:gridCol w="3886200">
                  <a:extLst>
                    <a:ext uri="{9D8B030D-6E8A-4147-A177-3AD203B41FA5}">
                      <a16:colId xmlns:a16="http://schemas.microsoft.com/office/drawing/2014/main" val="2932103903"/>
                    </a:ext>
                  </a:extLst>
                </a:gridCol>
              </a:tblGrid>
              <a:tr h="9169402">
                <a:tc>
                  <a:txBody>
                    <a:bodyPr/>
                    <a:lstStyle/>
                    <a:p>
                      <a:pPr algn="ctr">
                        <a:lnSpc>
                          <a:spcPct val="100000"/>
                        </a:lnSpc>
                        <a:spcBef>
                          <a:spcPts val="0"/>
                        </a:spcBef>
                        <a:spcAft>
                          <a:spcPts val="300"/>
                        </a:spcAft>
                      </a:pPr>
                      <a:r>
                        <a:rPr lang="en-US" sz="1600" b="1" dirty="0">
                          <a:solidFill>
                            <a:srgbClr val="800000"/>
                          </a:solidFill>
                          <a:latin typeface="Cambria" panose="02040503050406030204" pitchFamily="18" charset="0"/>
                          <a:ea typeface="Cambria" panose="02040503050406030204" pitchFamily="18" charset="0"/>
                        </a:rPr>
                        <a:t>March 1st</a:t>
                      </a:r>
                      <a:endParaRPr lang="en-US" sz="1600" b="1" baseline="30000" dirty="0">
                        <a:solidFill>
                          <a:srgbClr val="800000"/>
                        </a:solidFill>
                        <a:latin typeface="Cambria" panose="02040503050406030204" pitchFamily="18" charset="0"/>
                        <a:ea typeface="Cambria" panose="02040503050406030204" pitchFamily="18" charset="0"/>
                      </a:endParaRPr>
                    </a:p>
                    <a:p>
                      <a:pPr algn="ctr">
                        <a:lnSpc>
                          <a:spcPct val="100000"/>
                        </a:lnSpc>
                        <a:spcAft>
                          <a:spcPts val="0"/>
                        </a:spcAft>
                      </a:pPr>
                      <a:r>
                        <a:rPr lang="en-US" sz="1600" b="1" baseline="30000" dirty="0">
                          <a:solidFill>
                            <a:srgbClr val="800000"/>
                          </a:solidFill>
                          <a:latin typeface="Cambria" panose="02040503050406030204" pitchFamily="18" charset="0"/>
                          <a:ea typeface="Cambria" panose="02040503050406030204" pitchFamily="18" charset="0"/>
                        </a:rPr>
                        <a:t>Second Sunday in Lent</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Presiding Minister: Rev. Dr. Patrick Horn</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Worship Assistant: Rev. Heather Miner</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Lesson 1: Romans 4:1-5; 13-17</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Lesson 2: Genesis 12:1-4a</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Color: Purple</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Theme: God’s Plan for the Whole World</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Sermon: “All the Families of the Earth”</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Ushers: Susan Shedd, Sharon Willison, Lisa Keepers &amp; Michael Lawing</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 Acolytes: Isabella &amp; Jasmine Marceleno</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Fellowship Host: Library Committee</a:t>
                      </a:r>
                    </a:p>
                    <a:p>
                      <a:pPr algn="ctr">
                        <a:lnSpc>
                          <a:spcPct val="100000"/>
                        </a:lnSpc>
                        <a:spcAft>
                          <a:spcPts val="0"/>
                        </a:spcAft>
                      </a:pPr>
                      <a:r>
                        <a:rPr lang="en-US" sz="1600" b="0" baseline="30000" dirty="0">
                          <a:solidFill>
                            <a:schemeClr val="tx1"/>
                          </a:solidFill>
                          <a:latin typeface="Cambria" panose="02040503050406030204" pitchFamily="18" charset="0"/>
                          <a:ea typeface="Cambria" panose="02040503050406030204" pitchFamily="18" charset="0"/>
                        </a:rPr>
                        <a:t>This morning’s flowers are lovingly and thoughtfully provided by Janet Beech: “Pilgrim is Family. We are so lucky!!”</a:t>
                      </a:r>
                      <a:endParaRPr lang="en-US" sz="1600" b="0" i="0" baseline="30000" dirty="0">
                        <a:solidFill>
                          <a:schemeClr val="tx1"/>
                        </a:solidFill>
                        <a:latin typeface="Cambria" panose="02040503050406030204" pitchFamily="18" charset="0"/>
                        <a:ea typeface="Cambria" panose="02040503050406030204" pitchFamily="18" charset="0"/>
                      </a:endParaRPr>
                    </a:p>
                    <a:p>
                      <a:pPr algn="ctr">
                        <a:lnSpc>
                          <a:spcPct val="100000"/>
                        </a:lnSpc>
                        <a:spcAft>
                          <a:spcPts val="300"/>
                        </a:spcAft>
                      </a:pPr>
                      <a:r>
                        <a:rPr lang="en-US" sz="1600" b="1" dirty="0">
                          <a:solidFill>
                            <a:srgbClr val="800000"/>
                          </a:solidFill>
                          <a:latin typeface="Cambria" panose="02040503050406030204" pitchFamily="18" charset="0"/>
                          <a:ea typeface="Cambria" panose="02040503050406030204" pitchFamily="18" charset="0"/>
                        </a:rPr>
                        <a:t>March 8th</a:t>
                      </a:r>
                      <a:endParaRPr lang="en-US" sz="1600" b="1" baseline="30000" dirty="0">
                        <a:solidFill>
                          <a:srgbClr val="800000"/>
                        </a:solidFill>
                        <a:latin typeface="Cambria" panose="02040503050406030204" pitchFamily="18" charset="0"/>
                        <a:ea typeface="Cambria" panose="02040503050406030204" pitchFamily="18" charset="0"/>
                      </a:endParaRPr>
                    </a:p>
                    <a:p>
                      <a:pPr algn="ctr">
                        <a:lnSpc>
                          <a:spcPct val="100000"/>
                        </a:lnSpc>
                        <a:spcAft>
                          <a:spcPts val="0"/>
                        </a:spcAft>
                      </a:pPr>
                      <a:r>
                        <a:rPr lang="en-US" sz="1600" b="1" baseline="30000" dirty="0">
                          <a:solidFill>
                            <a:srgbClr val="800000"/>
                          </a:solidFill>
                          <a:latin typeface="Cambria" panose="02040503050406030204" pitchFamily="18" charset="0"/>
                          <a:ea typeface="Cambria" panose="02040503050406030204" pitchFamily="18" charset="0"/>
                        </a:rPr>
                        <a:t>Third Sunday in Lent</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Presiding Minister: Rev. Dr. Patrick Horn</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Worship Assistant: Rev. Heather Miner &amp; Mr. Jon Olson</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Lesson 1: Romans 5:1-11</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Lesson 2: Exodus 17:1-7</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Color:  Purple</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Theme:  God is the only true provider of miracles</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Sermon: “The One True Miracle Worker”</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Ushers: : Sylvia Osborn, Jenni Whyte &amp; Steve Whyte</a:t>
                      </a:r>
                    </a:p>
                    <a:p>
                      <a:pPr marL="0" marR="0" lvl="0" indent="0" algn="ctr" defTabSz="582930" rtl="0" eaLnBrk="1" fontAlgn="auto" latinLnBrk="0" hangingPunct="1">
                        <a:lnSpc>
                          <a:spcPct val="100000"/>
                        </a:lnSpc>
                        <a:spcBef>
                          <a:spcPts val="0"/>
                        </a:spcBef>
                        <a:spcAft>
                          <a:spcPts val="0"/>
                        </a:spcAft>
                        <a:buClrTx/>
                        <a:buSzTx/>
                        <a:buFontTx/>
                        <a:buNone/>
                        <a:tabLst/>
                        <a:defRPr/>
                      </a:pPr>
                      <a:r>
                        <a:rPr lang="en-US" sz="1600" b="0" baseline="30000" dirty="0">
                          <a:solidFill>
                            <a:schemeClr val="tx1"/>
                          </a:solidFill>
                          <a:latin typeface="Cambria" panose="02040503050406030204" pitchFamily="18" charset="0"/>
                          <a:ea typeface="Cambria" panose="02040503050406030204" pitchFamily="18" charset="0"/>
                        </a:rPr>
                        <a:t>Fellowship Host: Library Committee</a:t>
                      </a:r>
                    </a:p>
                    <a:p>
                      <a:pPr marL="0" marR="0" lvl="0" indent="0" algn="ctr" defTabSz="582930" rtl="0" eaLnBrk="1" fontAlgn="auto" latinLnBrk="0" hangingPunct="1">
                        <a:lnSpc>
                          <a:spcPct val="100000"/>
                        </a:lnSpc>
                        <a:spcBef>
                          <a:spcPts val="0"/>
                        </a:spcBef>
                        <a:spcAft>
                          <a:spcPts val="0"/>
                        </a:spcAft>
                        <a:buClrTx/>
                        <a:buSzTx/>
                        <a:buFontTx/>
                        <a:buNone/>
                        <a:tabLst/>
                        <a:defRPr/>
                      </a:pPr>
                      <a:r>
                        <a:rPr lang="en-US" sz="1600" b="0" baseline="30000" dirty="0">
                          <a:solidFill>
                            <a:schemeClr val="tx1"/>
                          </a:solidFill>
                          <a:latin typeface="Cambria" panose="02040503050406030204" pitchFamily="18" charset="0"/>
                          <a:ea typeface="Cambria" panose="02040503050406030204" pitchFamily="18" charset="0"/>
                        </a:rPr>
                        <a:t>This morning’s flowers are thoughtfully and lovingly provided by Ron and Christine Vanyo: “Happy 8th Birthday to our Grandson, Harrison. From the moment you entered our lives, you have filled our hearts with so much love and happiness. Watching you grow, learn, and explore has been such a blessing. We are so proud of the kind, curious, and adventurous boy you are becoming. Your imagination inspires us all, and your smile brightens every room. Remember, you are loved beyond measure, and we will always be here to cheer you on, no matter where life takes you. Prayers for God’s continued grace upon your future. Love, Fafa &amp; Gigi (Ron &amp; Christine Vanyo)</a:t>
                      </a:r>
                    </a:p>
                    <a:p>
                      <a:pPr algn="ctr">
                        <a:lnSpc>
                          <a:spcPct val="100000"/>
                        </a:lnSpc>
                      </a:pPr>
                      <a:endParaRPr lang="en-US" sz="1400" b="0" baseline="30000" dirty="0">
                        <a:solidFill>
                          <a:schemeClr val="tx1"/>
                        </a:solidFill>
                        <a:latin typeface="Cambria" panose="02040503050406030204" pitchFamily="18" charset="0"/>
                        <a:ea typeface="Cambria" panose="02040503050406030204" pitchFamily="18" charset="0"/>
                      </a:endParaRPr>
                    </a:p>
                    <a:p>
                      <a:pPr algn="ctr"/>
                      <a:endParaRPr lang="en-US" sz="1400" b="1" dirty="0">
                        <a:solidFill>
                          <a:srgbClr val="800000"/>
                        </a:solidFill>
                        <a:latin typeface="Cambria" panose="02040503050406030204" pitchFamily="18" charset="0"/>
                        <a:ea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pPr>
                      <a:r>
                        <a:rPr lang="en-US" sz="1600" b="1" dirty="0">
                          <a:solidFill>
                            <a:srgbClr val="800000"/>
                          </a:solidFill>
                          <a:latin typeface="Cambria" panose="02040503050406030204" pitchFamily="18" charset="0"/>
                          <a:ea typeface="Cambria" panose="02040503050406030204" pitchFamily="18" charset="0"/>
                        </a:rPr>
                        <a:t>March 15th</a:t>
                      </a:r>
                      <a:endParaRPr lang="en-US" sz="1600" b="1" baseline="30000" dirty="0">
                        <a:solidFill>
                          <a:srgbClr val="800000"/>
                        </a:solidFill>
                        <a:latin typeface="Cambria" panose="02040503050406030204" pitchFamily="18" charset="0"/>
                        <a:ea typeface="Cambria" panose="02040503050406030204" pitchFamily="18" charset="0"/>
                      </a:endParaRPr>
                    </a:p>
                    <a:p>
                      <a:pPr algn="ctr">
                        <a:lnSpc>
                          <a:spcPct val="100000"/>
                        </a:lnSpc>
                        <a:spcAft>
                          <a:spcPts val="0"/>
                        </a:spcAft>
                      </a:pPr>
                      <a:r>
                        <a:rPr lang="en-US" sz="1600" b="1" baseline="30000" dirty="0">
                          <a:solidFill>
                            <a:srgbClr val="800000"/>
                          </a:solidFill>
                          <a:latin typeface="Cambria" panose="02040503050406030204" pitchFamily="18" charset="0"/>
                          <a:ea typeface="Cambria" panose="02040503050406030204" pitchFamily="18" charset="0"/>
                        </a:rPr>
                        <a:t>Fourth Sunday in Lent</a:t>
                      </a:r>
                    </a:p>
                    <a:p>
                      <a:pPr algn="ctr">
                        <a:lnSpc>
                          <a:spcPct val="100000"/>
                        </a:lnSpc>
                        <a:spcAft>
                          <a:spcPts val="0"/>
                        </a:spcAft>
                      </a:pPr>
                      <a:r>
                        <a:rPr lang="en-US" sz="1600" b="0" baseline="30000" dirty="0">
                          <a:solidFill>
                            <a:schemeClr val="tx1"/>
                          </a:solidFill>
                          <a:latin typeface="Cambria" panose="02040503050406030204" pitchFamily="18" charset="0"/>
                          <a:ea typeface="Cambria" panose="02040503050406030204" pitchFamily="18" charset="0"/>
                        </a:rPr>
                        <a:t>Presiding Minister:  Rev. Dr. Patrick Horn</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Worship Assistant:  Rev. Heather Miner</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Lesson 1: Ephesians 5:8-14</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Lesson 2:  1 Samuel 16:1-13</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Color:  Purple</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Theme: Grace comes in the most unexpected ways</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Sermon: “What is Possible”</a:t>
                      </a:r>
                    </a:p>
                    <a:p>
                      <a:pPr marL="0" marR="0" lvl="0" indent="0" algn="ctr" defTabSz="582930" rtl="0" eaLnBrk="1" fontAlgn="auto" latinLnBrk="0" hangingPunct="1">
                        <a:lnSpc>
                          <a:spcPct val="100000"/>
                        </a:lnSpc>
                        <a:spcBef>
                          <a:spcPts val="0"/>
                        </a:spcBef>
                        <a:spcAft>
                          <a:spcPts val="0"/>
                        </a:spcAft>
                        <a:buClrTx/>
                        <a:buSzTx/>
                        <a:buFontTx/>
                        <a:buNone/>
                        <a:tabLst/>
                        <a:defRPr/>
                      </a:pPr>
                      <a:r>
                        <a:rPr lang="en-US" sz="1600" b="0" baseline="30000" dirty="0">
                          <a:solidFill>
                            <a:schemeClr val="tx1"/>
                          </a:solidFill>
                          <a:latin typeface="Cambria" panose="02040503050406030204" pitchFamily="18" charset="0"/>
                          <a:ea typeface="Cambria" panose="02040503050406030204" pitchFamily="18" charset="0"/>
                        </a:rPr>
                        <a:t>Ushers: Ben Selters, Sue Selters &amp; Janet McBride</a:t>
                      </a:r>
                    </a:p>
                    <a:p>
                      <a:pPr marL="0" marR="0" lvl="0" indent="0" algn="ctr" defTabSz="582930" rtl="0" eaLnBrk="1" fontAlgn="auto" latinLnBrk="0" hangingPunct="1">
                        <a:lnSpc>
                          <a:spcPct val="100000"/>
                        </a:lnSpc>
                        <a:spcBef>
                          <a:spcPts val="0"/>
                        </a:spcBef>
                        <a:spcAft>
                          <a:spcPts val="0"/>
                        </a:spcAft>
                        <a:buClrTx/>
                        <a:buSzTx/>
                        <a:buFontTx/>
                        <a:buNone/>
                        <a:tabLst/>
                        <a:defRPr/>
                      </a:pPr>
                      <a:r>
                        <a:rPr lang="en-US" sz="1600" b="0" baseline="30000" dirty="0">
                          <a:solidFill>
                            <a:schemeClr val="tx1"/>
                          </a:solidFill>
                          <a:latin typeface="Cambria" panose="02040503050406030204" pitchFamily="18" charset="0"/>
                          <a:ea typeface="Cambria" panose="02040503050406030204" pitchFamily="18" charset="0"/>
                        </a:rPr>
                        <a:t>Acolytes: Kodie Gray</a:t>
                      </a:r>
                    </a:p>
                    <a:p>
                      <a:pPr algn="ctr">
                        <a:lnSpc>
                          <a:spcPct val="100000"/>
                        </a:lnSpc>
                        <a:spcAft>
                          <a:spcPts val="0"/>
                        </a:spcAft>
                      </a:pPr>
                      <a:r>
                        <a:rPr lang="en-US" sz="1600" b="0" baseline="30000" dirty="0">
                          <a:solidFill>
                            <a:schemeClr val="tx1"/>
                          </a:solidFill>
                          <a:latin typeface="Cambria" panose="02040503050406030204" pitchFamily="18" charset="0"/>
                          <a:ea typeface="Cambria" panose="02040503050406030204" pitchFamily="18" charset="0"/>
                        </a:rPr>
                        <a:t>Fellowship Host: Friendship Guild</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This morning’s flowers are thoughtfully and lovingly provided by Bonnie Seath: “Happiest of Birthday Wishes to grandma Vicki, brother-in-law Jim, and “Princess” Eva! Warm hugs and another huge bushel of Love to each of You on your Special Day!”</a:t>
                      </a:r>
                    </a:p>
                    <a:p>
                      <a:pPr algn="ctr">
                        <a:lnSpc>
                          <a:spcPct val="100000"/>
                        </a:lnSpc>
                        <a:spcAft>
                          <a:spcPts val="300"/>
                        </a:spcAft>
                      </a:pPr>
                      <a:r>
                        <a:rPr lang="en-US" sz="1600" b="1" dirty="0">
                          <a:solidFill>
                            <a:srgbClr val="800000"/>
                          </a:solidFill>
                          <a:latin typeface="Cambria" panose="02040503050406030204" pitchFamily="18" charset="0"/>
                          <a:ea typeface="Cambria" panose="02040503050406030204" pitchFamily="18" charset="0"/>
                        </a:rPr>
                        <a:t>March 22th</a:t>
                      </a:r>
                      <a:endParaRPr lang="en-US" sz="1600" b="1" baseline="30000" dirty="0">
                        <a:solidFill>
                          <a:srgbClr val="800000"/>
                        </a:solidFill>
                        <a:latin typeface="Cambria" panose="02040503050406030204" pitchFamily="18" charset="0"/>
                        <a:ea typeface="Cambria" panose="02040503050406030204" pitchFamily="18" charset="0"/>
                      </a:endParaRPr>
                    </a:p>
                    <a:p>
                      <a:pPr algn="ctr">
                        <a:lnSpc>
                          <a:spcPct val="100000"/>
                        </a:lnSpc>
                        <a:spcAft>
                          <a:spcPts val="0"/>
                        </a:spcAft>
                      </a:pPr>
                      <a:r>
                        <a:rPr lang="en-US" sz="1600" b="1" baseline="30000" dirty="0">
                          <a:solidFill>
                            <a:srgbClr val="800000"/>
                          </a:solidFill>
                          <a:latin typeface="Cambria" panose="02040503050406030204" pitchFamily="18" charset="0"/>
                          <a:ea typeface="Cambria" panose="02040503050406030204" pitchFamily="18" charset="0"/>
                        </a:rPr>
                        <a:t>Fifth Sunday in Lent</a:t>
                      </a:r>
                    </a:p>
                    <a:p>
                      <a:pPr algn="ctr">
                        <a:lnSpc>
                          <a:spcPct val="100000"/>
                        </a:lnSpc>
                        <a:spcAft>
                          <a:spcPts val="0"/>
                        </a:spcAft>
                      </a:pPr>
                      <a:r>
                        <a:rPr lang="en-US" sz="1600" b="0" baseline="30000" dirty="0">
                          <a:solidFill>
                            <a:schemeClr val="tx1"/>
                          </a:solidFill>
                          <a:latin typeface="Cambria" panose="02040503050406030204" pitchFamily="18" charset="0"/>
                          <a:ea typeface="Cambria" panose="02040503050406030204" pitchFamily="18" charset="0"/>
                        </a:rPr>
                        <a:t>Presiding Minister:  Rev. Dr. Patrick Horn</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Worship Assistant:  Rev. Heather Miner &amp; Rev. Keith Eades</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Lesson 1:  Romans 8:6-11</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Lesson 2:  Ezekiel 37:1-14</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Color:  Purple</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Theme: Life is a question of faith</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Sermon: “God Has a Question for Us”</a:t>
                      </a:r>
                    </a:p>
                    <a:p>
                      <a:pPr marL="0" marR="0" lvl="0" indent="0" algn="ctr" defTabSz="582930" rtl="0" eaLnBrk="1" fontAlgn="auto" latinLnBrk="0" hangingPunct="1">
                        <a:lnSpc>
                          <a:spcPct val="100000"/>
                        </a:lnSpc>
                        <a:spcBef>
                          <a:spcPts val="0"/>
                        </a:spcBef>
                        <a:spcAft>
                          <a:spcPts val="0"/>
                        </a:spcAft>
                        <a:buClrTx/>
                        <a:buSzTx/>
                        <a:buFontTx/>
                        <a:buNone/>
                        <a:tabLst/>
                        <a:defRPr/>
                      </a:pPr>
                      <a:r>
                        <a:rPr lang="en-US" sz="1600" b="0" baseline="30000" dirty="0">
                          <a:solidFill>
                            <a:schemeClr val="tx1"/>
                          </a:solidFill>
                          <a:latin typeface="Cambria" panose="02040503050406030204" pitchFamily="18" charset="0"/>
                          <a:ea typeface="Cambria" panose="02040503050406030204" pitchFamily="18" charset="0"/>
                        </a:rPr>
                        <a:t>Ushers: Ron Vanyo, Dulce Ruiz, Bob Wheeler and Guadalupe Oceguera</a:t>
                      </a:r>
                    </a:p>
                    <a:p>
                      <a:pPr marL="0" marR="0" lvl="0" indent="0" algn="ctr" defTabSz="582930" rtl="0" eaLnBrk="1" fontAlgn="auto" latinLnBrk="0" hangingPunct="1">
                        <a:lnSpc>
                          <a:spcPct val="100000"/>
                        </a:lnSpc>
                        <a:spcBef>
                          <a:spcPts val="0"/>
                        </a:spcBef>
                        <a:spcAft>
                          <a:spcPts val="0"/>
                        </a:spcAft>
                        <a:buClrTx/>
                        <a:buSzTx/>
                        <a:buFontTx/>
                        <a:buNone/>
                        <a:tabLst/>
                        <a:defRPr/>
                      </a:pPr>
                      <a:r>
                        <a:rPr lang="en-US" sz="1600" b="0" baseline="30000" dirty="0">
                          <a:solidFill>
                            <a:schemeClr val="tx1"/>
                          </a:solidFill>
                          <a:latin typeface="Cambria" panose="02040503050406030204" pitchFamily="18" charset="0"/>
                          <a:ea typeface="Cambria" panose="02040503050406030204" pitchFamily="18" charset="0"/>
                        </a:rPr>
                        <a:t>Acolytes: Preston Dague &amp; Charlie McCormick</a:t>
                      </a:r>
                    </a:p>
                    <a:p>
                      <a:pPr marL="0" marR="0" lvl="0" indent="0" algn="ctr" defTabSz="582930" rtl="0" eaLnBrk="1" fontAlgn="auto" latinLnBrk="0" hangingPunct="1">
                        <a:lnSpc>
                          <a:spcPct val="100000"/>
                        </a:lnSpc>
                        <a:spcBef>
                          <a:spcPts val="0"/>
                        </a:spcBef>
                        <a:spcAft>
                          <a:spcPts val="0"/>
                        </a:spcAft>
                        <a:buClrTx/>
                        <a:buSzTx/>
                        <a:buFontTx/>
                        <a:buNone/>
                        <a:tabLst/>
                        <a:defRPr/>
                      </a:pPr>
                      <a:r>
                        <a:rPr lang="en-US" sz="1600" b="0" baseline="30000" dirty="0">
                          <a:solidFill>
                            <a:schemeClr val="tx1"/>
                          </a:solidFill>
                          <a:latin typeface="Cambria" panose="02040503050406030204" pitchFamily="18" charset="0"/>
                          <a:ea typeface="Cambria" panose="02040503050406030204" pitchFamily="18" charset="0"/>
                        </a:rPr>
                        <a:t>Fellowship Host: Diaconate</a:t>
                      </a:r>
                    </a:p>
                    <a:p>
                      <a:pPr algn="ctr">
                        <a:lnSpc>
                          <a:spcPct val="100000"/>
                        </a:lnSpc>
                        <a:spcAft>
                          <a:spcPts val="600"/>
                        </a:spcAft>
                      </a:pPr>
                      <a:r>
                        <a:rPr lang="en-US" sz="1600" b="0" baseline="30000" dirty="0">
                          <a:solidFill>
                            <a:schemeClr val="tx1"/>
                          </a:solidFill>
                          <a:latin typeface="Cambria" panose="02040503050406030204" pitchFamily="18" charset="0"/>
                          <a:ea typeface="Cambria" panose="02040503050406030204" pitchFamily="18" charset="0"/>
                        </a:rPr>
                        <a:t>Our flowers this morning are thoughtfully provided with many thanks to Susan Winckler, Bruce Jones, and our extraordinary Choir for their beautiful music every Sunday.”</a:t>
                      </a:r>
                    </a:p>
                    <a:p>
                      <a:pPr algn="ctr">
                        <a:lnSpc>
                          <a:spcPct val="100000"/>
                        </a:lnSpc>
                        <a:spcAft>
                          <a:spcPts val="0"/>
                        </a:spcAft>
                      </a:pPr>
                      <a:r>
                        <a:rPr lang="en-US" sz="1600" b="1" dirty="0">
                          <a:solidFill>
                            <a:srgbClr val="800000"/>
                          </a:solidFill>
                          <a:latin typeface="Cambria" panose="02040503050406030204" pitchFamily="18" charset="0"/>
                          <a:ea typeface="Cambria" panose="02040503050406030204" pitchFamily="18" charset="0"/>
                        </a:rPr>
                        <a:t>March 29</a:t>
                      </a:r>
                      <a:r>
                        <a:rPr lang="en-US" sz="1600" b="1" baseline="30000" dirty="0">
                          <a:solidFill>
                            <a:srgbClr val="800000"/>
                          </a:solidFill>
                          <a:latin typeface="Cambria" panose="02040503050406030204" pitchFamily="18" charset="0"/>
                          <a:ea typeface="Cambria" panose="02040503050406030204" pitchFamily="18" charset="0"/>
                        </a:rPr>
                        <a:t>th</a:t>
                      </a:r>
                      <a:endParaRPr lang="en-US" sz="1600" b="1" dirty="0">
                        <a:solidFill>
                          <a:srgbClr val="800000"/>
                        </a:solidFill>
                        <a:latin typeface="Cambria" panose="02040503050406030204" pitchFamily="18" charset="0"/>
                        <a:ea typeface="Cambria" panose="02040503050406030204" pitchFamily="18" charset="0"/>
                      </a:endParaRPr>
                    </a:p>
                    <a:p>
                      <a:pPr algn="ctr">
                        <a:lnSpc>
                          <a:spcPct val="100000"/>
                        </a:lnSpc>
                        <a:spcAft>
                          <a:spcPts val="0"/>
                        </a:spcAft>
                      </a:pPr>
                      <a:r>
                        <a:rPr lang="en-US" sz="1600" b="1" baseline="30000" dirty="0">
                          <a:solidFill>
                            <a:srgbClr val="800000"/>
                          </a:solidFill>
                          <a:latin typeface="Cambria" panose="02040503050406030204" pitchFamily="18" charset="0"/>
                          <a:ea typeface="Cambria" panose="02040503050406030204" pitchFamily="18" charset="0"/>
                        </a:rPr>
                        <a:t>Palm Sunday</a:t>
                      </a:r>
                    </a:p>
                    <a:p>
                      <a:pPr algn="ctr">
                        <a:lnSpc>
                          <a:spcPct val="100000"/>
                        </a:lnSpc>
                        <a:spcAft>
                          <a:spcPts val="0"/>
                        </a:spcAft>
                      </a:pPr>
                      <a:r>
                        <a:rPr lang="en-US" sz="1600" b="0" baseline="30000" dirty="0">
                          <a:solidFill>
                            <a:schemeClr val="tx1"/>
                          </a:solidFill>
                          <a:latin typeface="Cambria" panose="02040503050406030204" pitchFamily="18" charset="0"/>
                          <a:ea typeface="Cambria" panose="02040503050406030204" pitchFamily="18" charset="0"/>
                        </a:rPr>
                        <a:t>Presiding Minister:  Rev. Heather Miner</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Worship Assistant:  Rev. Dr. Patrick Horn</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     Lesson 1:  Matthew 21:1-11</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Lesson 2:  Psalm 118: 1-2, 19-29</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Color:  Purple</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Theme: God’s steadfast love calls for celebration even amidst the confusion</a:t>
                      </a:r>
                    </a:p>
                    <a:p>
                      <a:pPr algn="ctr">
                        <a:lnSpc>
                          <a:spcPct val="100000"/>
                        </a:lnSpc>
                      </a:pPr>
                      <a:r>
                        <a:rPr lang="en-US" sz="1600" b="0" baseline="30000" dirty="0">
                          <a:solidFill>
                            <a:schemeClr val="tx1"/>
                          </a:solidFill>
                          <a:latin typeface="Cambria" panose="02040503050406030204" pitchFamily="18" charset="0"/>
                          <a:ea typeface="Cambria" panose="02040503050406030204" pitchFamily="18" charset="0"/>
                        </a:rPr>
                        <a:t>Sermon: “A Song of Victory”</a:t>
                      </a:r>
                    </a:p>
                    <a:p>
                      <a:pPr marL="0" marR="0" lvl="0" indent="0" algn="ctr" defTabSz="582930" rtl="0" eaLnBrk="1" fontAlgn="auto" latinLnBrk="0" hangingPunct="1">
                        <a:lnSpc>
                          <a:spcPct val="100000"/>
                        </a:lnSpc>
                        <a:spcBef>
                          <a:spcPts val="0"/>
                        </a:spcBef>
                        <a:spcAft>
                          <a:spcPts val="0"/>
                        </a:spcAft>
                        <a:buClrTx/>
                        <a:buSzTx/>
                        <a:buFontTx/>
                        <a:buNone/>
                        <a:tabLst/>
                        <a:defRPr/>
                      </a:pPr>
                      <a:r>
                        <a:rPr lang="en-US" sz="1600" b="0" baseline="30000" dirty="0">
                          <a:solidFill>
                            <a:schemeClr val="tx1"/>
                          </a:solidFill>
                          <a:latin typeface="Cambria" panose="02040503050406030204" pitchFamily="18" charset="0"/>
                          <a:ea typeface="Cambria" panose="02040503050406030204" pitchFamily="18" charset="0"/>
                        </a:rPr>
                        <a:t>Ushers: Susan Shedd, Sharon Willison, Lisa Keepers &amp; Michael Lawing</a:t>
                      </a:r>
                    </a:p>
                    <a:p>
                      <a:pPr marL="0" marR="0" lvl="0" indent="0" algn="ctr" defTabSz="582930" rtl="0" eaLnBrk="1" fontAlgn="auto" latinLnBrk="0" hangingPunct="1">
                        <a:lnSpc>
                          <a:spcPct val="100000"/>
                        </a:lnSpc>
                        <a:spcBef>
                          <a:spcPts val="0"/>
                        </a:spcBef>
                        <a:spcAft>
                          <a:spcPts val="0"/>
                        </a:spcAft>
                        <a:buClrTx/>
                        <a:buSzTx/>
                        <a:buFontTx/>
                        <a:buNone/>
                        <a:tabLst/>
                        <a:defRPr/>
                      </a:pPr>
                      <a:r>
                        <a:rPr lang="en-US" sz="1600" b="0" baseline="30000" dirty="0">
                          <a:solidFill>
                            <a:schemeClr val="tx1"/>
                          </a:solidFill>
                          <a:latin typeface="Cambria" panose="02040503050406030204" pitchFamily="18" charset="0"/>
                          <a:ea typeface="Cambria" panose="02040503050406030204" pitchFamily="18" charset="0"/>
                        </a:rPr>
                        <a:t> Acolytes: Isabella &amp; Jasmine Marceleno</a:t>
                      </a:r>
                    </a:p>
                    <a:p>
                      <a:pPr marL="0" marR="0" lvl="0" indent="0" algn="ctr" defTabSz="582930" rtl="0" eaLnBrk="1" fontAlgn="auto" latinLnBrk="0" hangingPunct="1">
                        <a:lnSpc>
                          <a:spcPct val="100000"/>
                        </a:lnSpc>
                        <a:spcBef>
                          <a:spcPts val="0"/>
                        </a:spcBef>
                        <a:spcAft>
                          <a:spcPts val="0"/>
                        </a:spcAft>
                        <a:buClrTx/>
                        <a:buSzTx/>
                        <a:buFontTx/>
                        <a:buNone/>
                        <a:tabLst/>
                        <a:defRPr/>
                      </a:pPr>
                      <a:r>
                        <a:rPr lang="en-US" sz="1600" b="0" baseline="30000" dirty="0">
                          <a:solidFill>
                            <a:schemeClr val="tx1"/>
                          </a:solidFill>
                          <a:latin typeface="Cambria" panose="02040503050406030204" pitchFamily="18" charset="0"/>
                          <a:ea typeface="Cambria" panose="02040503050406030204" pitchFamily="18" charset="0"/>
                        </a:rPr>
                        <a:t>Fellowship Host: Palm Sunday Music Board</a:t>
                      </a:r>
                    </a:p>
                    <a:p>
                      <a:pPr algn="ctr">
                        <a:lnSpc>
                          <a:spcPct val="100000"/>
                        </a:lnSpc>
                        <a:spcAft>
                          <a:spcPts val="1200"/>
                        </a:spcAft>
                      </a:pPr>
                      <a:r>
                        <a:rPr lang="en-US" sz="1600" b="0" baseline="30000" dirty="0">
                          <a:solidFill>
                            <a:schemeClr val="tx1"/>
                          </a:solidFill>
                          <a:latin typeface="Cambria" panose="02040503050406030204" pitchFamily="18" charset="0"/>
                          <a:ea typeface="Cambria" panose="02040503050406030204" pitchFamily="18" charset="0"/>
                        </a:rPr>
                        <a:t>PALM SUNDAY- This morning’s flowers are lovingly and thoughtfully provided: “To the Glory of God for His Gift of Eternal Life.”</a:t>
                      </a:r>
                    </a:p>
                    <a:p>
                      <a:pPr algn="ctr">
                        <a:lnSpc>
                          <a:spcPct val="100000"/>
                        </a:lnSpc>
                        <a:spcAft>
                          <a:spcPts val="0"/>
                        </a:spcAft>
                      </a:pPr>
                      <a:r>
                        <a:rPr lang="en-US" sz="1600" b="0" baseline="30000" dirty="0">
                          <a:solidFill>
                            <a:schemeClr val="tx1"/>
                          </a:solidFill>
                          <a:latin typeface="Cambria" panose="02040503050406030204" pitchFamily="18" charset="0"/>
                          <a:ea typeface="Cambria" panose="02040503050406030204" pitchFamily="18" charset="0"/>
                        </a:rPr>
                        <a:t>Boutonnieres for </a:t>
                      </a:r>
                      <a:r>
                        <a:rPr lang="en-US" sz="1600" b="1" baseline="30000" dirty="0">
                          <a:solidFill>
                            <a:srgbClr val="800000"/>
                          </a:solidFill>
                          <a:latin typeface="Cambria" panose="02040503050406030204" pitchFamily="18" charset="0"/>
                          <a:ea typeface="Cambria" panose="02040503050406030204" pitchFamily="18" charset="0"/>
                        </a:rPr>
                        <a:t>March </a:t>
                      </a:r>
                      <a:r>
                        <a:rPr lang="en-US" sz="1600" b="0" baseline="30000" dirty="0">
                          <a:solidFill>
                            <a:schemeClr val="tx1"/>
                          </a:solidFill>
                          <a:latin typeface="Cambria" panose="02040503050406030204" pitchFamily="18" charset="0"/>
                          <a:ea typeface="Cambria" panose="02040503050406030204" pitchFamily="18" charset="0"/>
                        </a:rPr>
                        <a:t>are provided: “In appreciation to ALL Who so generously dedicate their time, talents, and treasures to Pilgrim Congregational Church.”</a:t>
                      </a:r>
                    </a:p>
                    <a:p>
                      <a:pPr algn="ctr">
                        <a:lnSpc>
                          <a:spcPct val="100000"/>
                        </a:lnSpc>
                        <a:spcAft>
                          <a:spcPts val="0"/>
                        </a:spcAft>
                      </a:pPr>
                      <a:endParaRPr lang="en-US" sz="1600" b="0" kern="1200" baseline="30000" dirty="0">
                        <a:solidFill>
                          <a:schemeClr val="tx1"/>
                        </a:solidFill>
                        <a:effectLst/>
                        <a:latin typeface="Cambria" panose="02040503050406030204" pitchFamily="18" charset="0"/>
                        <a:ea typeface="Cambria" panose="02040503050406030204" pitchFamily="18" charset="0"/>
                        <a:cs typeface="+mn-cs"/>
                      </a:endParaRPr>
                    </a:p>
                    <a:p>
                      <a:pPr algn="ctr">
                        <a:lnSpc>
                          <a:spcPct val="100000"/>
                        </a:lnSpc>
                        <a:spcAft>
                          <a:spcPts val="0"/>
                        </a:spcAft>
                      </a:pPr>
                      <a:endParaRPr lang="en-US" sz="1400" b="0" kern="1200" baseline="30000" dirty="0">
                        <a:solidFill>
                          <a:schemeClr val="tx1"/>
                        </a:solidFill>
                        <a:effectLst/>
                        <a:latin typeface="Cambria" panose="02040503050406030204" pitchFamily="18" charset="0"/>
                        <a:ea typeface="Cambria" panose="02040503050406030204" pitchFamily="18" charset="0"/>
                        <a:cs typeface="+mn-cs"/>
                      </a:endParaRPr>
                    </a:p>
                    <a:p>
                      <a:pPr algn="ctr">
                        <a:lnSpc>
                          <a:spcPct val="100000"/>
                        </a:lnSpc>
                        <a:spcAft>
                          <a:spcPts val="0"/>
                        </a:spcAft>
                      </a:pPr>
                      <a:r>
                        <a:rPr lang="en-US" sz="1400" b="1" kern="1200" dirty="0">
                          <a:solidFill>
                            <a:schemeClr val="lt1"/>
                          </a:solidFill>
                          <a:effectLst/>
                          <a:latin typeface="+mn-lt"/>
                          <a:ea typeface="+mn-ea"/>
                          <a:cs typeface="+mn-cs"/>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0353169"/>
                  </a:ext>
                </a:extLst>
              </a:tr>
            </a:tbl>
          </a:graphicData>
        </a:graphic>
      </p:graphicFrame>
      <p:graphicFrame>
        <p:nvGraphicFramePr>
          <p:cNvPr id="3" name="Table 2">
            <a:extLst>
              <a:ext uri="{FF2B5EF4-FFF2-40B4-BE49-F238E27FC236}">
                <a16:creationId xmlns:a16="http://schemas.microsoft.com/office/drawing/2014/main" id="{BDAF4C39-C7F0-B52F-49DD-C1BC917BE358}"/>
              </a:ext>
            </a:extLst>
          </p:cNvPr>
          <p:cNvGraphicFramePr>
            <a:graphicFrameLocks noGrp="1"/>
          </p:cNvGraphicFramePr>
          <p:nvPr>
            <p:extLst>
              <p:ext uri="{D42A27DB-BD31-4B8C-83A1-F6EECF244321}">
                <p14:modId xmlns:p14="http://schemas.microsoft.com/office/powerpoint/2010/main" val="985933596"/>
              </p:ext>
            </p:extLst>
          </p:nvPr>
        </p:nvGraphicFramePr>
        <p:xfrm>
          <a:off x="90395" y="8261404"/>
          <a:ext cx="3482788" cy="1874520"/>
        </p:xfrm>
        <a:graphic>
          <a:graphicData uri="http://schemas.openxmlformats.org/drawingml/2006/table">
            <a:tbl>
              <a:tblPr firstRow="1" bandRow="1">
                <a:tableStyleId>{5C22544A-7EE6-4342-B048-85BDC9FD1C3A}</a:tableStyleId>
              </a:tblPr>
              <a:tblGrid>
                <a:gridCol w="3482788">
                  <a:extLst>
                    <a:ext uri="{9D8B030D-6E8A-4147-A177-3AD203B41FA5}">
                      <a16:colId xmlns:a16="http://schemas.microsoft.com/office/drawing/2014/main" val="2823134862"/>
                    </a:ext>
                  </a:extLst>
                </a:gridCol>
              </a:tblGrid>
              <a:tr h="1461824">
                <a:tc>
                  <a:txBody>
                    <a:bodyPr/>
                    <a:lstStyle/>
                    <a:p>
                      <a:pPr algn="l"/>
                      <a:r>
                        <a:rPr lang="en-US" sz="1100" dirty="0">
                          <a:solidFill>
                            <a:srgbClr val="800000"/>
                          </a:solidFill>
                          <a:latin typeface="Cambria" panose="02040503050406030204" pitchFamily="18" charset="0"/>
                          <a:ea typeface="Cambria" panose="02040503050406030204" pitchFamily="18" charset="0"/>
                        </a:rPr>
                        <a:t>To Listen to the Sunday Service on your Phone:</a:t>
                      </a:r>
                    </a:p>
                    <a:p>
                      <a:pPr algn="l">
                        <a:spcAft>
                          <a:spcPts val="600"/>
                        </a:spcAft>
                      </a:pPr>
                      <a:r>
                        <a:rPr lang="en-US" sz="1100" b="1" kern="1200" dirty="0">
                          <a:solidFill>
                            <a:schemeClr val="tx1"/>
                          </a:solidFill>
                          <a:effectLst/>
                          <a:latin typeface="Cambria" panose="02040503050406030204" pitchFamily="18" charset="0"/>
                          <a:ea typeface="Cambria" panose="02040503050406030204" pitchFamily="18" charset="0"/>
                          <a:cs typeface="+mn-cs"/>
                        </a:rPr>
                        <a:t>Dial +1-669-900-9128. Then when prompted, enter the Meeting ID: 330 195 900, followed by the pound (#) sign. Then enter Passcode 1887, followed #.</a:t>
                      </a:r>
                      <a:endParaRPr lang="en-US" sz="1100" b="1" kern="1200" dirty="0">
                        <a:solidFill>
                          <a:srgbClr val="800000"/>
                        </a:solidFill>
                        <a:effectLst/>
                        <a:latin typeface="Cambria" panose="02040503050406030204" pitchFamily="18" charset="0"/>
                        <a:ea typeface="Cambria" panose="02040503050406030204" pitchFamily="18" charset="0"/>
                        <a:cs typeface="+mn-cs"/>
                      </a:endParaRPr>
                    </a:p>
                    <a:p>
                      <a:r>
                        <a:rPr lang="en-US" sz="1100" b="1" kern="1200" dirty="0">
                          <a:solidFill>
                            <a:srgbClr val="800000"/>
                          </a:solidFill>
                          <a:effectLst/>
                          <a:latin typeface="Cambria" panose="02040503050406030204" pitchFamily="18" charset="0"/>
                          <a:ea typeface="Cambria" panose="02040503050406030204" pitchFamily="18" charset="0"/>
                          <a:cs typeface="+mn-cs"/>
                        </a:rPr>
                        <a:t>To View Sunday Service Online: </a:t>
                      </a:r>
                    </a:p>
                    <a:p>
                      <a:r>
                        <a:rPr lang="en-US" sz="1100" b="1" kern="1200" dirty="0">
                          <a:solidFill>
                            <a:schemeClr val="tx1"/>
                          </a:solidFill>
                          <a:effectLst/>
                          <a:latin typeface="Cambria" panose="02040503050406030204" pitchFamily="18" charset="0"/>
                          <a:ea typeface="Cambria" panose="02040503050406030204" pitchFamily="18" charset="0"/>
                          <a:cs typeface="+mn-cs"/>
                        </a:rPr>
                        <a:t>Visit Facebook Page or YouTube Channel at: </a:t>
                      </a:r>
                    </a:p>
                    <a:p>
                      <a:r>
                        <a:rPr lang="en-US" sz="1100" b="1" kern="1200" dirty="0">
                          <a:solidFill>
                            <a:schemeClr val="tx1"/>
                          </a:solidFill>
                          <a:effectLst/>
                          <a:latin typeface="Cambria" panose="02040503050406030204" pitchFamily="18" charset="0"/>
                          <a:ea typeface="Cambria" panose="02040503050406030204" pitchFamily="18" charset="0"/>
                          <a:cs typeface="+mn-cs"/>
                        </a:rPr>
                        <a:t>Pilgrim Congregational Church Pomona.</a:t>
                      </a:r>
                    </a:p>
                    <a:p>
                      <a:r>
                        <a:rPr lang="en-US" sz="1200" b="1" kern="1200" dirty="0">
                          <a:solidFill>
                            <a:srgbClr val="800000"/>
                          </a:solidFill>
                          <a:effectLst/>
                          <a:latin typeface="Cambria" panose="02040503050406030204" pitchFamily="18" charset="0"/>
                          <a:ea typeface="Cambria" panose="02040503050406030204" pitchFamily="18" charset="0"/>
                          <a:cs typeface="+mn-cs"/>
                        </a:rPr>
                        <a:t> </a:t>
                      </a:r>
                    </a:p>
                    <a:p>
                      <a:pPr algn="l"/>
                      <a:endParaRPr lang="en-US" sz="1200" b="0" dirty="0">
                        <a:solidFill>
                          <a:schemeClr val="tx1"/>
                        </a:solidFill>
                        <a:latin typeface="Cambria" panose="02040503050406030204" pitchFamily="18" charset="0"/>
                        <a:ea typeface="Cambria" panose="02040503050406030204" pitchFamily="18" charset="0"/>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2661156482"/>
                  </a:ext>
                </a:extLst>
              </a:tr>
            </a:tbl>
          </a:graphicData>
        </a:graphic>
      </p:graphicFrame>
      <p:pic>
        <p:nvPicPr>
          <p:cNvPr id="1026" name="Picture 2">
            <a:extLst>
              <a:ext uri="{FF2B5EF4-FFF2-40B4-BE49-F238E27FC236}">
                <a16:creationId xmlns:a16="http://schemas.microsoft.com/office/drawing/2014/main" id="{2B468C8B-D420-5FC9-2AB6-99618FBB5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4282" y="6401830"/>
            <a:ext cx="1631091" cy="10873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091B2E1-F131-51C5-9A0F-FEE9F53D422D}"/>
              </a:ext>
            </a:extLst>
          </p:cNvPr>
          <p:cNvSpPr txBox="1"/>
          <p:nvPr/>
        </p:nvSpPr>
        <p:spPr>
          <a:xfrm>
            <a:off x="121771" y="6737142"/>
            <a:ext cx="3180229" cy="1605568"/>
          </a:xfrm>
          <a:prstGeom prst="rect">
            <a:avLst/>
          </a:prstGeom>
          <a:noFill/>
        </p:spPr>
        <p:txBody>
          <a:bodyPr wrap="square">
            <a:spAutoFit/>
          </a:bodyPr>
          <a:lstStyle/>
          <a:p>
            <a:pPr algn="ctr">
              <a:lnSpc>
                <a:spcPct val="100000"/>
              </a:lnSpc>
            </a:pPr>
            <a:endParaRPr lang="en-US" sz="1600" baseline="30000" dirty="0">
              <a:latin typeface="Cambria" panose="02040503050406030204" pitchFamily="18" charset="0"/>
              <a:ea typeface="Cambria" panose="02040503050406030204" pitchFamily="18" charset="0"/>
            </a:endParaRPr>
          </a:p>
          <a:p>
            <a:pPr algn="ctr"/>
            <a:r>
              <a:rPr lang="en-US" sz="1600" b="1" baseline="30000" dirty="0">
                <a:latin typeface="Cambria" panose="02040503050406030204" pitchFamily="18" charset="0"/>
                <a:ea typeface="Cambria" panose="02040503050406030204" pitchFamily="18" charset="0"/>
              </a:rPr>
              <a:t>Liturgical Notes by Rev. Dr. Patrick Horn</a:t>
            </a:r>
          </a:p>
          <a:p>
            <a:r>
              <a:rPr lang="en-US" sz="1100" b="1" dirty="0"/>
              <a:t>White</a:t>
            </a:r>
            <a:r>
              <a:rPr lang="en-US" sz="1100" dirty="0"/>
              <a:t> symbolizes purity, innocence and birth.  It is associated with the brightness of the heavens during daytime and was used to symbolize the purity of heaven and the angels.  It also came to be associated with joy, celebration, and peace.  White is the Liturgical color of Christmas, Epiphany, and Easter.</a:t>
            </a:r>
          </a:p>
        </p:txBody>
      </p:sp>
      <p:sp>
        <p:nvSpPr>
          <p:cNvPr id="10" name="TextBox 9">
            <a:extLst>
              <a:ext uri="{FF2B5EF4-FFF2-40B4-BE49-F238E27FC236}">
                <a16:creationId xmlns:a16="http://schemas.microsoft.com/office/drawing/2014/main" id="{54E8F5ED-D175-1A09-E6A2-F0D4304ABF58}"/>
              </a:ext>
            </a:extLst>
          </p:cNvPr>
          <p:cNvSpPr txBox="1"/>
          <p:nvPr/>
        </p:nvSpPr>
        <p:spPr>
          <a:xfrm>
            <a:off x="8204200" y="4368625"/>
            <a:ext cx="7234880" cy="1200329"/>
          </a:xfrm>
          <a:prstGeom prst="rect">
            <a:avLst/>
          </a:prstGeom>
          <a:noFill/>
        </p:spPr>
        <p:txBody>
          <a:bodyPr wrap="square">
            <a:spAutoFit/>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lang="en-US" sz="1800" b="1" kern="1200" dirty="0">
                <a:solidFill>
                  <a:schemeClr val="tx1"/>
                </a:solidFill>
                <a:effectLst/>
                <a:latin typeface="Cambria" panose="02040503050406030204" pitchFamily="18" charset="0"/>
                <a:ea typeface="Cambria" panose="02040503050406030204" pitchFamily="18" charset="0"/>
                <a:cs typeface="+mn-cs"/>
              </a:rPr>
              <a:t>Green </a:t>
            </a:r>
            <a:r>
              <a:rPr lang="en-US" sz="1800" b="0" kern="1200" dirty="0">
                <a:solidFill>
                  <a:schemeClr val="tx1"/>
                </a:solidFill>
                <a:effectLst/>
                <a:latin typeface="Cambria" panose="02040503050406030204" pitchFamily="18" charset="0"/>
                <a:ea typeface="Cambria" panose="02040503050406030204" pitchFamily="18" charset="0"/>
                <a:cs typeface="+mn-cs"/>
              </a:rPr>
              <a:t>symbolizes growth and life, hope and anticipation. Green is used in Ordinary time, the period of the Church calendar which gives attention to the Lord’s life and ministry; it reminds us that the mission of the Church is to love the world and share the hope of Christ.</a:t>
            </a:r>
            <a:r>
              <a:rPr lang="en-US" sz="1800" b="1" kern="1200" dirty="0">
                <a:solidFill>
                  <a:schemeClr val="lt1"/>
                </a:solidFill>
                <a:effectLst/>
                <a:latin typeface="+mn-lt"/>
                <a:ea typeface="+mn-ea"/>
                <a:cs typeface="+mn-cs"/>
              </a:rPr>
              <a:t> </a:t>
            </a:r>
          </a:p>
        </p:txBody>
      </p:sp>
      <p:sp>
        <p:nvSpPr>
          <p:cNvPr id="14" name="TextBox 13">
            <a:extLst>
              <a:ext uri="{FF2B5EF4-FFF2-40B4-BE49-F238E27FC236}">
                <a16:creationId xmlns:a16="http://schemas.microsoft.com/office/drawing/2014/main" id="{EF4BCE70-C63F-EB95-2AE1-1EC395C2B5FD}"/>
              </a:ext>
            </a:extLst>
          </p:cNvPr>
          <p:cNvSpPr txBox="1"/>
          <p:nvPr/>
        </p:nvSpPr>
        <p:spPr>
          <a:xfrm rot="10800000" flipV="1">
            <a:off x="-5283200" y="5291614"/>
            <a:ext cx="4127500" cy="3416320"/>
          </a:xfrm>
          <a:prstGeom prst="rect">
            <a:avLst/>
          </a:prstGeom>
          <a:noFill/>
        </p:spPr>
        <p:txBody>
          <a:bodyPr wrap="square">
            <a:spAutoFit/>
          </a:bodyPr>
          <a:lstStyle/>
          <a:p>
            <a:pPr marL="0" marR="0" indent="0" algn="l">
              <a:buNone/>
            </a:pPr>
            <a:r>
              <a:rPr lang="en-US" sz="1800" b="1" kern="50" dirty="0">
                <a:ln>
                  <a:noFill/>
                </a:ln>
                <a:solidFill>
                  <a:srgbClr val="000000"/>
                </a:solidFill>
                <a:effectLst/>
                <a:latin typeface="Cambria" panose="02040503050406030204" pitchFamily="18" charset="0"/>
              </a:rPr>
              <a:t>Purple </a:t>
            </a:r>
            <a:r>
              <a:rPr lang="en-US" sz="1800" kern="50" dirty="0">
                <a:ln>
                  <a:noFill/>
                </a:ln>
                <a:solidFill>
                  <a:srgbClr val="000000"/>
                </a:solidFill>
                <a:effectLst/>
                <a:latin typeface="Cambria" panose="02040503050406030204" pitchFamily="18" charset="0"/>
              </a:rPr>
              <a:t>was originally associated with royalty because it was a more expensive color to dye, and it was used to welcome the coming of a king. It also evokes pain and suffering. Purple symbolizes fasting, faith, patience, and trust. It is the liturgical color used during the seasons of penance, Advent, and Lent. For Advent, purple symbolizes the impending birth of Jesus while foreshadowing his death.</a:t>
            </a:r>
            <a:r>
              <a:rPr lang="en-US" sz="1800" kern="1400" dirty="0">
                <a:ln>
                  <a:noFill/>
                </a:ln>
                <a:solidFill>
                  <a:srgbClr val="000000"/>
                </a:solidFill>
                <a:effectLst/>
                <a:latin typeface="Cambria" panose="02040503050406030204" pitchFamily="18" charset="0"/>
              </a:rPr>
              <a:t> </a:t>
            </a:r>
            <a:endParaRPr lang="en-US" sz="1800" kern="1400" dirty="0">
              <a:ln>
                <a:noFill/>
              </a:ln>
              <a:solidFill>
                <a:srgbClr val="000000"/>
              </a:solidFill>
              <a:effectLst/>
              <a:latin typeface="Times New Roman" panose="02020603050405020304" pitchFamily="18" charset="0"/>
            </a:endParaRPr>
          </a:p>
          <a:p>
            <a:pPr marL="0" marR="0" indent="0" algn="l">
              <a:buNone/>
            </a:pPr>
            <a:r>
              <a:rPr lang="en-US" sz="1800" kern="1400" dirty="0">
                <a:ln>
                  <a:noFill/>
                </a:ln>
                <a:solidFill>
                  <a:srgbClr val="000000"/>
                </a:solidFill>
                <a:effectLst/>
                <a:latin typeface="Times New Roman" panose="02020603050405020304" pitchFamily="18" charset="0"/>
              </a:rPr>
              <a:t> </a:t>
            </a:r>
          </a:p>
        </p:txBody>
      </p:sp>
      <p:sp>
        <p:nvSpPr>
          <p:cNvPr id="15" name="TextBox 14">
            <a:extLst>
              <a:ext uri="{FF2B5EF4-FFF2-40B4-BE49-F238E27FC236}">
                <a16:creationId xmlns:a16="http://schemas.microsoft.com/office/drawing/2014/main" id="{C593364E-BA38-0445-9E65-7F6EE961F4FC}"/>
              </a:ext>
            </a:extLst>
          </p:cNvPr>
          <p:cNvSpPr txBox="1"/>
          <p:nvPr/>
        </p:nvSpPr>
        <p:spPr>
          <a:xfrm>
            <a:off x="222406" y="9827568"/>
            <a:ext cx="7549994" cy="230832"/>
          </a:xfrm>
          <a:prstGeom prst="rect">
            <a:avLst/>
          </a:prstGeom>
          <a:noFill/>
        </p:spPr>
        <p:txBody>
          <a:bodyPr wrap="square" rtlCol="0">
            <a:spAutoFit/>
          </a:bodyPr>
          <a:lstStyle/>
          <a:p>
            <a:r>
              <a:rPr lang="en-US" sz="900" b="1" dirty="0">
                <a:latin typeface="Cambria" panose="02040503050406030204" pitchFamily="18" charset="0"/>
                <a:ea typeface="Cambria" panose="02040503050406030204" pitchFamily="18" charset="0"/>
              </a:rPr>
              <a:t>Isaiah 60:1 “Rise Up</a:t>
            </a:r>
            <a:r>
              <a:rPr lang="en-US" sz="900" dirty="0">
                <a:latin typeface="Cambria" panose="02040503050406030204" pitchFamily="18" charset="0"/>
                <a:ea typeface="Cambria" panose="02040503050406030204" pitchFamily="18" charset="0"/>
              </a:rPr>
              <a:t>		                          March </a:t>
            </a:r>
            <a:r>
              <a:rPr lang="en-US" sz="900" b="1" dirty="0">
                <a:latin typeface="Cambria" panose="02040503050406030204" pitchFamily="18" charset="0"/>
                <a:ea typeface="Cambria" panose="02040503050406030204" pitchFamily="18" charset="0"/>
              </a:rPr>
              <a:t>2026</a:t>
            </a:r>
            <a:r>
              <a:rPr lang="en-US" sz="800" dirty="0">
                <a:latin typeface="Cambria" panose="02040503050406030204" pitchFamily="18" charset="0"/>
                <a:ea typeface="Cambria" panose="02040503050406030204" pitchFamily="18" charset="0"/>
              </a:rPr>
              <a:t>	                                          	                     28</a:t>
            </a:r>
            <a:endParaRPr lang="en-US" sz="900" b="1" dirty="0">
              <a:latin typeface="Cambria" panose="02040503050406030204" pitchFamily="18" charset="0"/>
              <a:ea typeface="Cambria" panose="02040503050406030204" pitchFamily="18" charset="0"/>
            </a:endParaRPr>
          </a:p>
        </p:txBody>
      </p:sp>
      <p:pic>
        <p:nvPicPr>
          <p:cNvPr id="4" name="Picture 2">
            <a:extLst>
              <a:ext uri="{FF2B5EF4-FFF2-40B4-BE49-F238E27FC236}">
                <a16:creationId xmlns:a16="http://schemas.microsoft.com/office/drawing/2014/main" id="{53584D76-3700-C3B7-BAD0-210B322FB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22400" y="6300789"/>
            <a:ext cx="1371600" cy="1338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505725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4FEF0-8938-8F25-81D2-63A3B0736D3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8E33041-5AAE-FD6D-90DB-B86DD3E32C85}"/>
              </a:ext>
            </a:extLst>
          </p:cNvPr>
          <p:cNvSpPr txBox="1"/>
          <p:nvPr/>
        </p:nvSpPr>
        <p:spPr>
          <a:xfrm>
            <a:off x="49411" y="9653943"/>
            <a:ext cx="7549994" cy="230832"/>
          </a:xfrm>
          <a:prstGeom prst="rect">
            <a:avLst/>
          </a:prstGeom>
          <a:noFill/>
        </p:spPr>
        <p:txBody>
          <a:bodyPr wrap="square" rtlCol="0">
            <a:spAutoFit/>
          </a:bodyPr>
          <a:lstStyle/>
          <a:p>
            <a:r>
              <a:rPr lang="en-US" sz="900" b="1" dirty="0">
                <a:latin typeface="Cambria" panose="02040503050406030204" pitchFamily="18" charset="0"/>
                <a:ea typeface="Cambria" panose="02040503050406030204" pitchFamily="18" charset="0"/>
              </a:rPr>
              <a:t>Isaiah 60:1 “Rise Up		                        March 2026	                                                                                           29	</a:t>
            </a:r>
          </a:p>
        </p:txBody>
      </p:sp>
      <p:sp>
        <p:nvSpPr>
          <p:cNvPr id="3" name="Rectangle 2">
            <a:extLst>
              <a:ext uri="{FF2B5EF4-FFF2-40B4-BE49-F238E27FC236}">
                <a16:creationId xmlns:a16="http://schemas.microsoft.com/office/drawing/2014/main" id="{6DFA2542-699B-EC5D-291F-F90408143996}"/>
              </a:ext>
            </a:extLst>
          </p:cNvPr>
          <p:cNvSpPr/>
          <p:nvPr/>
        </p:nvSpPr>
        <p:spPr>
          <a:xfrm>
            <a:off x="0" y="0"/>
            <a:ext cx="7772401"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Cambria" panose="02040503050406030204" pitchFamily="18" charset="0"/>
                <a:ea typeface="Cambria" panose="02040503050406030204" pitchFamily="18" charset="0"/>
              </a:rPr>
              <a:t>Calendar Notes: March 2026</a:t>
            </a:r>
          </a:p>
        </p:txBody>
      </p:sp>
      <p:graphicFrame>
        <p:nvGraphicFramePr>
          <p:cNvPr id="11" name="Table 10">
            <a:extLst>
              <a:ext uri="{FF2B5EF4-FFF2-40B4-BE49-F238E27FC236}">
                <a16:creationId xmlns:a16="http://schemas.microsoft.com/office/drawing/2014/main" id="{799D188F-2392-C891-51D6-707059D9ECDC}"/>
              </a:ext>
            </a:extLst>
          </p:cNvPr>
          <p:cNvGraphicFramePr>
            <a:graphicFrameLocks noGrp="1"/>
          </p:cNvGraphicFramePr>
          <p:nvPr>
            <p:extLst>
              <p:ext uri="{D42A27DB-BD31-4B8C-83A1-F6EECF244321}">
                <p14:modId xmlns:p14="http://schemas.microsoft.com/office/powerpoint/2010/main" val="3393637494"/>
              </p:ext>
            </p:extLst>
          </p:nvPr>
        </p:nvGraphicFramePr>
        <p:xfrm>
          <a:off x="0" y="642552"/>
          <a:ext cx="7772400" cy="8958648"/>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924246254"/>
                    </a:ext>
                  </a:extLst>
                </a:gridCol>
                <a:gridCol w="3886200">
                  <a:extLst>
                    <a:ext uri="{9D8B030D-6E8A-4147-A177-3AD203B41FA5}">
                      <a16:colId xmlns:a16="http://schemas.microsoft.com/office/drawing/2014/main" val="596362382"/>
                    </a:ext>
                  </a:extLst>
                </a:gridCol>
              </a:tblGrid>
              <a:tr h="8958648">
                <a:tc>
                  <a:txBody>
                    <a:bodyPr/>
                    <a:lstStyle/>
                    <a:p>
                      <a:pPr marL="0" marR="0" algn="ctr">
                        <a:buNone/>
                      </a:pPr>
                      <a:r>
                        <a:rPr lang="en-US" sz="1400" b="1" u="sng" kern="1200" cap="all" dirty="0">
                          <a:solidFill>
                            <a:srgbClr val="800000"/>
                          </a:solidFill>
                          <a:effectLst/>
                          <a:latin typeface="Cambria" panose="02040503050406030204" pitchFamily="18" charset="0"/>
                          <a:ea typeface="Cambria" panose="02040503050406030204" pitchFamily="18" charset="0"/>
                          <a:cs typeface="Arial" panose="020B0604020202020204" pitchFamily="34" charset="0"/>
                        </a:rPr>
                        <a:t>Weekly / monthly</a:t>
                      </a:r>
                      <a:endParaRPr lang="en-US" sz="1200" kern="100" dirty="0">
                        <a:effectLst/>
                        <a:latin typeface="Baskerville"/>
                        <a:ea typeface="Times New Roman" panose="02020603050405020304" pitchFamily="18" charset="0"/>
                      </a:endParaRPr>
                    </a:p>
                    <a:p>
                      <a:pPr marL="0" marR="0" algn="ctr">
                        <a:buNone/>
                      </a:pPr>
                      <a:r>
                        <a:rPr lang="en-US" sz="1200" b="1" kern="1200" cap="all"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en-US" sz="1200" b="1" kern="1200" cap="all" dirty="0">
                          <a:solidFill>
                            <a:srgbClr val="800000"/>
                          </a:solidFill>
                          <a:effectLst/>
                          <a:latin typeface="Cambria" panose="02040503050406030204" pitchFamily="18" charset="0"/>
                          <a:ea typeface="Cambria" panose="02040503050406030204" pitchFamily="18" charset="0"/>
                          <a:cs typeface="Arial" panose="020B0604020202020204" pitchFamily="34" charset="0"/>
                        </a:rPr>
                        <a:t>Every Morning, Mon. - FRI.</a:t>
                      </a:r>
                      <a:endParaRPr lang="en-US" sz="1200" kern="100" dirty="0">
                        <a:effectLst/>
                        <a:latin typeface="Baskerville"/>
                        <a:ea typeface="Times New Roman" panose="02020603050405020304" pitchFamily="18" charset="0"/>
                      </a:endParaRPr>
                    </a:p>
                    <a:p>
                      <a:pPr marL="0" marR="0" algn="ctr">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Daily Devotional </a:t>
                      </a:r>
                      <a:endParaRPr lang="en-US" sz="1200" kern="100" dirty="0">
                        <a:effectLst/>
                        <a:latin typeface="Baskerville"/>
                        <a:ea typeface="Times New Roman" panose="02020603050405020304" pitchFamily="18" charset="0"/>
                      </a:endParaRPr>
                    </a:p>
                    <a:p>
                      <a:pPr marL="0" marR="0" algn="ctr">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9am via Facebook Live and Zoom</a:t>
                      </a:r>
                      <a:r>
                        <a:rPr lang="en-US" sz="1200" b="1"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endParaRPr lang="en-US" sz="1200" kern="100" dirty="0">
                        <a:effectLst/>
                        <a:latin typeface="Baskerville"/>
                        <a:ea typeface="Times New Roman" panose="02020603050405020304" pitchFamily="18" charset="0"/>
                      </a:endParaRPr>
                    </a:p>
                    <a:p>
                      <a:pPr marL="0" marR="0" algn="ctr">
                        <a:buNone/>
                      </a:pPr>
                      <a:r>
                        <a:rPr lang="en-US" sz="1200" b="1" kern="1200" cap="all" dirty="0">
                          <a:solidFill>
                            <a:srgbClr val="800000"/>
                          </a:solidFill>
                          <a:effectLst/>
                          <a:latin typeface="Cambria" panose="02040503050406030204" pitchFamily="18" charset="0"/>
                          <a:ea typeface="Cambria" panose="02040503050406030204" pitchFamily="18" charset="0"/>
                          <a:cs typeface="Arial" panose="020B0604020202020204" pitchFamily="34" charset="0"/>
                        </a:rPr>
                        <a:t>Every Sunday </a:t>
                      </a:r>
                      <a:endParaRPr lang="en-US" sz="1200" kern="100" dirty="0">
                        <a:effectLst/>
                        <a:latin typeface="Baskerville"/>
                        <a:ea typeface="Times New Roman" panose="02020603050405020304" pitchFamily="18" charset="0"/>
                      </a:endParaRPr>
                    </a:p>
                    <a:p>
                      <a:pPr marL="0" marR="0" algn="ctr">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9am – Gather &amp; Greet </a:t>
                      </a:r>
                      <a:endParaRPr lang="en-US" sz="1200" kern="100" dirty="0">
                        <a:effectLst/>
                        <a:latin typeface="Baskerville"/>
                        <a:ea typeface="Times New Roman" panose="02020603050405020304" pitchFamily="18" charset="0"/>
                      </a:endParaRPr>
                    </a:p>
                    <a:p>
                      <a:pPr marL="0" marR="0" algn="ctr">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9:30 to 9:45 am, Bible Study with Rev. Miner</a:t>
                      </a:r>
                    </a:p>
                    <a:p>
                      <a:pPr marL="0" marR="0" algn="ctr">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10am – Worship Service (In-person &amp; Online)</a:t>
                      </a:r>
                      <a:endParaRPr lang="en-US" sz="1200" kern="100" dirty="0">
                        <a:effectLst/>
                        <a:latin typeface="Baskerville"/>
                        <a:ea typeface="Times New Roman" panose="02020603050405020304" pitchFamily="18" charset="0"/>
                      </a:endParaRPr>
                    </a:p>
                    <a:p>
                      <a:pPr marL="0" marR="0" algn="ctr">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Sunday School for 1st – 12th grade</a:t>
                      </a:r>
                      <a:endParaRPr lang="en-US" sz="1200" kern="100" dirty="0">
                        <a:effectLst/>
                        <a:latin typeface="Baskerville"/>
                        <a:ea typeface="Times New Roman" panose="02020603050405020304" pitchFamily="18" charset="0"/>
                      </a:endParaRPr>
                    </a:p>
                    <a:p>
                      <a:pPr marL="0" marR="0" algn="ctr">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 (following the Lord’s Prayer)</a:t>
                      </a:r>
                      <a:endParaRPr lang="en-US" sz="1200" kern="100" dirty="0">
                        <a:effectLst/>
                        <a:latin typeface="Baskerville"/>
                        <a:ea typeface="Times New Roman" panose="02020603050405020304" pitchFamily="18" charset="0"/>
                      </a:endParaRPr>
                    </a:p>
                    <a:p>
                      <a:pPr marL="0" marR="0" algn="ctr">
                        <a:spcAft>
                          <a:spcPts val="300"/>
                        </a:spcAft>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11am - Fellowship Hour</a:t>
                      </a:r>
                      <a:endParaRPr lang="en-US" sz="1200" kern="100" dirty="0">
                        <a:effectLst/>
                        <a:latin typeface="Baskerville"/>
                        <a:ea typeface="Times New Roman" panose="02020603050405020304" pitchFamily="18" charset="0"/>
                      </a:endParaRPr>
                    </a:p>
                    <a:p>
                      <a:pPr marL="0" marR="0" algn="ctr">
                        <a:buNone/>
                      </a:pPr>
                      <a:r>
                        <a:rPr lang="en-US" sz="1200" b="1" kern="1200" cap="all" dirty="0">
                          <a:solidFill>
                            <a:srgbClr val="800000"/>
                          </a:solidFill>
                          <a:effectLst/>
                          <a:latin typeface="Cambria" panose="02040503050406030204" pitchFamily="18" charset="0"/>
                          <a:ea typeface="Cambria" panose="02040503050406030204" pitchFamily="18" charset="0"/>
                          <a:cs typeface="Arial" panose="020B0604020202020204" pitchFamily="34" charset="0"/>
                        </a:rPr>
                        <a:t>Every Monday</a:t>
                      </a:r>
                      <a:endParaRPr lang="en-US" sz="1200" kern="100" dirty="0">
                        <a:effectLst/>
                        <a:latin typeface="Baskerville"/>
                        <a:ea typeface="Times New Roman" panose="02020603050405020304" pitchFamily="18" charset="0"/>
                      </a:endParaRPr>
                    </a:p>
                    <a:p>
                      <a:pPr marL="0" marR="0" algn="ctr">
                        <a:buNone/>
                      </a:pPr>
                      <a:r>
                        <a:rPr lang="en-US" sz="1200" b="1" kern="1200" cap="all" dirty="0">
                          <a:solidFill>
                            <a:srgbClr val="800000"/>
                          </a:solidFill>
                          <a:effectLst/>
                          <a:latin typeface="Cambria" panose="02040503050406030204" pitchFamily="18" charset="0"/>
                          <a:ea typeface="Cambria" panose="02040503050406030204" pitchFamily="18" charset="0"/>
                          <a:cs typeface="Arial" panose="020B0604020202020204" pitchFamily="34" charset="0"/>
                        </a:rPr>
                        <a:t> </a:t>
                      </a:r>
                      <a:r>
                        <a:rPr lang="en-US" sz="1200" b="1"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11:30 am, Living Faith Bible Study</a:t>
                      </a:r>
                      <a:endParaRPr lang="en-US" sz="1200" kern="100" dirty="0">
                        <a:effectLst/>
                        <a:latin typeface="Baskerville"/>
                        <a:ea typeface="Times New Roman" panose="02020603050405020304" pitchFamily="18" charset="0"/>
                      </a:endParaRPr>
                    </a:p>
                    <a:p>
                      <a:pPr marL="0" marR="0" algn="ctr">
                        <a:spcAft>
                          <a:spcPts val="300"/>
                        </a:spcAft>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1:00 pm, Staff Meeting</a:t>
                      </a:r>
                    </a:p>
                    <a:p>
                      <a:pPr marL="0" marR="0" algn="ctr">
                        <a:buNone/>
                      </a:pPr>
                      <a:r>
                        <a:rPr lang="en-US" sz="1200" b="1" kern="1200" cap="all" dirty="0">
                          <a:solidFill>
                            <a:srgbClr val="800000"/>
                          </a:solidFill>
                          <a:effectLst/>
                          <a:latin typeface="Cambria" panose="02040503050406030204" pitchFamily="18" charset="0"/>
                          <a:ea typeface="Cambria" panose="02040503050406030204" pitchFamily="18" charset="0"/>
                          <a:cs typeface="Arial" panose="020B0604020202020204" pitchFamily="34" charset="0"/>
                        </a:rPr>
                        <a:t>Every Tuesday</a:t>
                      </a:r>
                      <a:endParaRPr lang="en-US" sz="1200" kern="100" dirty="0">
                        <a:effectLst/>
                        <a:latin typeface="Baskerville"/>
                        <a:ea typeface="Times New Roman" panose="02020603050405020304" pitchFamily="18" charset="0"/>
                      </a:endParaRPr>
                    </a:p>
                    <a:p>
                      <a:pPr marL="0" marR="0" algn="ctr">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Twilight Bible Study</a:t>
                      </a:r>
                      <a:endParaRPr lang="en-US" sz="1200" kern="100" dirty="0">
                        <a:effectLst/>
                        <a:latin typeface="Baskerville"/>
                        <a:ea typeface="Times New Roman" panose="02020603050405020304" pitchFamily="18" charset="0"/>
                      </a:endParaRPr>
                    </a:p>
                    <a:p>
                      <a:pPr marL="0" marR="0" algn="ctr">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5:45pm via Facebook Live &amp; YouTube</a:t>
                      </a:r>
                      <a:endParaRPr lang="en-US" sz="1200" kern="100" dirty="0">
                        <a:effectLst/>
                        <a:latin typeface="Baskerville"/>
                        <a:ea typeface="Times New Roman" panose="02020603050405020304" pitchFamily="18" charset="0"/>
                      </a:endParaRPr>
                    </a:p>
                    <a:p>
                      <a:pPr marL="0" marR="0" algn="ctr">
                        <a:buNone/>
                      </a:pPr>
                      <a:r>
                        <a:rPr lang="en-US" sz="1200" b="1" kern="1200" cap="all" dirty="0">
                          <a:solidFill>
                            <a:srgbClr val="800000"/>
                          </a:solidFill>
                          <a:effectLst/>
                          <a:latin typeface="Cambria" panose="02040503050406030204" pitchFamily="18" charset="0"/>
                          <a:ea typeface="Cambria" panose="02040503050406030204" pitchFamily="18" charset="0"/>
                          <a:cs typeface="Arial" panose="020B0604020202020204" pitchFamily="34" charset="0"/>
                        </a:rPr>
                        <a:t>Every 1st Tuesday</a:t>
                      </a:r>
                      <a:endParaRPr lang="en-US" sz="1200" kern="100" dirty="0">
                        <a:effectLst/>
                        <a:latin typeface="Baskerville"/>
                        <a:ea typeface="Times New Roman" panose="02020603050405020304" pitchFamily="18" charset="0"/>
                      </a:endParaRPr>
                    </a:p>
                    <a:p>
                      <a:pPr marL="0" marR="0" algn="ctr">
                        <a:buNone/>
                      </a:pPr>
                      <a:r>
                        <a:rPr lang="en-US" sz="1200" b="1" kern="1200" cap="all" dirty="0">
                          <a:solidFill>
                            <a:srgbClr val="800000"/>
                          </a:solidFill>
                          <a:effectLst/>
                          <a:latin typeface="Cambria" panose="02040503050406030204" pitchFamily="18" charset="0"/>
                          <a:ea typeface="Cambria" panose="02040503050406030204" pitchFamily="18" charset="0"/>
                          <a:cs typeface="Arial" panose="020B0604020202020204" pitchFamily="34" charset="0"/>
                        </a:rPr>
                        <a:t>(October - June)</a:t>
                      </a:r>
                      <a:endParaRPr lang="en-US" sz="1200" kern="100" dirty="0">
                        <a:effectLst/>
                        <a:latin typeface="Baskerville"/>
                        <a:ea typeface="Times New Roman" panose="02020603050405020304" pitchFamily="18" charset="0"/>
                      </a:endParaRPr>
                    </a:p>
                    <a:p>
                      <a:pPr marL="0" marR="0" algn="ctr">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Pilgrim Auxiliary </a:t>
                      </a:r>
                      <a:endParaRPr lang="en-US" sz="1200" kern="100" dirty="0">
                        <a:effectLst/>
                        <a:latin typeface="Baskerville"/>
                        <a:ea typeface="Times New Roman" panose="02020603050405020304" pitchFamily="18" charset="0"/>
                      </a:endParaRPr>
                    </a:p>
                    <a:p>
                      <a:pPr marL="0" marR="0" algn="ctr">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Meeting, Program &amp; Luncheon</a:t>
                      </a:r>
                      <a:r>
                        <a:rPr lang="en-US" sz="1200" kern="1200" cap="all"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endParaRPr lang="en-US" sz="1200" kern="100" dirty="0">
                        <a:effectLst/>
                        <a:latin typeface="Baskerville"/>
                        <a:ea typeface="Times New Roman" panose="02020603050405020304" pitchFamily="18" charset="0"/>
                      </a:endParaRPr>
                    </a:p>
                    <a:p>
                      <a:pPr marL="0" marR="0" algn="ctr">
                        <a:buNone/>
                      </a:pPr>
                      <a:r>
                        <a:rPr lang="en-US" sz="1200" b="1" kern="1200" cap="all" dirty="0">
                          <a:solidFill>
                            <a:srgbClr val="800000"/>
                          </a:solidFill>
                          <a:effectLst/>
                          <a:latin typeface="Cambria" panose="02040503050406030204" pitchFamily="18" charset="0"/>
                          <a:ea typeface="Cambria" panose="02040503050406030204" pitchFamily="18" charset="0"/>
                          <a:cs typeface="Arial" panose="020B0604020202020204" pitchFamily="34" charset="0"/>
                        </a:rPr>
                        <a:t>Every Wednesday</a:t>
                      </a:r>
                      <a:endParaRPr lang="en-US" sz="1200" kern="100" dirty="0">
                        <a:effectLst/>
                        <a:latin typeface="Baskerville"/>
                        <a:ea typeface="Times New Roman" panose="02020603050405020304" pitchFamily="18" charset="0"/>
                      </a:endParaRPr>
                    </a:p>
                    <a:p>
                      <a:pPr marL="0" marR="0" algn="ctr">
                        <a:buNone/>
                      </a:pPr>
                      <a:r>
                        <a:rPr lang="en-US" sz="1200" kern="1200" cap="all" dirty="0">
                          <a:solidFill>
                            <a:srgbClr val="800000"/>
                          </a:solidFill>
                          <a:effectLst/>
                          <a:latin typeface="Cambria" panose="02040503050406030204" pitchFamily="18" charset="0"/>
                          <a:ea typeface="Cambria" panose="02040503050406030204" pitchFamily="18" charset="0"/>
                          <a:cs typeface="Arial" panose="020B0604020202020204" pitchFamily="34" charset="0"/>
                        </a:rPr>
                        <a:t> </a:t>
                      </a: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9am to 10:30am ~ Rummage Sorting</a:t>
                      </a:r>
                      <a:endParaRPr lang="en-US" sz="1200" kern="100" dirty="0">
                        <a:effectLst/>
                        <a:latin typeface="Baskerville"/>
                        <a:ea typeface="Times New Roman" panose="02020603050405020304" pitchFamily="18" charset="0"/>
                      </a:endParaRPr>
                    </a:p>
                    <a:p>
                      <a:pPr marL="0" marR="0" algn="ctr">
                        <a:buNone/>
                      </a:pPr>
                      <a:r>
                        <a:rPr lang="en-US" sz="1200" b="1" kern="1200" cap="all" dirty="0">
                          <a:solidFill>
                            <a:srgbClr val="800000"/>
                          </a:solidFill>
                          <a:effectLst/>
                          <a:latin typeface="Cambria" panose="02040503050406030204" pitchFamily="18" charset="0"/>
                          <a:ea typeface="Cambria" panose="02040503050406030204" pitchFamily="18" charset="0"/>
                          <a:cs typeface="Arial" panose="020B0604020202020204" pitchFamily="34" charset="0"/>
                        </a:rPr>
                        <a:t>Every 1st Wednesday</a:t>
                      </a:r>
                      <a:r>
                        <a:rPr lang="en-US" sz="1200" b="1" kern="1200" cap="all"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endParaRPr lang="en-US" sz="1200" kern="100" dirty="0">
                        <a:effectLst/>
                        <a:latin typeface="Baskerville"/>
                        <a:ea typeface="Times New Roman" panose="02020603050405020304" pitchFamily="18" charset="0"/>
                      </a:endParaRPr>
                    </a:p>
                    <a:p>
                      <a:pPr marL="0" marR="0" algn="ctr">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7pm ~ Church Council Meeting</a:t>
                      </a:r>
                      <a:r>
                        <a:rPr lang="en-US" sz="1200" b="1"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endParaRPr lang="en-US" sz="1200" kern="100" dirty="0">
                        <a:effectLst/>
                        <a:latin typeface="Baskerville"/>
                        <a:ea typeface="Times New Roman" panose="02020603050405020304" pitchFamily="18" charset="0"/>
                      </a:endParaRPr>
                    </a:p>
                    <a:p>
                      <a:pPr marL="0" marR="0" algn="ctr">
                        <a:buNone/>
                      </a:pPr>
                      <a:r>
                        <a:rPr lang="en-US" sz="1200" b="1" kern="1200" cap="all" dirty="0">
                          <a:solidFill>
                            <a:srgbClr val="800000"/>
                          </a:solidFill>
                          <a:effectLst/>
                          <a:latin typeface="Cambria" panose="02040503050406030204" pitchFamily="18" charset="0"/>
                          <a:ea typeface="Cambria" panose="02040503050406030204" pitchFamily="18" charset="0"/>
                          <a:cs typeface="Arial" panose="020B0604020202020204" pitchFamily="34" charset="0"/>
                        </a:rPr>
                        <a:t>Every Thursday</a:t>
                      </a:r>
                      <a:endParaRPr lang="en-US" sz="1200" kern="100" dirty="0">
                        <a:effectLst/>
                        <a:latin typeface="Baskerville"/>
                        <a:ea typeface="Times New Roman" panose="02020603050405020304" pitchFamily="18" charset="0"/>
                      </a:endParaRPr>
                    </a:p>
                    <a:p>
                      <a:pPr marL="0" marR="0" algn="ctr">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10am ~ Joyful Endeavors</a:t>
                      </a:r>
                      <a:endParaRPr lang="en-US" sz="1200" kern="100" dirty="0">
                        <a:effectLst/>
                        <a:latin typeface="Baskerville"/>
                        <a:ea typeface="Times New Roman" panose="02020603050405020304" pitchFamily="18" charset="0"/>
                      </a:endParaRPr>
                    </a:p>
                    <a:p>
                      <a:pPr marL="0" marR="0" algn="ctr">
                        <a:buNone/>
                      </a:pPr>
                      <a:r>
                        <a:rPr lang="en-US" sz="1200" b="1" kern="1200" cap="all" dirty="0">
                          <a:solidFill>
                            <a:srgbClr val="800000"/>
                          </a:solidFill>
                          <a:effectLst/>
                          <a:latin typeface="Cambria" panose="02040503050406030204" pitchFamily="18" charset="0"/>
                          <a:ea typeface="Cambria" panose="02040503050406030204" pitchFamily="18" charset="0"/>
                          <a:cs typeface="Arial" panose="020B0604020202020204" pitchFamily="34" charset="0"/>
                        </a:rPr>
                        <a:t>Every Friday </a:t>
                      </a:r>
                      <a:endParaRPr lang="en-US" sz="1200" kern="100" dirty="0">
                        <a:effectLst/>
                        <a:latin typeface="Baskerville"/>
                        <a:ea typeface="Times New Roman" panose="02020603050405020304" pitchFamily="18" charset="0"/>
                      </a:endParaRPr>
                    </a:p>
                    <a:p>
                      <a:pPr marL="0" marR="0" algn="ctr">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8am ~ Men’s Breakfast at Roberta’s Inn, La Verne</a:t>
                      </a:r>
                      <a:endParaRPr lang="en-US" sz="1200" kern="100" dirty="0">
                        <a:effectLst/>
                        <a:latin typeface="Baskerville"/>
                        <a:ea typeface="Times New Roman" panose="02020603050405020304" pitchFamily="18" charset="0"/>
                      </a:endParaRPr>
                    </a:p>
                    <a:p>
                      <a:pPr marL="0" marR="0" algn="ctr">
                        <a:buNone/>
                      </a:pPr>
                      <a:r>
                        <a:rPr lang="en-US" sz="1200" b="1"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en-US" sz="1200" b="1" kern="1200" dirty="0">
                          <a:solidFill>
                            <a:srgbClr val="800000"/>
                          </a:solidFill>
                          <a:effectLst/>
                          <a:latin typeface="Cambria" panose="02040503050406030204" pitchFamily="18" charset="0"/>
                          <a:ea typeface="Cambria" panose="02040503050406030204" pitchFamily="18" charset="0"/>
                          <a:cs typeface="Arial" panose="020B0604020202020204" pitchFamily="34" charset="0"/>
                        </a:rPr>
                        <a:t>EVERY 3rd SUNDAY</a:t>
                      </a:r>
                      <a:endParaRPr lang="en-US" sz="1200" kern="100" dirty="0">
                        <a:effectLst/>
                        <a:latin typeface="Baskerville"/>
                        <a:ea typeface="Times New Roman" panose="02020603050405020304" pitchFamily="18" charset="0"/>
                      </a:endParaRPr>
                    </a:p>
                    <a:p>
                      <a:pPr marL="0" marR="0" algn="ctr">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11:30am ~ Meeting Sunday</a:t>
                      </a:r>
                      <a:endParaRPr lang="en-US" sz="1200" kern="100" dirty="0">
                        <a:effectLst/>
                        <a:latin typeface="Baskerville"/>
                        <a:ea typeface="Times New Roman" panose="02020603050405020304" pitchFamily="18" charset="0"/>
                      </a:endParaRPr>
                    </a:p>
                    <a:p>
                      <a:pPr marL="0" marR="0" algn="ctr">
                        <a:buNone/>
                      </a:pPr>
                      <a:r>
                        <a:rPr lang="en-US" sz="1200" b="1" kern="1200" dirty="0">
                          <a:solidFill>
                            <a:srgbClr val="800000"/>
                          </a:solidFill>
                          <a:effectLst/>
                          <a:latin typeface="Cambria" panose="02040503050406030204" pitchFamily="18" charset="0"/>
                          <a:ea typeface="Cambria" panose="02040503050406030204" pitchFamily="18" charset="0"/>
                          <a:cs typeface="Arial" panose="020B0604020202020204" pitchFamily="34" charset="0"/>
                        </a:rPr>
                        <a:t>EVERY 4th SUNDAY</a:t>
                      </a:r>
                      <a:endParaRPr lang="en-US" sz="1200" kern="100" dirty="0">
                        <a:effectLst/>
                        <a:latin typeface="Baskerville"/>
                        <a:ea typeface="Times New Roman" panose="02020603050405020304" pitchFamily="18" charset="0"/>
                      </a:endParaRPr>
                    </a:p>
                    <a:p>
                      <a:pPr marL="0" marR="0" algn="ctr">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11:30am ~ Trustees Board Meetings</a:t>
                      </a:r>
                      <a:endParaRPr lang="en-US" sz="1200" b="1" kern="100" dirty="0">
                        <a:solidFill>
                          <a:schemeClr val="lt1"/>
                        </a:solidFill>
                        <a:effectLst/>
                        <a:latin typeface="Baskerville"/>
                        <a:ea typeface="Cambria" panose="02040503050406030204" pitchFamily="18" charset="0"/>
                        <a:cs typeface="+mn-cs"/>
                      </a:endParaRPr>
                    </a:p>
                    <a:p>
                      <a:pPr marL="0" marR="0" algn="ctr">
                        <a:buNone/>
                      </a:pPr>
                      <a:r>
                        <a:rPr lang="en-US" sz="1200" b="1" kern="1200" dirty="0">
                          <a:solidFill>
                            <a:srgbClr val="800000"/>
                          </a:solidFill>
                          <a:effectLst/>
                          <a:latin typeface="Cambria" panose="02040503050406030204" pitchFamily="18" charset="0"/>
                          <a:ea typeface="Cambria" panose="02040503050406030204" pitchFamily="18" charset="0"/>
                          <a:cs typeface="Arial" panose="020B0604020202020204" pitchFamily="34" charset="0"/>
                        </a:rPr>
                        <a:t>EVERY 5th SUNDAY</a:t>
                      </a:r>
                      <a:endParaRPr lang="en-US" sz="1200" kern="100" dirty="0">
                        <a:effectLst/>
                        <a:latin typeface="Baskerville"/>
                        <a:ea typeface="Times New Roman" panose="02020603050405020304" pitchFamily="18" charset="0"/>
                      </a:endParaRPr>
                    </a:p>
                    <a:p>
                      <a:pPr marL="0" marR="0" algn="ctr">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Sunday Funday  (Sunday School)</a:t>
                      </a:r>
                      <a:endParaRPr lang="en-US" sz="1200" kern="100" dirty="0">
                        <a:effectLst/>
                        <a:latin typeface="Baskerville"/>
                        <a:ea typeface="Times New Roman" panose="02020603050405020304" pitchFamily="18" charset="0"/>
                      </a:endParaRPr>
                    </a:p>
                  </a:txBody>
                  <a:tcPr>
                    <a:solidFill>
                      <a:schemeClr val="bg1"/>
                    </a:solidFill>
                  </a:tcPr>
                </a:tc>
                <a:tc>
                  <a:txBody>
                    <a:bodyPr/>
                    <a:lstStyle/>
                    <a:p>
                      <a:pPr marL="0" marR="0" algn="ctr">
                        <a:buNone/>
                      </a:pPr>
                      <a:r>
                        <a:rPr lang="en-US" sz="1400" b="1" u="sng" kern="1200" cap="all" dirty="0">
                          <a:solidFill>
                            <a:srgbClr val="800000"/>
                          </a:solidFill>
                          <a:effectLst/>
                          <a:latin typeface="Cambria" panose="02040503050406030204" pitchFamily="18" charset="0"/>
                          <a:ea typeface="Cambria" panose="02040503050406030204" pitchFamily="18" charset="0"/>
                          <a:cs typeface="Arial" panose="020B0604020202020204" pitchFamily="34" charset="0"/>
                        </a:rPr>
                        <a:t>UPCOMING EVENTS</a:t>
                      </a:r>
                      <a:endParaRPr lang="en-US" sz="1200" kern="100" dirty="0">
                        <a:effectLst/>
                        <a:latin typeface="Baskerville"/>
                        <a:ea typeface="Times New Roman" panose="02020603050405020304" pitchFamily="18" charset="0"/>
                      </a:endParaRPr>
                    </a:p>
                    <a:p>
                      <a:pPr marL="0" marR="0" algn="ctr">
                        <a:buNone/>
                      </a:pPr>
                      <a:r>
                        <a:rPr lang="en-US" sz="1200" b="1" kern="1200" dirty="0">
                          <a:solidFill>
                            <a:srgbClr val="800000"/>
                          </a:solidFill>
                          <a:effectLst/>
                          <a:latin typeface="Cambria" panose="02040503050406030204" pitchFamily="18" charset="0"/>
                          <a:ea typeface="Cambria" panose="02040503050406030204" pitchFamily="18" charset="0"/>
                          <a:cs typeface="Arial" panose="020B0604020202020204" pitchFamily="34" charset="0"/>
                        </a:rPr>
                        <a:t>March 1st</a:t>
                      </a:r>
                      <a:endParaRPr lang="en-US" sz="1200" kern="100" dirty="0">
                        <a:effectLst/>
                        <a:latin typeface="Baskerville"/>
                        <a:ea typeface="Times New Roman" panose="02020603050405020304" pitchFamily="18" charset="0"/>
                      </a:endParaRPr>
                    </a:p>
                    <a:p>
                      <a:pPr marL="0" marR="0" algn="ctr">
                        <a:spcAft>
                          <a:spcPts val="300"/>
                        </a:spcAft>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11:30 am, Choir Rehearsal</a:t>
                      </a:r>
                      <a:endParaRPr lang="en-US" sz="1200" kern="100" dirty="0">
                        <a:effectLst/>
                        <a:latin typeface="Baskerville"/>
                        <a:ea typeface="Times New Roman" panose="02020603050405020304" pitchFamily="18" charset="0"/>
                      </a:endParaRPr>
                    </a:p>
                    <a:p>
                      <a:pPr marL="0" marR="0" algn="ctr">
                        <a:buNone/>
                      </a:pPr>
                      <a:r>
                        <a:rPr lang="en-US" sz="1200" b="1" kern="1200" dirty="0">
                          <a:solidFill>
                            <a:srgbClr val="800000"/>
                          </a:solidFill>
                          <a:effectLst/>
                          <a:latin typeface="Cambria" panose="02040503050406030204" pitchFamily="18" charset="0"/>
                          <a:ea typeface="Cambria" panose="02040503050406030204" pitchFamily="18" charset="0"/>
                          <a:cs typeface="Arial" panose="020B0604020202020204" pitchFamily="34" charset="0"/>
                        </a:rPr>
                        <a:t>March 3rd</a:t>
                      </a:r>
                      <a:endParaRPr lang="en-US" sz="1200" kern="100" dirty="0">
                        <a:effectLst/>
                        <a:latin typeface="Baskerville"/>
                        <a:ea typeface="Times New Roman" panose="02020603050405020304" pitchFamily="18" charset="0"/>
                      </a:endParaRPr>
                    </a:p>
                    <a:p>
                      <a:pPr marL="0" marR="0" algn="ctr">
                        <a:spcAft>
                          <a:spcPts val="600"/>
                        </a:spcAft>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10:00 am, Pilgrim Auxiliary Meeting, Program and Lunch </a:t>
                      </a:r>
                      <a:endParaRPr lang="en-US" sz="1200" kern="100" dirty="0">
                        <a:effectLst/>
                        <a:latin typeface="Baskerville"/>
                        <a:ea typeface="Times New Roman" panose="02020603050405020304" pitchFamily="18" charset="0"/>
                      </a:endParaRPr>
                    </a:p>
                    <a:p>
                      <a:pPr marL="0" marR="0" algn="ctr">
                        <a:buNone/>
                      </a:pPr>
                      <a:r>
                        <a:rPr lang="en-US" sz="1200" b="1" kern="1200" dirty="0">
                          <a:solidFill>
                            <a:srgbClr val="800000"/>
                          </a:solidFill>
                          <a:effectLst/>
                          <a:latin typeface="Cambria" panose="02040503050406030204" pitchFamily="18" charset="0"/>
                          <a:ea typeface="Cambria" panose="02040503050406030204" pitchFamily="18" charset="0"/>
                          <a:cs typeface="Arial" panose="020B0604020202020204" pitchFamily="34" charset="0"/>
                        </a:rPr>
                        <a:t>March 4th</a:t>
                      </a:r>
                      <a:endParaRPr lang="en-US" sz="1200" kern="100" dirty="0">
                        <a:effectLst/>
                        <a:latin typeface="Baskerville"/>
                        <a:ea typeface="Times New Roman" panose="02020603050405020304" pitchFamily="18" charset="0"/>
                      </a:endParaRPr>
                    </a:p>
                    <a:p>
                      <a:pPr marL="0" marR="0" algn="ctr">
                        <a:spcAft>
                          <a:spcPts val="300"/>
                        </a:spcAft>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7:00 pm, Church Council Meeting</a:t>
                      </a:r>
                      <a:endParaRPr lang="en-US" sz="1200" kern="100" dirty="0">
                        <a:effectLst/>
                        <a:latin typeface="Baskerville"/>
                        <a:ea typeface="Times New Roman" panose="02020603050405020304" pitchFamily="18" charset="0"/>
                      </a:endParaRPr>
                    </a:p>
                    <a:p>
                      <a:pPr marL="0" marR="0" algn="ctr">
                        <a:buNone/>
                      </a:pPr>
                      <a:r>
                        <a:rPr lang="en-US" sz="1200" b="1" kern="1200" dirty="0">
                          <a:solidFill>
                            <a:srgbClr val="800000"/>
                          </a:solidFill>
                          <a:effectLst/>
                          <a:latin typeface="Cambria" panose="02040503050406030204" pitchFamily="18" charset="0"/>
                          <a:ea typeface="Cambria" panose="02040503050406030204" pitchFamily="18" charset="0"/>
                          <a:cs typeface="Arial" panose="020B0604020202020204" pitchFamily="34" charset="0"/>
                        </a:rPr>
                        <a:t>March 6th</a:t>
                      </a:r>
                      <a:endParaRPr lang="en-US" sz="1200" kern="100" dirty="0">
                        <a:effectLst/>
                        <a:latin typeface="Baskerville"/>
                        <a:ea typeface="Times New Roman" panose="02020603050405020304" pitchFamily="18" charset="0"/>
                      </a:endParaRPr>
                    </a:p>
                    <a:p>
                      <a:pPr marL="0" marR="0" algn="ctr">
                        <a:spcAft>
                          <a:spcPts val="300"/>
                        </a:spcAft>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6:00 pm, Young Adult Dinner &amp; God Talk</a:t>
                      </a:r>
                      <a:endParaRPr lang="en-US" sz="1200" kern="100" dirty="0">
                        <a:effectLst/>
                        <a:latin typeface="Baskerville"/>
                        <a:ea typeface="Times New Roman" panose="02020603050405020304" pitchFamily="18" charset="0"/>
                      </a:endParaRPr>
                    </a:p>
                    <a:p>
                      <a:pPr marL="0" marR="0" algn="ctr">
                        <a:buNone/>
                      </a:pPr>
                      <a:r>
                        <a:rPr lang="en-US" sz="1200" b="1" kern="1200" dirty="0">
                          <a:solidFill>
                            <a:srgbClr val="800000"/>
                          </a:solidFill>
                          <a:effectLst/>
                          <a:latin typeface="Cambria" panose="02040503050406030204" pitchFamily="18" charset="0"/>
                          <a:ea typeface="Cambria" panose="02040503050406030204" pitchFamily="18" charset="0"/>
                          <a:cs typeface="Arial" panose="020B0604020202020204" pitchFamily="34" charset="0"/>
                        </a:rPr>
                        <a:t>March 7th</a:t>
                      </a:r>
                      <a:endParaRPr lang="en-US" sz="1200" kern="100" dirty="0">
                        <a:effectLst/>
                        <a:latin typeface="Baskerville"/>
                        <a:ea typeface="Times New Roman" panose="02020603050405020304" pitchFamily="18" charset="0"/>
                      </a:endParaRPr>
                    </a:p>
                    <a:p>
                      <a:pPr marL="0" marR="0" algn="ctr">
                        <a:spcAft>
                          <a:spcPts val="0"/>
                        </a:spcAft>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3:00 pm, All Church Game Day</a:t>
                      </a:r>
                    </a:p>
                    <a:p>
                      <a:pPr marL="0" marR="0" algn="ctr">
                        <a:spcAft>
                          <a:spcPts val="300"/>
                        </a:spcAft>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5:00 pm, Youth Coffee Night</a:t>
                      </a:r>
                    </a:p>
                    <a:p>
                      <a:pPr marL="0" marR="0" algn="ctr">
                        <a:buNone/>
                      </a:pPr>
                      <a:r>
                        <a:rPr lang="en-US" sz="1200" b="1" kern="1200" dirty="0">
                          <a:solidFill>
                            <a:srgbClr val="800000"/>
                          </a:solidFill>
                          <a:effectLst/>
                          <a:latin typeface="Cambria" panose="02040503050406030204" pitchFamily="18" charset="0"/>
                          <a:ea typeface="Cambria" panose="02040503050406030204" pitchFamily="18" charset="0"/>
                          <a:cs typeface="Arial" panose="020B0604020202020204" pitchFamily="34" charset="0"/>
                        </a:rPr>
                        <a:t>March 8th</a:t>
                      </a:r>
                      <a:endParaRPr lang="en-US" sz="1200" kern="100" dirty="0">
                        <a:effectLst/>
                        <a:latin typeface="Baskerville"/>
                        <a:ea typeface="Times New Roman" panose="02020603050405020304" pitchFamily="18" charset="0"/>
                      </a:endParaRPr>
                    </a:p>
                    <a:p>
                      <a:pPr marL="0" marR="0" algn="ctr">
                        <a:spcAft>
                          <a:spcPts val="300"/>
                        </a:spcAft>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Daylight-Saving Time Begins</a:t>
                      </a:r>
                    </a:p>
                    <a:p>
                      <a:pPr marL="0" marR="0" algn="ctr">
                        <a:buNone/>
                      </a:pPr>
                      <a:r>
                        <a:rPr lang="en-US" sz="1200" b="1" kern="1200" dirty="0">
                          <a:solidFill>
                            <a:srgbClr val="800000"/>
                          </a:solidFill>
                          <a:effectLst/>
                          <a:latin typeface="Cambria" panose="02040503050406030204" pitchFamily="18" charset="0"/>
                          <a:ea typeface="Cambria" panose="02040503050406030204" pitchFamily="18" charset="0"/>
                          <a:cs typeface="Arial" panose="020B0604020202020204" pitchFamily="34" charset="0"/>
                        </a:rPr>
                        <a:t>March 9th</a:t>
                      </a:r>
                      <a:endParaRPr lang="en-US" sz="1200" kern="100" dirty="0">
                        <a:effectLst/>
                        <a:latin typeface="Baskerville"/>
                        <a:ea typeface="Times New Roman" panose="02020603050405020304" pitchFamily="18" charset="0"/>
                      </a:endParaRPr>
                    </a:p>
                    <a:p>
                      <a:pPr marL="0" marR="0" algn="ctr">
                        <a:spcAft>
                          <a:spcPts val="300"/>
                        </a:spcAft>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6:00 pm,  CE Zoom Meeting</a:t>
                      </a:r>
                    </a:p>
                    <a:p>
                      <a:pPr marL="0" marR="0" algn="ctr">
                        <a:buNone/>
                      </a:pPr>
                      <a:r>
                        <a:rPr lang="en-US" sz="1200" b="1" kern="1200" dirty="0">
                          <a:solidFill>
                            <a:srgbClr val="800000"/>
                          </a:solidFill>
                          <a:effectLst/>
                          <a:latin typeface="Cambria" panose="02040503050406030204" pitchFamily="18" charset="0"/>
                          <a:ea typeface="Cambria" panose="02040503050406030204" pitchFamily="18" charset="0"/>
                          <a:cs typeface="Arial" panose="020B0604020202020204" pitchFamily="34" charset="0"/>
                        </a:rPr>
                        <a:t>March 15th</a:t>
                      </a:r>
                      <a:endParaRPr lang="en-US" sz="1200" kern="100" dirty="0">
                        <a:effectLst/>
                        <a:latin typeface="Baskerville"/>
                        <a:ea typeface="Times New Roman" panose="02020603050405020304" pitchFamily="18" charset="0"/>
                      </a:endParaRPr>
                    </a:p>
                    <a:p>
                      <a:pPr marL="0" marR="0" algn="ctr">
                        <a:spcAft>
                          <a:spcPts val="0"/>
                        </a:spcAft>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11:30 am, Choir Rehearsal</a:t>
                      </a:r>
                    </a:p>
                    <a:p>
                      <a:pPr marL="0" marR="0" algn="ctr">
                        <a:spcAft>
                          <a:spcPts val="0"/>
                        </a:spcAft>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11:30 am, Diaconate Board Meeting</a:t>
                      </a:r>
                    </a:p>
                    <a:p>
                      <a:pPr marL="0" marR="0" algn="ctr">
                        <a:spcAft>
                          <a:spcPts val="0"/>
                        </a:spcAft>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11:30 am, Meeting Sunday</a:t>
                      </a:r>
                    </a:p>
                    <a:p>
                      <a:pPr marL="0" marR="0" algn="ctr">
                        <a:buNone/>
                      </a:pPr>
                      <a:r>
                        <a:rPr lang="en-US" sz="1200" b="1" kern="1200" dirty="0">
                          <a:solidFill>
                            <a:srgbClr val="800000"/>
                          </a:solidFill>
                          <a:effectLst/>
                          <a:latin typeface="Cambria" panose="02040503050406030204" pitchFamily="18" charset="0"/>
                          <a:ea typeface="Cambria" panose="02040503050406030204" pitchFamily="18" charset="0"/>
                          <a:cs typeface="Arial" panose="020B0604020202020204" pitchFamily="34" charset="0"/>
                        </a:rPr>
                        <a:t>March 22nd</a:t>
                      </a:r>
                      <a:endParaRPr lang="en-US" sz="1200" kern="100" dirty="0">
                        <a:effectLst/>
                        <a:latin typeface="Baskerville"/>
                        <a:ea typeface="Times New Roman" panose="02020603050405020304" pitchFamily="18" charset="0"/>
                      </a:endParaRPr>
                    </a:p>
                    <a:p>
                      <a:pPr marL="0" marR="0" algn="ctr">
                        <a:spcAft>
                          <a:spcPts val="0"/>
                        </a:spcAft>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11:30 am, Board of Trustees Meeting</a:t>
                      </a:r>
                    </a:p>
                    <a:p>
                      <a:pPr marL="0" marR="0" algn="ctr">
                        <a:spcAft>
                          <a:spcPts val="300"/>
                        </a:spcAft>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11:30 am, Choir Rehearsal</a:t>
                      </a:r>
                    </a:p>
                    <a:p>
                      <a:pPr marL="0" marR="0" algn="ctr">
                        <a:buNone/>
                      </a:pPr>
                      <a:r>
                        <a:rPr lang="en-US" sz="1200" b="1" kern="1200" dirty="0">
                          <a:solidFill>
                            <a:srgbClr val="800000"/>
                          </a:solidFill>
                          <a:effectLst/>
                          <a:latin typeface="Cambria" panose="02040503050406030204" pitchFamily="18" charset="0"/>
                          <a:ea typeface="Cambria" panose="02040503050406030204" pitchFamily="18" charset="0"/>
                          <a:cs typeface="Arial" panose="020B0604020202020204" pitchFamily="34" charset="0"/>
                        </a:rPr>
                        <a:t>March 25th</a:t>
                      </a:r>
                      <a:endParaRPr lang="en-US" sz="1200" kern="100" dirty="0">
                        <a:effectLst/>
                        <a:latin typeface="Baskerville"/>
                        <a:ea typeface="Times New Roman" panose="02020603050405020304" pitchFamily="18" charset="0"/>
                      </a:endParaRPr>
                    </a:p>
                    <a:p>
                      <a:pPr marL="0" marR="0" algn="ctr">
                        <a:spcAft>
                          <a:spcPts val="300"/>
                        </a:spcAft>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9:30 am, Library Committee Meeting</a:t>
                      </a:r>
                    </a:p>
                    <a:p>
                      <a:pPr marL="0" marR="0" algn="ctr">
                        <a:buNone/>
                      </a:pPr>
                      <a:r>
                        <a:rPr lang="en-US" sz="1200" b="1" kern="1200" dirty="0">
                          <a:solidFill>
                            <a:srgbClr val="800000"/>
                          </a:solidFill>
                          <a:effectLst/>
                          <a:latin typeface="Cambria" panose="02040503050406030204" pitchFamily="18" charset="0"/>
                          <a:ea typeface="Cambria" panose="02040503050406030204" pitchFamily="18" charset="0"/>
                          <a:cs typeface="Arial" panose="020B0604020202020204" pitchFamily="34" charset="0"/>
                        </a:rPr>
                        <a:t>March 29th</a:t>
                      </a:r>
                      <a:endParaRPr lang="en-US" sz="1200" kern="100" dirty="0">
                        <a:effectLst/>
                        <a:latin typeface="Baskerville"/>
                        <a:ea typeface="Times New Roman" panose="02020603050405020304" pitchFamily="18" charset="0"/>
                      </a:endParaRPr>
                    </a:p>
                    <a:p>
                      <a:pPr marL="0" marR="0" algn="ctr">
                        <a:spcAft>
                          <a:spcPts val="0"/>
                        </a:spcAft>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11:00 am, Palm Sunday Brunch Fellowship</a:t>
                      </a:r>
                    </a:p>
                    <a:p>
                      <a:pPr marL="0" marR="0" algn="ctr">
                        <a:spcAft>
                          <a:spcPts val="0"/>
                        </a:spcAft>
                        <a:buNone/>
                      </a:pPr>
                      <a:r>
                        <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11:00 am, Easter Egg Hunt</a:t>
                      </a:r>
                    </a:p>
                    <a:p>
                      <a:pPr marL="0" marR="0" algn="ctr">
                        <a:spcAft>
                          <a:spcPts val="300"/>
                        </a:spcAft>
                        <a:buNone/>
                      </a:pPr>
                      <a:endParaRPr lang="en-US" sz="1200" kern="100" dirty="0">
                        <a:effectLst/>
                        <a:latin typeface="Baskerville"/>
                        <a:ea typeface="Times New Roman" panose="02020603050405020304" pitchFamily="18" charset="0"/>
                      </a:endParaRPr>
                    </a:p>
                    <a:p>
                      <a:pPr marL="0" marR="0" lvl="0" indent="0" algn="ctr" defTabSz="582930" rtl="0" eaLnBrk="1" fontAlgn="auto" latinLnBrk="0" hangingPunct="1">
                        <a:lnSpc>
                          <a:spcPct val="100000"/>
                        </a:lnSpc>
                        <a:spcBef>
                          <a:spcPts val="0"/>
                        </a:spcBef>
                        <a:spcAft>
                          <a:spcPts val="300"/>
                        </a:spcAft>
                        <a:buClrTx/>
                        <a:buSzTx/>
                        <a:buFontTx/>
                        <a:buNone/>
                        <a:tabLst/>
                        <a:defRPr/>
                      </a:pPr>
                      <a:r>
                        <a:rPr lang="en-US" sz="24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March 7th</a:t>
                      </a:r>
                    </a:p>
                    <a:p>
                      <a:pPr marL="0" marR="0" algn="ctr">
                        <a:spcAft>
                          <a:spcPts val="300"/>
                        </a:spcAft>
                        <a:buNone/>
                      </a:pPr>
                      <a:endPar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endParaRPr>
                    </a:p>
                    <a:p>
                      <a:pPr marL="0" marR="0" algn="ctr">
                        <a:spcAft>
                          <a:spcPts val="300"/>
                        </a:spcAft>
                        <a:buNone/>
                      </a:pPr>
                      <a:endParaRPr lang="en-US" sz="1200" kern="1200" dirty="0">
                        <a:solidFill>
                          <a:srgbClr val="000000"/>
                        </a:solidFill>
                        <a:effectLst/>
                        <a:latin typeface="Cambria" panose="02040503050406030204" pitchFamily="18" charset="0"/>
                        <a:ea typeface="Cambria" panose="02040503050406030204" pitchFamily="18" charset="0"/>
                        <a:cs typeface="Arial" panose="020B0604020202020204" pitchFamily="34" charset="0"/>
                      </a:endParaRPr>
                    </a:p>
                    <a:p>
                      <a:pPr marL="0" marR="0" algn="ctr">
                        <a:spcAft>
                          <a:spcPts val="300"/>
                        </a:spcAft>
                        <a:buNone/>
                      </a:pPr>
                      <a:endParaRPr lang="en-US" sz="1200" kern="100" dirty="0">
                        <a:effectLst/>
                        <a:latin typeface="Baskerville"/>
                        <a:ea typeface="Times New Roman" panose="02020603050405020304" pitchFamily="18" charset="0"/>
                      </a:endParaRPr>
                    </a:p>
                  </a:txBody>
                  <a:tcPr>
                    <a:solidFill>
                      <a:schemeClr val="bg1"/>
                    </a:solidFill>
                  </a:tcPr>
                </a:tc>
                <a:extLst>
                  <a:ext uri="{0D108BD9-81ED-4DB2-BD59-A6C34878D82A}">
                    <a16:rowId xmlns:a16="http://schemas.microsoft.com/office/drawing/2014/main" val="1419526243"/>
                  </a:ext>
                </a:extLst>
              </a:tr>
            </a:tbl>
          </a:graphicData>
        </a:graphic>
      </p:graphicFrame>
      <p:pic>
        <p:nvPicPr>
          <p:cNvPr id="5" name="Picture 4" descr="A black and white drawing of a church&#10;&#10;AI-generated content may be incorrect.">
            <a:extLst>
              <a:ext uri="{FF2B5EF4-FFF2-40B4-BE49-F238E27FC236}">
                <a16:creationId xmlns:a16="http://schemas.microsoft.com/office/drawing/2014/main" id="{D16FBFF0-8C9F-E48E-E2A6-3D3E17CA4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10" y="7265803"/>
            <a:ext cx="3978659" cy="2397181"/>
          </a:xfrm>
          <a:prstGeom prst="rect">
            <a:avLst/>
          </a:prstGeom>
        </p:spPr>
      </p:pic>
      <p:pic>
        <p:nvPicPr>
          <p:cNvPr id="2050" name="Picture 2">
            <a:extLst>
              <a:ext uri="{FF2B5EF4-FFF2-40B4-BE49-F238E27FC236}">
                <a16:creationId xmlns:a16="http://schemas.microsoft.com/office/drawing/2014/main" id="{C128225D-20A8-EB60-9FCC-5CE459696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789" y="7154562"/>
            <a:ext cx="2707950" cy="2273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513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F707D-61E4-1B6A-7FCD-AF8DCCD630BB}"/>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22447506-F6BD-AA7A-85A0-DD0CDEEA28DA}"/>
              </a:ext>
            </a:extLst>
          </p:cNvPr>
          <p:cNvSpPr txBox="1"/>
          <p:nvPr/>
        </p:nvSpPr>
        <p:spPr>
          <a:xfrm>
            <a:off x="215504" y="9761665"/>
            <a:ext cx="2353808" cy="230832"/>
          </a:xfrm>
          <a:prstGeom prst="rect">
            <a:avLst/>
          </a:prstGeom>
          <a:noFill/>
        </p:spPr>
        <p:txBody>
          <a:bodyPr wrap="square" rtlCol="0">
            <a:spAutoFit/>
          </a:bodyPr>
          <a:lstStyle/>
          <a:p>
            <a:r>
              <a:rPr lang="en-US" sz="900" dirty="0">
                <a:latin typeface="Cambria" panose="02040503050406030204" pitchFamily="18" charset="0"/>
                <a:ea typeface="Cambria" panose="02040503050406030204" pitchFamily="18" charset="0"/>
              </a:rPr>
              <a:t>Isaiah 60:1 “Rise Up</a:t>
            </a:r>
          </a:p>
        </p:txBody>
      </p:sp>
      <p:sp>
        <p:nvSpPr>
          <p:cNvPr id="11" name="TextBox 10">
            <a:extLst>
              <a:ext uri="{FF2B5EF4-FFF2-40B4-BE49-F238E27FC236}">
                <a16:creationId xmlns:a16="http://schemas.microsoft.com/office/drawing/2014/main" id="{DC4FE9DB-AA61-BC4F-5245-ACF4BF0B1DC2}"/>
              </a:ext>
            </a:extLst>
          </p:cNvPr>
          <p:cNvSpPr txBox="1"/>
          <p:nvPr/>
        </p:nvSpPr>
        <p:spPr>
          <a:xfrm>
            <a:off x="5203088" y="9653943"/>
            <a:ext cx="2353808" cy="230832"/>
          </a:xfrm>
          <a:prstGeom prst="rect">
            <a:avLst/>
          </a:prstGeom>
          <a:noFill/>
        </p:spPr>
        <p:txBody>
          <a:bodyPr wrap="square" rtlCol="0">
            <a:spAutoFit/>
          </a:bodyPr>
          <a:lstStyle/>
          <a:p>
            <a:pPr algn="r"/>
            <a:r>
              <a:rPr lang="en-US" sz="900" dirty="0">
                <a:latin typeface="Cambria" panose="02040503050406030204" pitchFamily="18" charset="0"/>
                <a:ea typeface="Cambria" panose="02040503050406030204" pitchFamily="18" charset="0"/>
              </a:rPr>
              <a:t>3</a:t>
            </a:r>
          </a:p>
        </p:txBody>
      </p:sp>
      <p:sp>
        <p:nvSpPr>
          <p:cNvPr id="12" name="Rectangle 11">
            <a:extLst>
              <a:ext uri="{FF2B5EF4-FFF2-40B4-BE49-F238E27FC236}">
                <a16:creationId xmlns:a16="http://schemas.microsoft.com/office/drawing/2014/main" id="{85952C6D-E436-4500-4480-757A865242E5}"/>
              </a:ext>
            </a:extLst>
          </p:cNvPr>
          <p:cNvSpPr/>
          <p:nvPr/>
        </p:nvSpPr>
        <p:spPr>
          <a:xfrm>
            <a:off x="-18485" y="-11780"/>
            <a:ext cx="7790886" cy="61726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Cambria" panose="02040503050406030204" pitchFamily="18" charset="0"/>
                <a:ea typeface="Cambria" panose="02040503050406030204" pitchFamily="18" charset="0"/>
              </a:rPr>
              <a:t>Associate Minister’s Message</a:t>
            </a:r>
          </a:p>
        </p:txBody>
      </p:sp>
      <p:sp>
        <p:nvSpPr>
          <p:cNvPr id="2" name="Footer Placeholder 1">
            <a:extLst>
              <a:ext uri="{FF2B5EF4-FFF2-40B4-BE49-F238E27FC236}">
                <a16:creationId xmlns:a16="http://schemas.microsoft.com/office/drawing/2014/main" id="{A9E1C1A1-F5B1-83BE-34FA-87D1EDCCCA90}"/>
              </a:ext>
            </a:extLst>
          </p:cNvPr>
          <p:cNvSpPr>
            <a:spLocks noGrp="1"/>
          </p:cNvSpPr>
          <p:nvPr>
            <p:ph type="ftr" sz="quarter" idx="11"/>
          </p:nvPr>
        </p:nvSpPr>
        <p:spPr>
          <a:xfrm>
            <a:off x="2648748" y="9403938"/>
            <a:ext cx="2623185" cy="654462"/>
          </a:xfrm>
        </p:spPr>
        <p:txBody>
          <a:bodyPr/>
          <a:lstStyle/>
          <a:p>
            <a:endParaRPr lang="en-US" sz="800" b="1" dirty="0"/>
          </a:p>
          <a:p>
            <a:endParaRPr lang="en-US" sz="800" b="1" dirty="0"/>
          </a:p>
          <a:p>
            <a:endParaRPr lang="en-US" sz="800" b="1" dirty="0"/>
          </a:p>
          <a:p>
            <a:endParaRPr lang="en-US" sz="800" b="1" dirty="0"/>
          </a:p>
          <a:p>
            <a:r>
              <a:rPr lang="en-US" sz="900" b="1" dirty="0">
                <a:latin typeface="Cambria" panose="02040503050406030204" pitchFamily="18" charset="0"/>
                <a:ea typeface="Cambria" panose="02040503050406030204" pitchFamily="18" charset="0"/>
              </a:rPr>
              <a:t>March</a:t>
            </a:r>
            <a:r>
              <a:rPr lang="en-US" sz="900" b="1" dirty="0"/>
              <a:t> 2026</a:t>
            </a:r>
          </a:p>
          <a:p>
            <a:endParaRPr lang="en-US" dirty="0"/>
          </a:p>
        </p:txBody>
      </p:sp>
      <p:pic>
        <p:nvPicPr>
          <p:cNvPr id="5" name="Picture 4">
            <a:extLst>
              <a:ext uri="{FF2B5EF4-FFF2-40B4-BE49-F238E27FC236}">
                <a16:creationId xmlns:a16="http://schemas.microsoft.com/office/drawing/2014/main" id="{386F1E08-65FF-344B-D36C-2575A2E97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68" y="624016"/>
            <a:ext cx="2210623" cy="2210623"/>
          </a:xfrm>
          <a:prstGeom prst="rect">
            <a:avLst/>
          </a:prstGeom>
        </p:spPr>
      </p:pic>
      <p:sp>
        <p:nvSpPr>
          <p:cNvPr id="7" name="TextBox 6">
            <a:extLst>
              <a:ext uri="{FF2B5EF4-FFF2-40B4-BE49-F238E27FC236}">
                <a16:creationId xmlns:a16="http://schemas.microsoft.com/office/drawing/2014/main" id="{F026E691-6163-4300-AA6B-EA26939E9727}"/>
              </a:ext>
            </a:extLst>
          </p:cNvPr>
          <p:cNvSpPr txBox="1"/>
          <p:nvPr/>
        </p:nvSpPr>
        <p:spPr>
          <a:xfrm>
            <a:off x="0" y="605481"/>
            <a:ext cx="7772400" cy="9633406"/>
          </a:xfrm>
          <a:prstGeom prst="rect">
            <a:avLst/>
          </a:prstGeom>
          <a:noFill/>
          <a:ln>
            <a:noFill/>
          </a:ln>
        </p:spPr>
        <p:txBody>
          <a:bodyPr wrap="square">
            <a:spAutoFit/>
          </a:bodyPr>
          <a:lstStyle/>
          <a:p>
            <a:endParaRPr lang="en-US" sz="1400" dirty="0"/>
          </a:p>
          <a:p>
            <a:pPr algn="ctr">
              <a:spcAft>
                <a:spcPts val="600"/>
              </a:spcAft>
            </a:pPr>
            <a:r>
              <a:rPr lang="en-US" sz="3600" dirty="0">
                <a:latin typeface="Cabria"/>
              </a:rPr>
              <a:t>	</a:t>
            </a:r>
            <a:endParaRPr lang="en-US" sz="1050" dirty="0">
              <a:latin typeface="Cabria"/>
            </a:endParaRPr>
          </a:p>
          <a:p>
            <a:pPr algn="ctr">
              <a:spcAft>
                <a:spcPts val="600"/>
              </a:spcAft>
            </a:pPr>
            <a:endParaRPr lang="en-US" sz="3600" dirty="0">
              <a:latin typeface="Cabria"/>
            </a:endParaRPr>
          </a:p>
          <a:p>
            <a:endParaRPr lang="en-US" sz="1400" dirty="0">
              <a:latin typeface="Cabria"/>
            </a:endParaRPr>
          </a:p>
          <a:p>
            <a:pPr algn="ctr">
              <a:spcAft>
                <a:spcPts val="600"/>
              </a:spcAft>
            </a:pPr>
            <a:endParaRPr lang="en-US" dirty="0">
              <a:latin typeface="Cabria"/>
            </a:endParaRPr>
          </a:p>
          <a:p>
            <a:pPr algn="ctr">
              <a:spcAft>
                <a:spcPts val="600"/>
              </a:spcAft>
            </a:pPr>
            <a:endParaRPr lang="en-US" dirty="0">
              <a:latin typeface="Cabria"/>
            </a:endParaRPr>
          </a:p>
          <a:p>
            <a:r>
              <a:rPr lang="en-US" sz="1500" dirty="0">
                <a:latin typeface="Cabria"/>
              </a:rPr>
              <a:t>Scrolling through my FB feed, I came across one of my favorite communicators named Jefferson.  Jefferson sat across from another man and asked him to hold one end of a string and he held to other.  He asked the other man “what is challenging about your work today?”  And, as the man began to answer, Jefferson took out his phone and started to reply to a text.  Of course, the string went slack.  </a:t>
            </a:r>
          </a:p>
          <a:p>
            <a:pPr>
              <a:spcAft>
                <a:spcPts val="600"/>
              </a:spcAft>
            </a:pPr>
            <a:r>
              <a:rPr lang="en-US" sz="1500" dirty="0">
                <a:latin typeface="Cabria"/>
              </a:rPr>
              <a:t>Lent is a time to hold tight the string we have to God, our prayers, our seeking God’s word, our sitting in the Eternal One’s love.  </a:t>
            </a:r>
          </a:p>
          <a:p>
            <a:pPr>
              <a:spcAft>
                <a:spcPts val="600"/>
              </a:spcAft>
            </a:pPr>
            <a:r>
              <a:rPr lang="en-US" sz="1500" dirty="0">
                <a:latin typeface="Cabria"/>
              </a:rPr>
              <a:t>When I pray and thoughts about my day or my yesterday intrude, I’m learning to note them as I journal, but not to follow them out.  I don’t have to solve that issue or write an email because a new thought came to mind.   For to follow them is like picking up the phone during a conversation.  It interrupts the connection.  We need time to connect with a higher love and a greater purpose…time to sit with God.  </a:t>
            </a:r>
          </a:p>
          <a:p>
            <a:pPr>
              <a:spcAft>
                <a:spcPts val="600"/>
              </a:spcAft>
            </a:pPr>
            <a:r>
              <a:rPr lang="en-US" sz="1500" b="1" dirty="0">
                <a:latin typeface="Cabria"/>
              </a:rPr>
              <a:t>The first challenge</a:t>
            </a:r>
            <a:r>
              <a:rPr lang="en-US" sz="1500" dirty="0">
                <a:latin typeface="Cabria"/>
              </a:rPr>
              <a:t> is to find some prayer time with God where you stay with God.  I journal, others talk, and still others sit in silence.  Choose one to do each week, maybe each day.  </a:t>
            </a:r>
          </a:p>
          <a:p>
            <a:r>
              <a:rPr lang="en-US" sz="1500" b="1" dirty="0">
                <a:latin typeface="Cabria"/>
              </a:rPr>
              <a:t>The second challenge.  </a:t>
            </a:r>
            <a:endParaRPr lang="en-US" sz="1500" dirty="0">
              <a:latin typeface="Cabria"/>
            </a:endParaRPr>
          </a:p>
          <a:p>
            <a:pPr>
              <a:spcAft>
                <a:spcPts val="600"/>
              </a:spcAft>
            </a:pPr>
            <a:r>
              <a:rPr lang="en-US" sz="1500" dirty="0">
                <a:latin typeface="Cabria"/>
              </a:rPr>
              <a:t>On Sundays, we have a time for us to collectively enter into the sanctuary to strengthen our community’s connection to God.  There are Sundays when you have been asked to work—to provide the fellowship or teach.  You all step into those roles beautifully.  </a:t>
            </a:r>
          </a:p>
          <a:p>
            <a:pPr>
              <a:spcAft>
                <a:spcPts val="600"/>
              </a:spcAft>
            </a:pPr>
            <a:r>
              <a:rPr lang="en-US" sz="1500" dirty="0">
                <a:latin typeface="Cabria"/>
              </a:rPr>
              <a:t>The challenge is this…to not work once a month and instead choose to be with the church in worship.   I know there are many reasons we want to keep doing what we do.  You may even have a whole litany of why you don’t want to be in the sanctuary.  And, yet, the intentional choice to put away the work (put away the phone) and put aside your litany to, instead, enter into worship strengthens our collective line to God.  The difference will be felt both in our church and in your journey of faith.  </a:t>
            </a:r>
          </a:p>
          <a:p>
            <a:pPr>
              <a:spcAft>
                <a:spcPts val="600"/>
              </a:spcAft>
            </a:pPr>
            <a:r>
              <a:rPr lang="en-US" sz="1500" dirty="0">
                <a:latin typeface="Cabria"/>
              </a:rPr>
              <a:t>And, an added bonus is this: Guests will get to see that we hold tight the connection to the One who gives life.</a:t>
            </a:r>
          </a:p>
          <a:p>
            <a:r>
              <a:rPr lang="en-US" sz="1500" dirty="0">
                <a:latin typeface="Cabria"/>
              </a:rPr>
              <a:t>In God’s Love, Reverend Heather</a:t>
            </a:r>
          </a:p>
          <a:p>
            <a:r>
              <a:rPr lang="en-US" sz="1400" dirty="0">
                <a:latin typeface="Cabria"/>
              </a:rPr>
              <a:t>	</a:t>
            </a:r>
            <a:endParaRPr lang="en-US" sz="12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7DA4139-C5BE-B9DD-903C-68A14A423F66}"/>
              </a:ext>
            </a:extLst>
          </p:cNvPr>
          <p:cNvSpPr txBox="1"/>
          <p:nvPr/>
        </p:nvSpPr>
        <p:spPr>
          <a:xfrm>
            <a:off x="2570206" y="1372661"/>
            <a:ext cx="4942703" cy="830997"/>
          </a:xfrm>
          <a:prstGeom prst="rect">
            <a:avLst/>
          </a:prstGeom>
          <a:noFill/>
        </p:spPr>
        <p:txBody>
          <a:bodyPr wrap="square" rtlCol="0">
            <a:spAutoFit/>
          </a:bodyPr>
          <a:lstStyle/>
          <a:p>
            <a:pPr algn="ctr"/>
            <a:r>
              <a:rPr lang="en-US" sz="4800" b="1" dirty="0">
                <a:latin typeface="Cambria" panose="02040503050406030204" pitchFamily="18" charset="0"/>
                <a:ea typeface="Cambria" panose="02040503050406030204" pitchFamily="18" charset="0"/>
              </a:rPr>
              <a:t>Challenges</a:t>
            </a:r>
            <a:endParaRPr lang="en-US" sz="3600" b="1" dirty="0">
              <a:latin typeface="Cambria" panose="02040503050406030204" pitchFamily="18" charset="0"/>
              <a:ea typeface="Cambria" panose="02040503050406030204" pitchFamily="18" charset="0"/>
            </a:endParaRP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C3E7A999-3F41-8F42-F5B0-3A67BA0D9D0C}"/>
                  </a:ext>
                </a:extLst>
              </p:cNvPr>
              <p:cNvGraphicFramePr>
                <a:graphicFrameLocks noChangeAspect="1"/>
              </p:cNvGraphicFramePr>
              <p:nvPr>
                <p:extLst>
                  <p:ext uri="{D42A27DB-BD31-4B8C-83A1-F6EECF244321}">
                    <p14:modId xmlns:p14="http://schemas.microsoft.com/office/powerpoint/2010/main" val="3210521990"/>
                  </p:ext>
                </p:extLst>
              </p:nvPr>
            </p:nvGraphicFramePr>
            <p:xfrm>
              <a:off x="-4159593" y="4463878"/>
              <a:ext cx="1943100" cy="2514600"/>
            </p:xfrm>
            <a:graphic>
              <a:graphicData uri="http://schemas.microsoft.com/office/powerpoint/2016/slidezoom">
                <pslz:sldZm>
                  <pslz:sldZmObj sldId="279" cId="4035145276">
                    <pslz:zmPr id="{270615FB-7B6F-4295-ACB6-C67C1788CA16}" returnToParent="0" transitionDur="1000">
                      <p166:blipFill xmlns:p166="http://schemas.microsoft.com/office/powerpoint/2016/6/main">
                        <a:blip r:embed="rId3"/>
                        <a:stretch>
                          <a:fillRect/>
                        </a:stretch>
                      </p166:blipFill>
                      <p166:spPr xmlns:p166="http://schemas.microsoft.com/office/powerpoint/2016/6/main">
                        <a:xfrm>
                          <a:off x="0" y="0"/>
                          <a:ext cx="1943100" cy="2514600"/>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C3E7A999-3F41-8F42-F5B0-3A67BA0D9D0C}"/>
                  </a:ext>
                </a:extLst>
              </p:cNvPr>
              <p:cNvPicPr>
                <a:picLocks noGrp="1" noRot="1" noChangeAspect="1" noMove="1" noResize="1" noEditPoints="1" noAdjustHandles="1" noChangeArrowheads="1" noChangeShapeType="1"/>
              </p:cNvPicPr>
              <p:nvPr/>
            </p:nvPicPr>
            <p:blipFill>
              <a:blip r:embed="rId5"/>
              <a:stretch>
                <a:fillRect/>
              </a:stretch>
            </p:blipFill>
            <p:spPr>
              <a:xfrm>
                <a:off x="-4159593" y="4463878"/>
                <a:ext cx="1943100" cy="2514600"/>
              </a:xfrm>
              <a:prstGeom prst="rect">
                <a:avLst/>
              </a:prstGeom>
              <a:ln w="3175">
                <a:solidFill>
                  <a:prstClr val="ltGray"/>
                </a:solidFill>
              </a:ln>
            </p:spPr>
          </p:pic>
        </mc:Fallback>
      </mc:AlternateContent>
    </p:spTree>
    <p:extLst>
      <p:ext uri="{BB962C8B-B14F-4D97-AF65-F5344CB8AC3E}">
        <p14:creationId xmlns:p14="http://schemas.microsoft.com/office/powerpoint/2010/main" val="2119673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fence_27555ac">
            <a:extLst>
              <a:ext uri="{FF2B5EF4-FFF2-40B4-BE49-F238E27FC236}">
                <a16:creationId xmlns:a16="http://schemas.microsoft.com/office/drawing/2014/main" id="{7735437A-EBF1-105E-BB00-C55AF3D551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16098" y="7661190"/>
            <a:ext cx="3336323" cy="1594022"/>
          </a:xfrm>
          <a:prstGeom prst="rect">
            <a:avLst/>
          </a:prstGeom>
          <a:noFill/>
          <a:ln>
            <a:noFill/>
          </a:ln>
        </p:spPr>
      </p:pic>
      <p:pic>
        <p:nvPicPr>
          <p:cNvPr id="7" name="Picture 6">
            <a:extLst>
              <a:ext uri="{FF2B5EF4-FFF2-40B4-BE49-F238E27FC236}">
                <a16:creationId xmlns:a16="http://schemas.microsoft.com/office/drawing/2014/main" id="{DAA82CB7-713C-BC05-63FE-7C7818B431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30930" y="6833286"/>
            <a:ext cx="1079590" cy="1336692"/>
          </a:xfrm>
          <a:prstGeom prst="rect">
            <a:avLst/>
          </a:prstGeom>
          <a:noFill/>
          <a:ln>
            <a:noFill/>
          </a:ln>
        </p:spPr>
      </p:pic>
      <p:pic>
        <p:nvPicPr>
          <p:cNvPr id="11" name="Picture 10">
            <a:extLst>
              <a:ext uri="{FF2B5EF4-FFF2-40B4-BE49-F238E27FC236}">
                <a16:creationId xmlns:a16="http://schemas.microsoft.com/office/drawing/2014/main" id="{D8AEA02C-56D7-3295-165C-AA81C8B1125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902724" y="1929257"/>
            <a:ext cx="1108044" cy="1476972"/>
          </a:xfrm>
          <a:prstGeom prst="rect">
            <a:avLst/>
          </a:prstGeom>
        </p:spPr>
      </p:pic>
      <p:pic>
        <p:nvPicPr>
          <p:cNvPr id="3079" name="Picture 7">
            <a:extLst>
              <a:ext uri="{FF2B5EF4-FFF2-40B4-BE49-F238E27FC236}">
                <a16:creationId xmlns:a16="http://schemas.microsoft.com/office/drawing/2014/main" id="{BE49BBA0-DDDC-F9D2-D712-80F8C68885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9093" y="2496064"/>
            <a:ext cx="1050324" cy="1458095"/>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a:extLst>
              <a:ext uri="{FF2B5EF4-FFF2-40B4-BE49-F238E27FC236}">
                <a16:creationId xmlns:a16="http://schemas.microsoft.com/office/drawing/2014/main" id="{274DDC6F-0723-280E-A79B-F31E05CE88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8876" y="1767015"/>
            <a:ext cx="976184" cy="6507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6D0CC10-7771-9DCF-7495-80893520F533}"/>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985157" y="4992131"/>
            <a:ext cx="1099751" cy="1037967"/>
          </a:xfrm>
          <a:prstGeom prst="rect">
            <a:avLst/>
          </a:prstGeom>
        </p:spPr>
      </p:pic>
      <p:pic>
        <p:nvPicPr>
          <p:cNvPr id="12" name="Picture 11">
            <a:extLst>
              <a:ext uri="{FF2B5EF4-FFF2-40B4-BE49-F238E27FC236}">
                <a16:creationId xmlns:a16="http://schemas.microsoft.com/office/drawing/2014/main" id="{6F038A15-41C8-1BE4-5539-CE4AE1B93521}"/>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rot="5400000">
            <a:off x="-4604168" y="2740018"/>
            <a:ext cx="898205" cy="673653"/>
          </a:xfrm>
          <a:prstGeom prst="rect">
            <a:avLst/>
          </a:prstGeom>
        </p:spPr>
      </p:pic>
      <p:pic>
        <p:nvPicPr>
          <p:cNvPr id="2" name="Picture 1">
            <a:extLst>
              <a:ext uri="{FF2B5EF4-FFF2-40B4-BE49-F238E27FC236}">
                <a16:creationId xmlns:a16="http://schemas.microsoft.com/office/drawing/2014/main" id="{B9EEED2A-6ECE-94EA-33D7-B06F489756D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414951" y="5795318"/>
            <a:ext cx="1087395" cy="1495168"/>
          </a:xfrm>
          <a:prstGeom prst="rect">
            <a:avLst/>
          </a:prstGeom>
          <a:noFill/>
          <a:ln>
            <a:noFill/>
          </a:ln>
        </p:spPr>
      </p:pic>
      <p:pic>
        <p:nvPicPr>
          <p:cNvPr id="3" name="Picture 9">
            <a:extLst>
              <a:ext uri="{FF2B5EF4-FFF2-40B4-BE49-F238E27FC236}">
                <a16:creationId xmlns:a16="http://schemas.microsoft.com/office/drawing/2014/main" id="{96DC7BB6-A614-7802-1EAB-C3BBE619FB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59894" y="5508460"/>
            <a:ext cx="852619" cy="8959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4CAE4BB-F21E-43DF-6652-B408C4D085D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rot="10800000" flipH="1" flipV="1">
            <a:off x="9174408" y="5270157"/>
            <a:ext cx="1008956" cy="870211"/>
          </a:xfrm>
          <a:prstGeom prst="rect">
            <a:avLst/>
          </a:prstGeom>
          <a:noFill/>
          <a:ln>
            <a:noFill/>
          </a:ln>
        </p:spPr>
      </p:pic>
      <p:pic>
        <p:nvPicPr>
          <p:cNvPr id="6" name="Picture 5">
            <a:extLst>
              <a:ext uri="{FF2B5EF4-FFF2-40B4-BE49-F238E27FC236}">
                <a16:creationId xmlns:a16="http://schemas.microsoft.com/office/drawing/2014/main" id="{5CC58F23-9E43-D2FF-672D-09869CF2412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638271" y="9492773"/>
            <a:ext cx="1099751" cy="565627"/>
          </a:xfrm>
          <a:prstGeom prst="rect">
            <a:avLst/>
          </a:prstGeom>
          <a:noFill/>
          <a:ln>
            <a:noFill/>
          </a:ln>
        </p:spPr>
      </p:pic>
      <p:pic>
        <p:nvPicPr>
          <p:cNvPr id="16" name="Picture 15">
            <a:extLst>
              <a:ext uri="{FF2B5EF4-FFF2-40B4-BE49-F238E27FC236}">
                <a16:creationId xmlns:a16="http://schemas.microsoft.com/office/drawing/2014/main" id="{2E4FA084-22BD-7BC7-044D-8CDAD575FCE8}"/>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380254" y="3920525"/>
            <a:ext cx="1010515" cy="939164"/>
          </a:xfrm>
          <a:prstGeom prst="rect">
            <a:avLst/>
          </a:prstGeom>
          <a:noFill/>
          <a:ln>
            <a:noFill/>
          </a:ln>
        </p:spPr>
      </p:pic>
      <p:pic>
        <p:nvPicPr>
          <p:cNvPr id="17" name="Picture 16">
            <a:extLst>
              <a:ext uri="{FF2B5EF4-FFF2-40B4-BE49-F238E27FC236}">
                <a16:creationId xmlns:a16="http://schemas.microsoft.com/office/drawing/2014/main" id="{F08B8488-398D-AF47-8E4B-0C6D32B817DA}"/>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371338" y="8699500"/>
            <a:ext cx="1059482" cy="995997"/>
          </a:xfrm>
          <a:prstGeom prst="rect">
            <a:avLst/>
          </a:prstGeom>
          <a:noFill/>
          <a:ln>
            <a:noFill/>
          </a:ln>
        </p:spPr>
      </p:pic>
      <p:pic>
        <p:nvPicPr>
          <p:cNvPr id="3074" name="Picture 2">
            <a:extLst>
              <a:ext uri="{FF2B5EF4-FFF2-40B4-BE49-F238E27FC236}">
                <a16:creationId xmlns:a16="http://schemas.microsoft.com/office/drawing/2014/main" id="{9981E8D0-B97F-8A00-9C9C-3DD65084B27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70357" y="-1877393"/>
            <a:ext cx="902043" cy="10742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a:extLst>
              <a:ext uri="{FF2B5EF4-FFF2-40B4-BE49-F238E27FC236}">
                <a16:creationId xmlns:a16="http://schemas.microsoft.com/office/drawing/2014/main" id="{0487F3FA-D0A8-507D-1645-97D8384165E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38401" y="0"/>
            <a:ext cx="917169" cy="8508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a:extLst>
              <a:ext uri="{FF2B5EF4-FFF2-40B4-BE49-F238E27FC236}">
                <a16:creationId xmlns:a16="http://schemas.microsoft.com/office/drawing/2014/main" id="{DD70C6E9-FFD7-DB71-44CC-9AE518003AB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37155" y="2878437"/>
            <a:ext cx="901057" cy="836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961E783-1375-2BF9-AB5B-576F75DC61E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rot="10800000" flipH="1" flipV="1">
            <a:off x="-1551620" y="-1552831"/>
            <a:ext cx="817102" cy="752731"/>
          </a:xfrm>
          <a:prstGeom prst="rect">
            <a:avLst/>
          </a:prstGeom>
          <a:noFill/>
          <a:ln>
            <a:noFill/>
          </a:ln>
        </p:spPr>
      </p:pic>
      <p:pic>
        <p:nvPicPr>
          <p:cNvPr id="25" name="Picture 24">
            <a:extLst>
              <a:ext uri="{FF2B5EF4-FFF2-40B4-BE49-F238E27FC236}">
                <a16:creationId xmlns:a16="http://schemas.microsoft.com/office/drawing/2014/main" id="{968DF225-2A9C-1C7A-ADAB-CDA4965DC4FA}"/>
              </a:ext>
            </a:extLst>
          </p:cNvPr>
          <p:cNvPicPr>
            <a:picLocks noChangeAspect="1"/>
          </p:cNvPicPr>
          <p:nvPr/>
        </p:nvPicPr>
        <p:blipFill>
          <a:blip r:embed="rId21">
            <a:extLs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4677720" y="0"/>
            <a:ext cx="877331" cy="764495"/>
          </a:xfrm>
          <a:prstGeom prst="rect">
            <a:avLst/>
          </a:prstGeom>
        </p:spPr>
      </p:pic>
      <p:pic>
        <p:nvPicPr>
          <p:cNvPr id="3080" name="Picture 8">
            <a:extLst>
              <a:ext uri="{FF2B5EF4-FFF2-40B4-BE49-F238E27FC236}">
                <a16:creationId xmlns:a16="http://schemas.microsoft.com/office/drawing/2014/main" id="{B7576D09-0C00-7972-848D-EDA3B848385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84109" y="-2202983"/>
            <a:ext cx="1114823" cy="12347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DF015A3-8A04-3656-9818-9CDE6B83E22D}"/>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473359" y="5191211"/>
            <a:ext cx="1059482" cy="995997"/>
          </a:xfrm>
          <a:prstGeom prst="rect">
            <a:avLst/>
          </a:prstGeom>
          <a:noFill/>
          <a:ln>
            <a:noFill/>
          </a:ln>
        </p:spPr>
      </p:pic>
      <p:graphicFrame>
        <p:nvGraphicFramePr>
          <p:cNvPr id="14" name="Table 13">
            <a:extLst>
              <a:ext uri="{FF2B5EF4-FFF2-40B4-BE49-F238E27FC236}">
                <a16:creationId xmlns:a16="http://schemas.microsoft.com/office/drawing/2014/main" id="{A34B38D8-161F-99D5-F773-9D93280F4BA0}"/>
              </a:ext>
            </a:extLst>
          </p:cNvPr>
          <p:cNvGraphicFramePr>
            <a:graphicFrameLocks noGrp="1"/>
          </p:cNvGraphicFramePr>
          <p:nvPr>
            <p:extLst>
              <p:ext uri="{D42A27DB-BD31-4B8C-83A1-F6EECF244321}">
                <p14:modId xmlns:p14="http://schemas.microsoft.com/office/powerpoint/2010/main" val="3861693214"/>
              </p:ext>
            </p:extLst>
          </p:nvPr>
        </p:nvGraphicFramePr>
        <p:xfrm>
          <a:off x="0" y="-111211"/>
          <a:ext cx="7772400" cy="10219038"/>
        </p:xfrm>
        <a:graphic>
          <a:graphicData uri="http://schemas.openxmlformats.org/drawingml/2006/table">
            <a:tbl>
              <a:tblPr firstRow="1" firstCol="1" bandRow="1">
                <a:tableStyleId>{5C22544A-7EE6-4342-B048-85BDC9FD1C3A}</a:tableStyleId>
              </a:tblPr>
              <a:tblGrid>
                <a:gridCol w="1421026">
                  <a:extLst>
                    <a:ext uri="{9D8B030D-6E8A-4147-A177-3AD203B41FA5}">
                      <a16:colId xmlns:a16="http://schemas.microsoft.com/office/drawing/2014/main" val="1816678648"/>
                    </a:ext>
                  </a:extLst>
                </a:gridCol>
                <a:gridCol w="988541">
                  <a:extLst>
                    <a:ext uri="{9D8B030D-6E8A-4147-A177-3AD203B41FA5}">
                      <a16:colId xmlns:a16="http://schemas.microsoft.com/office/drawing/2014/main" val="3658584560"/>
                    </a:ext>
                  </a:extLst>
                </a:gridCol>
                <a:gridCol w="1149179">
                  <a:extLst>
                    <a:ext uri="{9D8B030D-6E8A-4147-A177-3AD203B41FA5}">
                      <a16:colId xmlns:a16="http://schemas.microsoft.com/office/drawing/2014/main" val="3422379638"/>
                    </a:ext>
                  </a:extLst>
                </a:gridCol>
                <a:gridCol w="1124808">
                  <a:extLst>
                    <a:ext uri="{9D8B030D-6E8A-4147-A177-3AD203B41FA5}">
                      <a16:colId xmlns:a16="http://schemas.microsoft.com/office/drawing/2014/main" val="1304079559"/>
                    </a:ext>
                  </a:extLst>
                </a:gridCol>
                <a:gridCol w="951125">
                  <a:extLst>
                    <a:ext uri="{9D8B030D-6E8A-4147-A177-3AD203B41FA5}">
                      <a16:colId xmlns:a16="http://schemas.microsoft.com/office/drawing/2014/main" val="4210502122"/>
                    </a:ext>
                  </a:extLst>
                </a:gridCol>
                <a:gridCol w="1235676">
                  <a:extLst>
                    <a:ext uri="{9D8B030D-6E8A-4147-A177-3AD203B41FA5}">
                      <a16:colId xmlns:a16="http://schemas.microsoft.com/office/drawing/2014/main" val="3386332590"/>
                    </a:ext>
                  </a:extLst>
                </a:gridCol>
                <a:gridCol w="902045">
                  <a:extLst>
                    <a:ext uri="{9D8B030D-6E8A-4147-A177-3AD203B41FA5}">
                      <a16:colId xmlns:a16="http://schemas.microsoft.com/office/drawing/2014/main" val="3290792091"/>
                    </a:ext>
                  </a:extLst>
                </a:gridCol>
              </a:tblGrid>
              <a:tr h="481914">
                <a:tc>
                  <a:txBody>
                    <a:bodyPr/>
                    <a:lstStyle/>
                    <a:p>
                      <a:pPr marL="0" marR="0" algn="ctr">
                        <a:buNone/>
                      </a:pPr>
                      <a:r>
                        <a:rPr lang="en-US" sz="850" dirty="0">
                          <a:effectLst/>
                          <a:latin typeface="Cabria"/>
                        </a:rPr>
                        <a:t>Sunday</a:t>
                      </a:r>
                      <a:endParaRPr lang="en-US" sz="850" dirty="0">
                        <a:effectLst/>
                        <a:latin typeface="Cabria"/>
                        <a:ea typeface="Times New Roman" panose="02020603050405020304" pitchFamily="18" charset="0"/>
                      </a:endParaRPr>
                    </a:p>
                  </a:txBody>
                  <a:tcPr marL="7198" marR="7198" marT="35992" marB="35992" anchor="ct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a:buNone/>
                      </a:pPr>
                      <a:r>
                        <a:rPr lang="en-US" sz="850" dirty="0">
                          <a:effectLst/>
                          <a:latin typeface="Cabria"/>
                        </a:rPr>
                        <a:t>Monday</a:t>
                      </a:r>
                      <a:endParaRPr lang="en-US" sz="850" dirty="0">
                        <a:effectLst/>
                        <a:latin typeface="Cabria"/>
                        <a:ea typeface="Times New Roman" panose="02020603050405020304" pitchFamily="18" charset="0"/>
                      </a:endParaRPr>
                    </a:p>
                  </a:txBody>
                  <a:tcPr marL="7198" marR="7198" marT="35992" marB="35992" anchor="ct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a:buNone/>
                      </a:pPr>
                      <a:r>
                        <a:rPr lang="en-US" sz="850" dirty="0">
                          <a:effectLst/>
                          <a:latin typeface="Cabria"/>
                        </a:rPr>
                        <a:t>Tuesday</a:t>
                      </a:r>
                      <a:endParaRPr lang="en-US" sz="850" dirty="0">
                        <a:effectLst/>
                        <a:latin typeface="Cabria"/>
                        <a:ea typeface="Times New Roman" panose="02020603050405020304" pitchFamily="18" charset="0"/>
                      </a:endParaRPr>
                    </a:p>
                  </a:txBody>
                  <a:tcPr marL="7198" marR="7198" marT="35992" marB="35992" anchor="ct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a:buNone/>
                      </a:pPr>
                      <a:r>
                        <a:rPr lang="en-US" sz="850" dirty="0">
                          <a:effectLst/>
                          <a:latin typeface="Cabria"/>
                        </a:rPr>
                        <a:t>Wednesday</a:t>
                      </a:r>
                      <a:endParaRPr lang="en-US" sz="850" dirty="0">
                        <a:effectLst/>
                        <a:latin typeface="Cabria"/>
                        <a:ea typeface="Times New Roman" panose="02020603050405020304" pitchFamily="18" charset="0"/>
                      </a:endParaRPr>
                    </a:p>
                  </a:txBody>
                  <a:tcPr marL="7198" marR="7198" marT="35992" marB="35992" anchor="ct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a:buNone/>
                      </a:pPr>
                      <a:r>
                        <a:rPr lang="en-US" sz="850" dirty="0">
                          <a:effectLst/>
                          <a:latin typeface="Cabria"/>
                        </a:rPr>
                        <a:t>Thursday</a:t>
                      </a:r>
                      <a:endParaRPr lang="en-US" sz="850" dirty="0">
                        <a:effectLst/>
                        <a:latin typeface="Cabria"/>
                        <a:ea typeface="Times New Roman" panose="02020603050405020304" pitchFamily="18" charset="0"/>
                      </a:endParaRPr>
                    </a:p>
                  </a:txBody>
                  <a:tcPr marL="7198" marR="7198" marT="35992" marB="35992" anchor="ct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a:buNone/>
                      </a:pPr>
                      <a:r>
                        <a:rPr lang="en-US" sz="850" dirty="0">
                          <a:effectLst/>
                          <a:latin typeface="Cabria"/>
                        </a:rPr>
                        <a:t>Friday</a:t>
                      </a:r>
                      <a:endParaRPr lang="en-US" sz="850" dirty="0">
                        <a:effectLst/>
                        <a:latin typeface="Cabria"/>
                        <a:ea typeface="Times New Roman" panose="02020603050405020304" pitchFamily="18" charset="0"/>
                      </a:endParaRPr>
                    </a:p>
                  </a:txBody>
                  <a:tcPr marL="7198" marR="7198" marT="35992" marB="35992" anchor="ct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a:buNone/>
                      </a:pPr>
                      <a:r>
                        <a:rPr lang="en-US" sz="850" dirty="0">
                          <a:effectLst/>
                          <a:latin typeface="Cabria"/>
                        </a:rPr>
                        <a:t>Saturday</a:t>
                      </a:r>
                      <a:endParaRPr lang="en-US" sz="850" dirty="0">
                        <a:effectLst/>
                        <a:latin typeface="Cabria"/>
                        <a:ea typeface="Times New Roman" panose="02020603050405020304" pitchFamily="18" charset="0"/>
                      </a:endParaRPr>
                    </a:p>
                  </a:txBody>
                  <a:tcPr marL="7198" marR="7198" marT="35992" marB="35992" anchor="ctr">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805332661"/>
                  </a:ext>
                </a:extLst>
              </a:tr>
              <a:tr h="2097685">
                <a:tc>
                  <a:txBody>
                    <a:bodyPr/>
                    <a:lstStyle/>
                    <a:p>
                      <a:pPr marL="0" marR="0" algn="ctr">
                        <a:buNone/>
                      </a:pPr>
                      <a:r>
                        <a:rPr lang="en-US" sz="800" dirty="0">
                          <a:solidFill>
                            <a:srgbClr val="990000"/>
                          </a:solidFill>
                          <a:effectLst/>
                          <a:latin typeface="Cabria"/>
                        </a:rPr>
                        <a:t>1</a:t>
                      </a:r>
                    </a:p>
                    <a:p>
                      <a:pPr marL="0" marR="0" algn="ctr">
                        <a:lnSpc>
                          <a:spcPct val="110000"/>
                        </a:lnSpc>
                        <a:buNone/>
                      </a:pPr>
                      <a:r>
                        <a:rPr lang="en-US" sz="800" dirty="0">
                          <a:solidFill>
                            <a:srgbClr val="990000"/>
                          </a:solidFill>
                          <a:effectLst/>
                          <a:latin typeface="Cabria"/>
                        </a:rPr>
                        <a:t>9:00am </a:t>
                      </a:r>
                    </a:p>
                    <a:p>
                      <a:pPr marL="0" marR="0" algn="ctr">
                        <a:lnSpc>
                          <a:spcPct val="110000"/>
                        </a:lnSpc>
                        <a:buNone/>
                      </a:pPr>
                      <a:r>
                        <a:rPr lang="en-US" sz="800" dirty="0">
                          <a:solidFill>
                            <a:srgbClr val="990000"/>
                          </a:solidFill>
                          <a:effectLst/>
                          <a:latin typeface="Cabria"/>
                        </a:rPr>
                        <a:t>Bible Study </a:t>
                      </a:r>
                    </a:p>
                    <a:p>
                      <a:pPr marL="0" marR="0" algn="ctr">
                        <a:lnSpc>
                          <a:spcPct val="110000"/>
                        </a:lnSpc>
                        <a:buNone/>
                      </a:pPr>
                      <a:r>
                        <a:rPr lang="en-US" sz="800" dirty="0">
                          <a:solidFill>
                            <a:srgbClr val="990000"/>
                          </a:solidFill>
                          <a:effectLst/>
                          <a:latin typeface="Cabria"/>
                        </a:rPr>
                        <a:t>9:00am </a:t>
                      </a:r>
                    </a:p>
                    <a:p>
                      <a:pPr marL="0" marR="0" algn="ctr">
                        <a:lnSpc>
                          <a:spcPct val="110000"/>
                        </a:lnSpc>
                        <a:buNone/>
                      </a:pPr>
                      <a:r>
                        <a:rPr lang="en-US" sz="800" dirty="0">
                          <a:solidFill>
                            <a:srgbClr val="990000"/>
                          </a:solidFill>
                          <a:effectLst/>
                          <a:latin typeface="Cabria"/>
                        </a:rPr>
                        <a:t>Gather &amp; Greet </a:t>
                      </a:r>
                    </a:p>
                    <a:p>
                      <a:pPr marL="0" marR="0" algn="ctr">
                        <a:lnSpc>
                          <a:spcPct val="110000"/>
                        </a:lnSpc>
                        <a:buNone/>
                      </a:pPr>
                      <a:r>
                        <a:rPr lang="en-US" sz="800" dirty="0">
                          <a:solidFill>
                            <a:srgbClr val="990000"/>
                          </a:solidFill>
                          <a:effectLst/>
                          <a:latin typeface="Cabria"/>
                        </a:rPr>
                        <a:t>9:45am </a:t>
                      </a:r>
                    </a:p>
                    <a:p>
                      <a:pPr marL="0" marR="0" algn="ctr">
                        <a:lnSpc>
                          <a:spcPct val="110000"/>
                        </a:lnSpc>
                        <a:buNone/>
                      </a:pPr>
                      <a:r>
                        <a:rPr lang="en-US" sz="800" dirty="0">
                          <a:solidFill>
                            <a:srgbClr val="990000"/>
                          </a:solidFill>
                          <a:effectLst/>
                          <a:latin typeface="Cabria"/>
                        </a:rPr>
                        <a:t>Worship Service </a:t>
                      </a:r>
                    </a:p>
                    <a:p>
                      <a:pPr marL="0" marR="0" algn="ctr">
                        <a:lnSpc>
                          <a:spcPct val="110000"/>
                        </a:lnSpc>
                        <a:buNone/>
                      </a:pPr>
                      <a:r>
                        <a:rPr lang="en-US" sz="800" dirty="0">
                          <a:solidFill>
                            <a:srgbClr val="990000"/>
                          </a:solidFill>
                          <a:effectLst/>
                          <a:latin typeface="Cabria"/>
                        </a:rPr>
                        <a:t>11:00am </a:t>
                      </a:r>
                    </a:p>
                    <a:p>
                      <a:pPr marL="0" marR="0" algn="ctr">
                        <a:lnSpc>
                          <a:spcPct val="110000"/>
                        </a:lnSpc>
                        <a:buNone/>
                      </a:pPr>
                      <a:r>
                        <a:rPr lang="en-US" sz="800" dirty="0">
                          <a:solidFill>
                            <a:srgbClr val="990000"/>
                          </a:solidFill>
                          <a:effectLst/>
                          <a:latin typeface="Cabria"/>
                        </a:rPr>
                        <a:t>Fellowship Hour </a:t>
                      </a:r>
                    </a:p>
                    <a:p>
                      <a:pPr marL="0" marR="0" algn="ctr">
                        <a:lnSpc>
                          <a:spcPct val="110000"/>
                        </a:lnSpc>
                        <a:buNone/>
                      </a:pPr>
                      <a:r>
                        <a:rPr lang="en-US" sz="800" dirty="0">
                          <a:solidFill>
                            <a:srgbClr val="990000"/>
                          </a:solidFill>
                          <a:effectLst/>
                          <a:latin typeface="Cabria"/>
                        </a:rPr>
                        <a:t>11:30am </a:t>
                      </a:r>
                    </a:p>
                    <a:p>
                      <a:pPr marL="0" marR="0" algn="ctr">
                        <a:lnSpc>
                          <a:spcPct val="110000"/>
                        </a:lnSpc>
                        <a:buNone/>
                      </a:pPr>
                      <a:r>
                        <a:rPr lang="en-US" sz="800" dirty="0">
                          <a:solidFill>
                            <a:srgbClr val="990000"/>
                          </a:solidFill>
                          <a:effectLst/>
                          <a:latin typeface="Cabria"/>
                        </a:rPr>
                        <a:t>Choir Rehearsal </a:t>
                      </a:r>
                    </a:p>
                    <a:p>
                      <a:pPr marL="0" marR="0" algn="ctr">
                        <a:lnSpc>
                          <a:spcPct val="110000"/>
                        </a:lnSpc>
                        <a:buNone/>
                      </a:pPr>
                      <a:r>
                        <a:rPr lang="en-US" sz="800" dirty="0">
                          <a:solidFill>
                            <a:srgbClr val="990000"/>
                          </a:solidFill>
                          <a:effectLst/>
                          <a:latin typeface="Cabria"/>
                        </a:rPr>
                        <a:t>1:00pm Pentecost Temple Ministries </a:t>
                      </a:r>
                      <a:endParaRPr lang="en-US" sz="800" dirty="0">
                        <a:solidFill>
                          <a:srgbClr val="990000"/>
                        </a:solidFill>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buNone/>
                      </a:pPr>
                      <a:r>
                        <a:rPr lang="en-US" sz="800" b="1" dirty="0">
                          <a:effectLst/>
                          <a:latin typeface="Cabria"/>
                        </a:rPr>
                        <a:t>2</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Morning Devotional </a:t>
                      </a:r>
                    </a:p>
                    <a:p>
                      <a:pPr marL="0" marR="0" algn="ctr">
                        <a:lnSpc>
                          <a:spcPct val="110000"/>
                        </a:lnSpc>
                        <a:buNone/>
                      </a:pPr>
                      <a:r>
                        <a:rPr lang="en-US" sz="800" dirty="0">
                          <a:effectLst/>
                          <a:latin typeface="Cabria"/>
                        </a:rPr>
                        <a:t>10:00am </a:t>
                      </a:r>
                    </a:p>
                    <a:p>
                      <a:pPr marL="0" marR="0" algn="ctr">
                        <a:lnSpc>
                          <a:spcPct val="110000"/>
                        </a:lnSpc>
                        <a:buNone/>
                      </a:pPr>
                      <a:r>
                        <a:rPr lang="en-US" sz="800" dirty="0">
                          <a:effectLst/>
                          <a:latin typeface="Cabria"/>
                        </a:rPr>
                        <a:t>Alanon "Serenity" </a:t>
                      </a:r>
                    </a:p>
                    <a:p>
                      <a:pPr marL="0" marR="0" algn="ctr">
                        <a:lnSpc>
                          <a:spcPct val="110000"/>
                        </a:lnSpc>
                        <a:buNone/>
                      </a:pPr>
                      <a:r>
                        <a:rPr lang="en-US" sz="800" dirty="0">
                          <a:effectLst/>
                          <a:latin typeface="Cabria"/>
                        </a:rPr>
                        <a:t>11:30am</a:t>
                      </a:r>
                    </a:p>
                    <a:p>
                      <a:pPr marL="0" marR="0" algn="ctr">
                        <a:lnSpc>
                          <a:spcPct val="110000"/>
                        </a:lnSpc>
                        <a:buNone/>
                      </a:pPr>
                      <a:r>
                        <a:rPr lang="en-US" sz="800" dirty="0">
                          <a:effectLst/>
                          <a:latin typeface="Cabria"/>
                        </a:rPr>
                        <a:t>Living Faith Bible Study </a:t>
                      </a:r>
                    </a:p>
                    <a:p>
                      <a:pPr marL="0" marR="0" algn="ctr">
                        <a:lnSpc>
                          <a:spcPct val="110000"/>
                        </a:lnSpc>
                        <a:buNone/>
                      </a:pPr>
                      <a:r>
                        <a:rPr lang="en-US" sz="800" dirty="0">
                          <a:effectLst/>
                          <a:latin typeface="Cabria"/>
                        </a:rPr>
                        <a:t>7:30pm </a:t>
                      </a:r>
                    </a:p>
                    <a:p>
                      <a:pPr marL="0" marR="0" algn="ctr">
                        <a:lnSpc>
                          <a:spcPct val="110000"/>
                        </a:lnSpc>
                        <a:buNone/>
                      </a:pPr>
                      <a:r>
                        <a:rPr lang="en-US" sz="800" dirty="0">
                          <a:effectLst/>
                          <a:latin typeface="Cabria"/>
                        </a:rPr>
                        <a:t>Mountainside Rehearsal </a:t>
                      </a: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3</a:t>
                      </a:r>
                    </a:p>
                    <a:p>
                      <a:pPr marL="0" marR="0" algn="ctr">
                        <a:lnSpc>
                          <a:spcPct val="100000"/>
                        </a:lnSpc>
                        <a:buNone/>
                      </a:pPr>
                      <a:r>
                        <a:rPr lang="en-US" sz="800" dirty="0">
                          <a:effectLst/>
                          <a:latin typeface="Cabria"/>
                        </a:rPr>
                        <a:t>9:00am </a:t>
                      </a:r>
                    </a:p>
                    <a:p>
                      <a:pPr marL="0" marR="0" algn="ctr">
                        <a:lnSpc>
                          <a:spcPct val="100000"/>
                        </a:lnSpc>
                        <a:buNone/>
                      </a:pPr>
                      <a:r>
                        <a:rPr lang="en-US" sz="800" dirty="0">
                          <a:effectLst/>
                          <a:latin typeface="Cabria"/>
                        </a:rPr>
                        <a:t>Morning Devotional </a:t>
                      </a:r>
                    </a:p>
                    <a:p>
                      <a:pPr marL="0" marR="0" algn="ctr">
                        <a:lnSpc>
                          <a:spcPct val="100000"/>
                        </a:lnSpc>
                        <a:buNone/>
                      </a:pPr>
                      <a:r>
                        <a:rPr lang="en-US" sz="800" dirty="0">
                          <a:effectLst/>
                          <a:latin typeface="Cabria"/>
                        </a:rPr>
                        <a:t>9:00am </a:t>
                      </a:r>
                    </a:p>
                    <a:p>
                      <a:pPr marL="0" marR="0" algn="ctr">
                        <a:lnSpc>
                          <a:spcPct val="100000"/>
                        </a:lnSpc>
                        <a:buNone/>
                      </a:pPr>
                      <a:r>
                        <a:rPr lang="en-US" sz="800" dirty="0">
                          <a:effectLst/>
                          <a:latin typeface="Cabria"/>
                        </a:rPr>
                        <a:t>Pilgrim Auxiliary </a:t>
                      </a:r>
                    </a:p>
                    <a:p>
                      <a:pPr marL="0" marR="0" algn="ctr">
                        <a:lnSpc>
                          <a:spcPct val="100000"/>
                        </a:lnSpc>
                        <a:buNone/>
                      </a:pPr>
                      <a:r>
                        <a:rPr lang="en-US" sz="800" dirty="0">
                          <a:effectLst/>
                          <a:latin typeface="Cabria"/>
                        </a:rPr>
                        <a:t>set up </a:t>
                      </a:r>
                    </a:p>
                    <a:p>
                      <a:pPr marL="0" marR="0" algn="ctr">
                        <a:lnSpc>
                          <a:spcPct val="100000"/>
                        </a:lnSpc>
                        <a:buNone/>
                      </a:pPr>
                      <a:r>
                        <a:rPr lang="en-US" sz="800" dirty="0">
                          <a:effectLst/>
                          <a:latin typeface="Cabria"/>
                        </a:rPr>
                        <a:t>9:30am </a:t>
                      </a:r>
                    </a:p>
                    <a:p>
                      <a:pPr marL="0" marR="0" algn="ctr">
                        <a:lnSpc>
                          <a:spcPct val="100000"/>
                        </a:lnSpc>
                        <a:buNone/>
                      </a:pPr>
                      <a:r>
                        <a:rPr lang="en-US" sz="800" dirty="0">
                          <a:effectLst/>
                          <a:latin typeface="Cabria"/>
                        </a:rPr>
                        <a:t>CEA/HOW </a:t>
                      </a:r>
                    </a:p>
                    <a:p>
                      <a:pPr marL="0" marR="0" algn="ctr">
                        <a:lnSpc>
                          <a:spcPct val="100000"/>
                        </a:lnSpc>
                        <a:buNone/>
                      </a:pPr>
                      <a:r>
                        <a:rPr lang="en-US" sz="800" dirty="0">
                          <a:effectLst/>
                          <a:latin typeface="Cabria"/>
                        </a:rPr>
                        <a:t>10:00am </a:t>
                      </a:r>
                    </a:p>
                    <a:p>
                      <a:pPr marL="0" marR="0" algn="ctr">
                        <a:lnSpc>
                          <a:spcPct val="100000"/>
                        </a:lnSpc>
                        <a:buNone/>
                      </a:pPr>
                      <a:r>
                        <a:rPr lang="en-US" sz="800" dirty="0">
                          <a:effectLst/>
                          <a:latin typeface="Cabria"/>
                        </a:rPr>
                        <a:t>Pilgrim Auxiliary Meeting </a:t>
                      </a:r>
                    </a:p>
                    <a:p>
                      <a:pPr marL="0" marR="0" algn="ctr">
                        <a:lnSpc>
                          <a:spcPct val="100000"/>
                        </a:lnSpc>
                        <a:buNone/>
                      </a:pPr>
                      <a:r>
                        <a:rPr lang="en-US" sz="800" dirty="0">
                          <a:effectLst/>
                          <a:latin typeface="Cabria"/>
                        </a:rPr>
                        <a:t>3:30pm </a:t>
                      </a:r>
                    </a:p>
                    <a:p>
                      <a:pPr marL="0" marR="0" algn="ctr">
                        <a:lnSpc>
                          <a:spcPct val="100000"/>
                        </a:lnSpc>
                        <a:buNone/>
                      </a:pPr>
                      <a:r>
                        <a:rPr lang="en-US" sz="800" dirty="0">
                          <a:effectLst/>
                          <a:latin typeface="Cabria"/>
                        </a:rPr>
                        <a:t>Pomona Moose </a:t>
                      </a:r>
                    </a:p>
                    <a:p>
                      <a:pPr marL="0" marR="0" algn="ctr">
                        <a:lnSpc>
                          <a:spcPct val="100000"/>
                        </a:lnSpc>
                        <a:buNone/>
                      </a:pPr>
                      <a:r>
                        <a:rPr lang="en-US" sz="800" dirty="0">
                          <a:effectLst/>
                          <a:latin typeface="Cabria"/>
                        </a:rPr>
                        <a:t>5:15pm </a:t>
                      </a:r>
                    </a:p>
                    <a:p>
                      <a:pPr marL="0" marR="0" algn="ctr">
                        <a:lnSpc>
                          <a:spcPct val="100000"/>
                        </a:lnSpc>
                        <a:buNone/>
                      </a:pPr>
                      <a:r>
                        <a:rPr lang="en-US" sz="800" dirty="0">
                          <a:effectLst/>
                          <a:latin typeface="Cabria"/>
                        </a:rPr>
                        <a:t>Young Champions Cheerleaders </a:t>
                      </a:r>
                    </a:p>
                    <a:p>
                      <a:pPr marL="0" marR="0" algn="ctr">
                        <a:lnSpc>
                          <a:spcPct val="100000"/>
                        </a:lnSpc>
                        <a:buNone/>
                      </a:pPr>
                      <a:r>
                        <a:rPr lang="en-US" sz="800" dirty="0">
                          <a:effectLst/>
                          <a:latin typeface="Cabria"/>
                        </a:rPr>
                        <a:t>5:45pm </a:t>
                      </a:r>
                    </a:p>
                    <a:p>
                      <a:pPr marL="0" marR="0" algn="ctr">
                        <a:lnSpc>
                          <a:spcPct val="100000"/>
                        </a:lnSpc>
                        <a:buNone/>
                      </a:pPr>
                      <a:r>
                        <a:rPr lang="en-US" sz="800" dirty="0">
                          <a:effectLst/>
                          <a:latin typeface="Cabria"/>
                        </a:rPr>
                        <a:t>Twilight Bible Study </a:t>
                      </a: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4</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Morning Devotional </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Rummage Sorting </a:t>
                      </a:r>
                    </a:p>
                    <a:p>
                      <a:pPr marL="0" marR="0" algn="ctr">
                        <a:lnSpc>
                          <a:spcPct val="110000"/>
                        </a:lnSpc>
                        <a:buNone/>
                      </a:pPr>
                      <a:r>
                        <a:rPr lang="en-US" sz="800" dirty="0">
                          <a:effectLst/>
                          <a:latin typeface="Cabria"/>
                        </a:rPr>
                        <a:t>6:00pm </a:t>
                      </a:r>
                    </a:p>
                    <a:p>
                      <a:pPr marL="0" marR="0" algn="ctr">
                        <a:lnSpc>
                          <a:spcPct val="110000"/>
                        </a:lnSpc>
                        <a:buNone/>
                      </a:pPr>
                      <a:r>
                        <a:rPr lang="en-US" sz="800" dirty="0">
                          <a:effectLst/>
                          <a:latin typeface="Cabria"/>
                        </a:rPr>
                        <a:t>Basketball </a:t>
                      </a:r>
                    </a:p>
                    <a:p>
                      <a:pPr marL="0" marR="0" algn="ctr">
                        <a:lnSpc>
                          <a:spcPct val="110000"/>
                        </a:lnSpc>
                        <a:buNone/>
                      </a:pPr>
                      <a:r>
                        <a:rPr lang="en-US" sz="800" dirty="0">
                          <a:effectLst/>
                          <a:latin typeface="Cabria"/>
                        </a:rPr>
                        <a:t>7:00pm </a:t>
                      </a:r>
                    </a:p>
                    <a:p>
                      <a:pPr marL="0" marR="0" algn="ctr">
                        <a:lnSpc>
                          <a:spcPct val="110000"/>
                        </a:lnSpc>
                        <a:buNone/>
                      </a:pPr>
                      <a:r>
                        <a:rPr lang="en-US" sz="800" dirty="0">
                          <a:effectLst/>
                          <a:latin typeface="Cabria"/>
                        </a:rPr>
                        <a:t>Church Council Meeting</a:t>
                      </a:r>
                    </a:p>
                    <a:p>
                      <a:pPr marL="0" marR="0" algn="ctr">
                        <a:lnSpc>
                          <a:spcPct val="110000"/>
                        </a:lnSpc>
                        <a:buNone/>
                      </a:pPr>
                      <a:r>
                        <a:rPr lang="en-US" sz="800" dirty="0">
                          <a:effectLst/>
                          <a:latin typeface="Cabria"/>
                        </a:rPr>
                        <a:t>7:30pm </a:t>
                      </a:r>
                    </a:p>
                    <a:p>
                      <a:pPr marL="0" marR="0" algn="ctr">
                        <a:lnSpc>
                          <a:spcPct val="110000"/>
                        </a:lnSpc>
                        <a:buNone/>
                      </a:pPr>
                      <a:r>
                        <a:rPr lang="en-US" sz="800" dirty="0">
                          <a:effectLst/>
                          <a:latin typeface="Cabria"/>
                        </a:rPr>
                        <a:t>NA Support </a:t>
                      </a: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5</a:t>
                      </a:r>
                    </a:p>
                    <a:p>
                      <a:pPr marL="0" marR="0" algn="ctr">
                        <a:lnSpc>
                          <a:spcPct val="110000"/>
                        </a:lnSpc>
                        <a:buNone/>
                      </a:pPr>
                      <a:r>
                        <a:rPr lang="en-US" sz="800" b="0" dirty="0">
                          <a:effectLst/>
                          <a:latin typeface="Cabria"/>
                        </a:rPr>
                        <a:t>9:00am </a:t>
                      </a:r>
                    </a:p>
                    <a:p>
                      <a:pPr marL="0" marR="0" algn="ctr">
                        <a:lnSpc>
                          <a:spcPct val="110000"/>
                        </a:lnSpc>
                        <a:buNone/>
                      </a:pPr>
                      <a:r>
                        <a:rPr lang="en-US" sz="800" b="0" dirty="0">
                          <a:effectLst/>
                          <a:latin typeface="Cabria"/>
                        </a:rPr>
                        <a:t>Morning Devotional </a:t>
                      </a:r>
                    </a:p>
                    <a:p>
                      <a:pPr marL="0" marR="0" algn="ctr">
                        <a:lnSpc>
                          <a:spcPct val="110000"/>
                        </a:lnSpc>
                        <a:buNone/>
                      </a:pPr>
                      <a:r>
                        <a:rPr lang="en-US" sz="800" b="0" dirty="0">
                          <a:effectLst/>
                          <a:latin typeface="Cabria"/>
                        </a:rPr>
                        <a:t>10:00am </a:t>
                      </a:r>
                    </a:p>
                    <a:p>
                      <a:pPr marL="0" marR="0" algn="ctr">
                        <a:lnSpc>
                          <a:spcPct val="110000"/>
                        </a:lnSpc>
                        <a:buNone/>
                      </a:pPr>
                      <a:r>
                        <a:rPr lang="en-US" sz="800" b="0" dirty="0">
                          <a:effectLst/>
                          <a:latin typeface="Cabria"/>
                        </a:rPr>
                        <a:t>Joyful Endeavors </a:t>
                      </a:r>
                    </a:p>
                    <a:p>
                      <a:pPr marL="0" marR="0" algn="ctr">
                        <a:lnSpc>
                          <a:spcPct val="110000"/>
                        </a:lnSpc>
                        <a:buNone/>
                      </a:pPr>
                      <a:r>
                        <a:rPr lang="en-US" sz="800" b="0" dirty="0">
                          <a:effectLst/>
                          <a:latin typeface="Cabria"/>
                        </a:rPr>
                        <a:t>7:30pm </a:t>
                      </a:r>
                    </a:p>
                    <a:p>
                      <a:pPr marL="0" marR="0" algn="ctr">
                        <a:lnSpc>
                          <a:spcPct val="110000"/>
                        </a:lnSpc>
                        <a:buNone/>
                      </a:pPr>
                      <a:r>
                        <a:rPr lang="en-US" sz="800" b="0" dirty="0">
                          <a:effectLst/>
                          <a:latin typeface="Cabria"/>
                        </a:rPr>
                        <a:t>AA Mother Group</a:t>
                      </a:r>
                    </a:p>
                    <a:p>
                      <a:pPr marL="0" marR="0" algn="ctr">
                        <a:lnSpc>
                          <a:spcPct val="110000"/>
                        </a:lnSpc>
                        <a:buNone/>
                      </a:pPr>
                      <a:endParaRPr lang="en-US" sz="800" b="0" dirty="0">
                        <a:effectLst/>
                        <a:latin typeface="Cabria"/>
                      </a:endParaRPr>
                    </a:p>
                    <a:p>
                      <a:pPr marL="0" marR="0" algn="ctr">
                        <a:lnSpc>
                          <a:spcPct val="110000"/>
                        </a:lnSpc>
                        <a:buNone/>
                      </a:pPr>
                      <a:endParaRPr lang="en-US" sz="800" b="0" dirty="0">
                        <a:effectLst/>
                        <a:latin typeface="Cabria"/>
                      </a:endParaRPr>
                    </a:p>
                    <a:p>
                      <a:pPr marL="0" marR="0" algn="ctr">
                        <a:lnSpc>
                          <a:spcPct val="110000"/>
                        </a:lnSpc>
                        <a:buNone/>
                      </a:pPr>
                      <a:r>
                        <a:rPr lang="en-US" sz="800" b="0" dirty="0">
                          <a:effectLst/>
                          <a:latin typeface="Cabria"/>
                        </a:rPr>
                        <a:t> </a:t>
                      </a:r>
                      <a:endParaRPr lang="en-US" sz="800" b="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6</a:t>
                      </a:r>
                    </a:p>
                    <a:p>
                      <a:pPr marL="0" marR="0" algn="ctr">
                        <a:lnSpc>
                          <a:spcPct val="110000"/>
                        </a:lnSpc>
                        <a:buNone/>
                      </a:pPr>
                      <a:r>
                        <a:rPr lang="en-US" sz="800" b="0" dirty="0">
                          <a:effectLst/>
                          <a:latin typeface="Cabria"/>
                        </a:rPr>
                        <a:t>9:00am </a:t>
                      </a:r>
                    </a:p>
                    <a:p>
                      <a:pPr marL="0" marR="0" algn="ctr">
                        <a:lnSpc>
                          <a:spcPct val="110000"/>
                        </a:lnSpc>
                        <a:buNone/>
                      </a:pPr>
                      <a:r>
                        <a:rPr lang="en-US" sz="800" b="0" dirty="0">
                          <a:effectLst/>
                          <a:latin typeface="Cabria"/>
                        </a:rPr>
                        <a:t>Morning Devotional </a:t>
                      </a:r>
                    </a:p>
                    <a:p>
                      <a:pPr marL="0" marR="0" algn="ctr">
                        <a:lnSpc>
                          <a:spcPct val="110000"/>
                        </a:lnSpc>
                        <a:buNone/>
                      </a:pPr>
                      <a:r>
                        <a:rPr lang="en-US" sz="800" b="0" dirty="0">
                          <a:effectLst/>
                          <a:latin typeface="Cabria"/>
                        </a:rPr>
                        <a:t>8:00am </a:t>
                      </a:r>
                    </a:p>
                    <a:p>
                      <a:pPr marL="0" marR="0" algn="ctr">
                        <a:lnSpc>
                          <a:spcPct val="110000"/>
                        </a:lnSpc>
                        <a:buNone/>
                      </a:pPr>
                      <a:r>
                        <a:rPr lang="en-US" sz="800" b="0" dirty="0">
                          <a:effectLst/>
                          <a:latin typeface="Cabria"/>
                        </a:rPr>
                        <a:t>Men's Breakfast </a:t>
                      </a:r>
                    </a:p>
                    <a:p>
                      <a:pPr marL="0" marR="0" algn="ctr">
                        <a:lnSpc>
                          <a:spcPct val="110000"/>
                        </a:lnSpc>
                        <a:buNone/>
                      </a:pPr>
                      <a:r>
                        <a:rPr lang="en-US" sz="800" b="0" dirty="0">
                          <a:effectLst/>
                          <a:latin typeface="Cabria"/>
                        </a:rPr>
                        <a:t>6:00pm</a:t>
                      </a:r>
                    </a:p>
                    <a:p>
                      <a:pPr marL="0" marR="0" algn="ctr">
                        <a:lnSpc>
                          <a:spcPct val="110000"/>
                        </a:lnSpc>
                        <a:buNone/>
                      </a:pPr>
                      <a:r>
                        <a:rPr lang="en-US" sz="800" b="0" dirty="0">
                          <a:effectLst/>
                          <a:latin typeface="Cabria"/>
                        </a:rPr>
                        <a:t> Young Adult Dinner &amp; God Talk </a:t>
                      </a:r>
                      <a:endParaRPr lang="en-US" sz="800" b="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7</a:t>
                      </a:r>
                    </a:p>
                    <a:p>
                      <a:pPr marL="0" marR="0" algn="ctr">
                        <a:lnSpc>
                          <a:spcPct val="110000"/>
                        </a:lnSpc>
                        <a:buNone/>
                      </a:pPr>
                      <a:r>
                        <a:rPr lang="en-US" sz="800" dirty="0">
                          <a:effectLst/>
                          <a:latin typeface="Cabria"/>
                        </a:rPr>
                        <a:t>12:00pm </a:t>
                      </a:r>
                    </a:p>
                    <a:p>
                      <a:pPr marL="0" marR="0" algn="ctr">
                        <a:lnSpc>
                          <a:spcPct val="110000"/>
                        </a:lnSpc>
                        <a:buNone/>
                      </a:pPr>
                      <a:r>
                        <a:rPr lang="en-US" sz="800" dirty="0">
                          <a:effectLst/>
                          <a:latin typeface="Cabria"/>
                        </a:rPr>
                        <a:t>NA Group Meeting </a:t>
                      </a:r>
                    </a:p>
                    <a:p>
                      <a:pPr marL="0" marR="0" algn="ctr">
                        <a:lnSpc>
                          <a:spcPct val="110000"/>
                        </a:lnSpc>
                        <a:buNone/>
                      </a:pPr>
                      <a:r>
                        <a:rPr lang="en-US" sz="800" dirty="0">
                          <a:effectLst/>
                          <a:latin typeface="Cabria"/>
                        </a:rPr>
                        <a:t>3:00pm </a:t>
                      </a:r>
                    </a:p>
                    <a:p>
                      <a:pPr marL="0" marR="0" algn="ctr">
                        <a:lnSpc>
                          <a:spcPct val="110000"/>
                        </a:lnSpc>
                        <a:buNone/>
                      </a:pPr>
                      <a:r>
                        <a:rPr lang="en-US" sz="800" dirty="0">
                          <a:effectLst/>
                          <a:latin typeface="Cabria"/>
                        </a:rPr>
                        <a:t>All Church Game Day </a:t>
                      </a:r>
                    </a:p>
                    <a:p>
                      <a:pPr marL="0" marR="0" algn="ctr">
                        <a:lnSpc>
                          <a:spcPct val="110000"/>
                        </a:lnSpc>
                        <a:buNone/>
                      </a:pPr>
                      <a:r>
                        <a:rPr lang="en-US" sz="800" dirty="0">
                          <a:effectLst/>
                          <a:latin typeface="Cabria"/>
                        </a:rPr>
                        <a:t>5:00pm</a:t>
                      </a:r>
                    </a:p>
                    <a:p>
                      <a:pPr marL="0" marR="0" algn="ctr">
                        <a:lnSpc>
                          <a:spcPct val="110000"/>
                        </a:lnSpc>
                        <a:buNone/>
                      </a:pPr>
                      <a:r>
                        <a:rPr lang="en-US" sz="800" dirty="0">
                          <a:effectLst/>
                          <a:latin typeface="Cabria"/>
                        </a:rPr>
                        <a:t> Youth Coffee Night</a:t>
                      </a:r>
                    </a:p>
                    <a:p>
                      <a:pPr marL="0" marR="0" algn="ctr">
                        <a:lnSpc>
                          <a:spcPct val="110000"/>
                        </a:lnSpc>
                        <a:buNone/>
                      </a:pPr>
                      <a:r>
                        <a:rPr lang="en-US" sz="800" dirty="0">
                          <a:effectLst/>
                          <a:latin typeface="Cabria"/>
                        </a:rPr>
                        <a:t> </a:t>
                      </a: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608070735"/>
                  </a:ext>
                </a:extLst>
              </a:tr>
              <a:tr h="2286000">
                <a:tc>
                  <a:txBody>
                    <a:bodyPr/>
                    <a:lstStyle/>
                    <a:p>
                      <a:pPr marL="0" marR="0" algn="ctr">
                        <a:buNone/>
                      </a:pPr>
                      <a:r>
                        <a:rPr lang="en-US" sz="800" b="1" dirty="0">
                          <a:solidFill>
                            <a:srgbClr val="990000"/>
                          </a:solidFill>
                          <a:effectLst/>
                          <a:latin typeface="Cabria"/>
                        </a:rPr>
                        <a:t>8</a:t>
                      </a:r>
                    </a:p>
                    <a:p>
                      <a:pPr marL="0" marR="0" algn="ctr">
                        <a:lnSpc>
                          <a:spcPct val="110000"/>
                        </a:lnSpc>
                        <a:buNone/>
                      </a:pPr>
                      <a:r>
                        <a:rPr lang="en-US" sz="800" dirty="0">
                          <a:solidFill>
                            <a:srgbClr val="990000"/>
                          </a:solidFill>
                          <a:effectLst/>
                          <a:latin typeface="Cabria"/>
                        </a:rPr>
                        <a:t>Daylight-Saving Time Begins</a:t>
                      </a:r>
                    </a:p>
                    <a:p>
                      <a:pPr marL="0" marR="0" algn="ctr">
                        <a:lnSpc>
                          <a:spcPct val="110000"/>
                        </a:lnSpc>
                        <a:buNone/>
                      </a:pPr>
                      <a:r>
                        <a:rPr lang="en-US" sz="800" dirty="0">
                          <a:solidFill>
                            <a:srgbClr val="990000"/>
                          </a:solidFill>
                          <a:effectLst/>
                          <a:latin typeface="Cabria"/>
                        </a:rPr>
                        <a:t>9:00am </a:t>
                      </a:r>
                    </a:p>
                    <a:p>
                      <a:pPr marL="0" marR="0" algn="ctr">
                        <a:lnSpc>
                          <a:spcPct val="110000"/>
                        </a:lnSpc>
                        <a:buNone/>
                      </a:pPr>
                      <a:r>
                        <a:rPr lang="en-US" sz="800" dirty="0">
                          <a:solidFill>
                            <a:srgbClr val="990000"/>
                          </a:solidFill>
                          <a:effectLst/>
                          <a:latin typeface="Cabria"/>
                        </a:rPr>
                        <a:t>Bible Study </a:t>
                      </a:r>
                    </a:p>
                    <a:p>
                      <a:pPr marL="0" marR="0" algn="ctr">
                        <a:lnSpc>
                          <a:spcPct val="110000"/>
                        </a:lnSpc>
                        <a:buNone/>
                      </a:pPr>
                      <a:r>
                        <a:rPr lang="en-US" sz="800" dirty="0">
                          <a:solidFill>
                            <a:srgbClr val="990000"/>
                          </a:solidFill>
                          <a:effectLst/>
                          <a:latin typeface="Cabria"/>
                        </a:rPr>
                        <a:t>9:00am </a:t>
                      </a:r>
                    </a:p>
                    <a:p>
                      <a:pPr marL="0" marR="0" algn="ctr">
                        <a:lnSpc>
                          <a:spcPct val="110000"/>
                        </a:lnSpc>
                        <a:buNone/>
                      </a:pPr>
                      <a:r>
                        <a:rPr lang="en-US" sz="800" dirty="0">
                          <a:solidFill>
                            <a:srgbClr val="990000"/>
                          </a:solidFill>
                          <a:effectLst/>
                          <a:latin typeface="Cabria"/>
                        </a:rPr>
                        <a:t>Gather &amp; Greet </a:t>
                      </a:r>
                    </a:p>
                    <a:p>
                      <a:pPr marL="0" marR="0" algn="ctr">
                        <a:lnSpc>
                          <a:spcPct val="110000"/>
                        </a:lnSpc>
                        <a:buNone/>
                      </a:pPr>
                      <a:r>
                        <a:rPr lang="en-US" sz="800" dirty="0">
                          <a:solidFill>
                            <a:srgbClr val="990000"/>
                          </a:solidFill>
                          <a:effectLst/>
                          <a:latin typeface="Cabria"/>
                        </a:rPr>
                        <a:t>9:45am </a:t>
                      </a:r>
                    </a:p>
                    <a:p>
                      <a:pPr marL="0" marR="0" algn="ctr">
                        <a:lnSpc>
                          <a:spcPct val="110000"/>
                        </a:lnSpc>
                        <a:buNone/>
                      </a:pPr>
                      <a:r>
                        <a:rPr lang="en-US" sz="800" dirty="0">
                          <a:solidFill>
                            <a:srgbClr val="990000"/>
                          </a:solidFill>
                          <a:effectLst/>
                          <a:latin typeface="Cabria"/>
                        </a:rPr>
                        <a:t>Worship Service </a:t>
                      </a:r>
                    </a:p>
                    <a:p>
                      <a:pPr marL="0" marR="0" algn="ctr">
                        <a:lnSpc>
                          <a:spcPct val="110000"/>
                        </a:lnSpc>
                        <a:buNone/>
                      </a:pPr>
                      <a:r>
                        <a:rPr lang="en-US" sz="800" dirty="0">
                          <a:solidFill>
                            <a:srgbClr val="990000"/>
                          </a:solidFill>
                          <a:effectLst/>
                          <a:latin typeface="Cabria"/>
                        </a:rPr>
                        <a:t>11:00am </a:t>
                      </a:r>
                    </a:p>
                    <a:p>
                      <a:pPr marL="0" marR="0" algn="ctr">
                        <a:lnSpc>
                          <a:spcPct val="110000"/>
                        </a:lnSpc>
                        <a:buNone/>
                      </a:pPr>
                      <a:r>
                        <a:rPr lang="en-US" sz="800" dirty="0">
                          <a:solidFill>
                            <a:srgbClr val="990000"/>
                          </a:solidFill>
                          <a:effectLst/>
                          <a:latin typeface="Cabria"/>
                        </a:rPr>
                        <a:t>Fellowship Hour </a:t>
                      </a:r>
                    </a:p>
                    <a:p>
                      <a:pPr marL="0" marR="0" algn="ctr">
                        <a:lnSpc>
                          <a:spcPct val="110000"/>
                        </a:lnSpc>
                        <a:buNone/>
                      </a:pPr>
                      <a:r>
                        <a:rPr lang="en-US" sz="800" dirty="0">
                          <a:solidFill>
                            <a:srgbClr val="990000"/>
                          </a:solidFill>
                          <a:effectLst/>
                          <a:latin typeface="Cabria"/>
                        </a:rPr>
                        <a:t>1:00pm Pentecost Temple Ministries </a:t>
                      </a:r>
                      <a:endParaRPr lang="en-US" sz="800" dirty="0">
                        <a:solidFill>
                          <a:srgbClr val="990000"/>
                        </a:solidFill>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buNone/>
                      </a:pPr>
                      <a:r>
                        <a:rPr lang="en-US" sz="800" b="1" dirty="0">
                          <a:effectLst/>
                          <a:latin typeface="Cabria"/>
                        </a:rPr>
                        <a:t>9</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Morning Devotional </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Sigma Chi Meeting </a:t>
                      </a:r>
                    </a:p>
                    <a:p>
                      <a:pPr marL="0" marR="0" algn="ctr">
                        <a:lnSpc>
                          <a:spcPct val="110000"/>
                        </a:lnSpc>
                        <a:buNone/>
                      </a:pPr>
                      <a:r>
                        <a:rPr lang="en-US" sz="800" dirty="0">
                          <a:effectLst/>
                          <a:latin typeface="Cabria"/>
                        </a:rPr>
                        <a:t>10:00am </a:t>
                      </a:r>
                    </a:p>
                    <a:p>
                      <a:pPr marL="0" marR="0" algn="ctr">
                        <a:lnSpc>
                          <a:spcPct val="110000"/>
                        </a:lnSpc>
                        <a:buNone/>
                      </a:pPr>
                      <a:r>
                        <a:rPr lang="en-US" sz="800" dirty="0">
                          <a:effectLst/>
                          <a:latin typeface="Cabria"/>
                        </a:rPr>
                        <a:t>Alanon "Serenity" </a:t>
                      </a:r>
                    </a:p>
                    <a:p>
                      <a:pPr marL="0" marR="0" algn="ctr">
                        <a:lnSpc>
                          <a:spcPct val="110000"/>
                        </a:lnSpc>
                        <a:buNone/>
                      </a:pPr>
                      <a:r>
                        <a:rPr lang="en-US" sz="800" dirty="0">
                          <a:effectLst/>
                          <a:latin typeface="Cabria"/>
                        </a:rPr>
                        <a:t>11:30am </a:t>
                      </a:r>
                    </a:p>
                    <a:p>
                      <a:pPr marL="0" marR="0" algn="ctr">
                        <a:lnSpc>
                          <a:spcPct val="110000"/>
                        </a:lnSpc>
                        <a:buNone/>
                      </a:pPr>
                      <a:r>
                        <a:rPr lang="en-US" sz="800" dirty="0">
                          <a:effectLst/>
                          <a:latin typeface="Cabria"/>
                        </a:rPr>
                        <a:t>Living Faith Bible Study </a:t>
                      </a:r>
                    </a:p>
                    <a:p>
                      <a:pPr marL="0" marR="0" algn="ctr">
                        <a:lnSpc>
                          <a:spcPct val="110000"/>
                        </a:lnSpc>
                        <a:buNone/>
                      </a:pPr>
                      <a:r>
                        <a:rPr lang="en-US" sz="800" dirty="0">
                          <a:effectLst/>
                          <a:latin typeface="Cabria"/>
                        </a:rPr>
                        <a:t>6:00pm </a:t>
                      </a:r>
                    </a:p>
                    <a:p>
                      <a:pPr marL="0" marR="0" algn="ctr">
                        <a:lnSpc>
                          <a:spcPct val="110000"/>
                        </a:lnSpc>
                        <a:buNone/>
                      </a:pPr>
                      <a:r>
                        <a:rPr lang="en-US" sz="800" dirty="0">
                          <a:effectLst/>
                          <a:latin typeface="Cabria"/>
                        </a:rPr>
                        <a:t>Zoom CE Meeting </a:t>
                      </a:r>
                    </a:p>
                    <a:p>
                      <a:pPr marL="0" marR="0" algn="ctr">
                        <a:lnSpc>
                          <a:spcPct val="110000"/>
                        </a:lnSpc>
                        <a:buNone/>
                      </a:pPr>
                      <a:r>
                        <a:rPr lang="en-US" sz="800" dirty="0">
                          <a:effectLst/>
                          <a:latin typeface="Cabria"/>
                        </a:rPr>
                        <a:t>6:30pm </a:t>
                      </a:r>
                    </a:p>
                    <a:p>
                      <a:pPr marL="0" marR="0" algn="ctr">
                        <a:lnSpc>
                          <a:spcPct val="110000"/>
                        </a:lnSpc>
                        <a:buNone/>
                      </a:pPr>
                      <a:r>
                        <a:rPr lang="en-US" sz="800" dirty="0">
                          <a:effectLst/>
                          <a:latin typeface="Cabria"/>
                        </a:rPr>
                        <a:t>Mountainside Board Meeting </a:t>
                      </a:r>
                    </a:p>
                    <a:p>
                      <a:pPr marL="0" marR="0" algn="ctr">
                        <a:lnSpc>
                          <a:spcPct val="110000"/>
                        </a:lnSpc>
                        <a:buNone/>
                      </a:pPr>
                      <a:r>
                        <a:rPr lang="en-US" sz="800" dirty="0">
                          <a:effectLst/>
                          <a:latin typeface="Cabria"/>
                        </a:rPr>
                        <a:t>7:30pm </a:t>
                      </a:r>
                    </a:p>
                    <a:p>
                      <a:pPr marL="0" marR="0" algn="ctr">
                        <a:lnSpc>
                          <a:spcPct val="110000"/>
                        </a:lnSpc>
                        <a:buNone/>
                      </a:pPr>
                      <a:r>
                        <a:rPr lang="en-US" sz="800" dirty="0">
                          <a:effectLst/>
                          <a:latin typeface="Cabria"/>
                        </a:rPr>
                        <a:t>Mountainside Rehearsal </a:t>
                      </a: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10</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Morning Devotional </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Sigma Chi Meeting </a:t>
                      </a:r>
                    </a:p>
                    <a:p>
                      <a:pPr marL="0" marR="0" algn="ctr">
                        <a:lnSpc>
                          <a:spcPct val="110000"/>
                        </a:lnSpc>
                        <a:buNone/>
                      </a:pPr>
                      <a:r>
                        <a:rPr lang="en-US" sz="800" dirty="0">
                          <a:effectLst/>
                          <a:latin typeface="Cabria"/>
                        </a:rPr>
                        <a:t>9:30am </a:t>
                      </a:r>
                    </a:p>
                    <a:p>
                      <a:pPr marL="0" marR="0" algn="ctr">
                        <a:lnSpc>
                          <a:spcPct val="110000"/>
                        </a:lnSpc>
                        <a:buNone/>
                      </a:pPr>
                      <a:r>
                        <a:rPr lang="en-US" sz="800" dirty="0">
                          <a:effectLst/>
                          <a:latin typeface="Cabria"/>
                        </a:rPr>
                        <a:t>CEA/HOW </a:t>
                      </a:r>
                    </a:p>
                    <a:p>
                      <a:pPr marL="0" marR="0" algn="ctr">
                        <a:lnSpc>
                          <a:spcPct val="110000"/>
                        </a:lnSpc>
                        <a:buNone/>
                      </a:pPr>
                      <a:r>
                        <a:rPr lang="en-US" sz="800" dirty="0">
                          <a:effectLst/>
                          <a:latin typeface="Cabria"/>
                        </a:rPr>
                        <a:t>5:15pm </a:t>
                      </a:r>
                    </a:p>
                    <a:p>
                      <a:pPr marL="0" marR="0" algn="ctr">
                        <a:lnSpc>
                          <a:spcPct val="110000"/>
                        </a:lnSpc>
                        <a:buNone/>
                      </a:pPr>
                      <a:r>
                        <a:rPr lang="en-US" sz="800" dirty="0">
                          <a:effectLst/>
                          <a:latin typeface="Cabria"/>
                        </a:rPr>
                        <a:t>Young Champions Cheerleaders </a:t>
                      </a:r>
                    </a:p>
                    <a:p>
                      <a:pPr marL="0" marR="0" algn="ctr">
                        <a:lnSpc>
                          <a:spcPct val="110000"/>
                        </a:lnSpc>
                        <a:buNone/>
                      </a:pPr>
                      <a:r>
                        <a:rPr lang="en-US" sz="800" dirty="0">
                          <a:effectLst/>
                          <a:latin typeface="Cabria"/>
                        </a:rPr>
                        <a:t>5:45pm </a:t>
                      </a:r>
                    </a:p>
                    <a:p>
                      <a:pPr marL="0" marR="0" algn="ctr">
                        <a:lnSpc>
                          <a:spcPct val="110000"/>
                        </a:lnSpc>
                        <a:buNone/>
                      </a:pPr>
                      <a:r>
                        <a:rPr lang="en-US" sz="800" dirty="0">
                          <a:effectLst/>
                          <a:latin typeface="Cabria"/>
                        </a:rPr>
                        <a:t>Twilight Bible Study</a:t>
                      </a:r>
                    </a:p>
                    <a:p>
                      <a:pPr marL="0" marR="0" algn="ctr">
                        <a:lnSpc>
                          <a:spcPct val="110000"/>
                        </a:lnSpc>
                        <a:buNone/>
                      </a:pPr>
                      <a:r>
                        <a:rPr lang="en-US" sz="800" dirty="0">
                          <a:effectLst/>
                          <a:latin typeface="Cabria"/>
                        </a:rPr>
                        <a:t> </a:t>
                      </a: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11</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Morning Devotional </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Rummage Sorting </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Sigma Chi Meeting </a:t>
                      </a:r>
                    </a:p>
                    <a:p>
                      <a:pPr marL="0" marR="0" algn="ctr">
                        <a:lnSpc>
                          <a:spcPct val="110000"/>
                        </a:lnSpc>
                        <a:buNone/>
                      </a:pPr>
                      <a:r>
                        <a:rPr lang="en-US" sz="800" dirty="0">
                          <a:effectLst/>
                          <a:latin typeface="Cabria"/>
                        </a:rPr>
                        <a:t>6:00pm</a:t>
                      </a:r>
                    </a:p>
                    <a:p>
                      <a:pPr marL="0" marR="0" algn="ctr">
                        <a:lnSpc>
                          <a:spcPct val="110000"/>
                        </a:lnSpc>
                        <a:buNone/>
                      </a:pPr>
                      <a:r>
                        <a:rPr lang="en-US" sz="800" dirty="0">
                          <a:effectLst/>
                          <a:latin typeface="Cabria"/>
                        </a:rPr>
                        <a:t> Basketball </a:t>
                      </a:r>
                    </a:p>
                    <a:p>
                      <a:pPr marL="0" marR="0" algn="ctr">
                        <a:lnSpc>
                          <a:spcPct val="110000"/>
                        </a:lnSpc>
                        <a:buNone/>
                      </a:pPr>
                      <a:r>
                        <a:rPr lang="en-US" sz="800" dirty="0">
                          <a:effectLst/>
                          <a:latin typeface="Cabria"/>
                        </a:rPr>
                        <a:t>7:30pm </a:t>
                      </a:r>
                    </a:p>
                    <a:p>
                      <a:pPr marL="0" marR="0" algn="ctr">
                        <a:lnSpc>
                          <a:spcPct val="110000"/>
                        </a:lnSpc>
                        <a:buNone/>
                      </a:pPr>
                      <a:r>
                        <a:rPr lang="en-US" sz="800" dirty="0">
                          <a:effectLst/>
                          <a:latin typeface="Cabria"/>
                        </a:rPr>
                        <a:t>NA Support </a:t>
                      </a: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12</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Morning Devotional </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Sigma Chi Meeting </a:t>
                      </a:r>
                    </a:p>
                    <a:p>
                      <a:pPr marL="0" marR="0" algn="ctr">
                        <a:lnSpc>
                          <a:spcPct val="110000"/>
                        </a:lnSpc>
                        <a:buNone/>
                      </a:pPr>
                      <a:r>
                        <a:rPr lang="en-US" sz="800" dirty="0">
                          <a:effectLst/>
                          <a:latin typeface="Cabria"/>
                        </a:rPr>
                        <a:t>10:00am </a:t>
                      </a:r>
                    </a:p>
                    <a:p>
                      <a:pPr marL="0" marR="0" algn="ctr">
                        <a:lnSpc>
                          <a:spcPct val="110000"/>
                        </a:lnSpc>
                        <a:buNone/>
                      </a:pPr>
                      <a:r>
                        <a:rPr lang="en-US" sz="800" dirty="0">
                          <a:effectLst/>
                          <a:latin typeface="Cabria"/>
                        </a:rPr>
                        <a:t>Joyful Endeavors </a:t>
                      </a:r>
                    </a:p>
                    <a:p>
                      <a:pPr marL="0" marR="0" algn="ctr">
                        <a:lnSpc>
                          <a:spcPct val="110000"/>
                        </a:lnSpc>
                        <a:buNone/>
                      </a:pPr>
                      <a:r>
                        <a:rPr lang="en-US" sz="800" dirty="0">
                          <a:effectLst/>
                          <a:latin typeface="Cabria"/>
                        </a:rPr>
                        <a:t>7:30pm </a:t>
                      </a:r>
                    </a:p>
                    <a:p>
                      <a:pPr marL="0" marR="0" algn="ctr">
                        <a:lnSpc>
                          <a:spcPct val="110000"/>
                        </a:lnSpc>
                        <a:buNone/>
                      </a:pPr>
                      <a:r>
                        <a:rPr lang="en-US" sz="800" dirty="0">
                          <a:effectLst/>
                          <a:latin typeface="Cabria"/>
                        </a:rPr>
                        <a:t>AA Mother Group</a:t>
                      </a:r>
                    </a:p>
                    <a:p>
                      <a:pPr marL="0" marR="0" algn="ctr">
                        <a:lnSpc>
                          <a:spcPct val="110000"/>
                        </a:lnSpc>
                        <a:buNone/>
                      </a:pPr>
                      <a:endParaRPr lang="en-US" sz="800" dirty="0">
                        <a:effectLst/>
                        <a:latin typeface="Cabria"/>
                      </a:endParaRPr>
                    </a:p>
                    <a:p>
                      <a:pPr marL="0" marR="0" algn="ctr">
                        <a:lnSpc>
                          <a:spcPct val="110000"/>
                        </a:lnSpc>
                        <a:buNone/>
                      </a:pPr>
                      <a:r>
                        <a:rPr lang="en-US" sz="800" dirty="0">
                          <a:effectLst/>
                          <a:latin typeface="Cabria"/>
                        </a:rPr>
                        <a:t> </a:t>
                      </a: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13</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Morning Devotional </a:t>
                      </a:r>
                    </a:p>
                    <a:p>
                      <a:pPr marL="0" marR="0" algn="ctr">
                        <a:lnSpc>
                          <a:spcPct val="110000"/>
                        </a:lnSpc>
                        <a:buNone/>
                      </a:pPr>
                      <a:r>
                        <a:rPr lang="en-US" sz="800" dirty="0">
                          <a:effectLst/>
                          <a:latin typeface="Cabria"/>
                        </a:rPr>
                        <a:t>8:00am </a:t>
                      </a:r>
                    </a:p>
                    <a:p>
                      <a:pPr marL="0" marR="0" algn="ctr">
                        <a:lnSpc>
                          <a:spcPct val="110000"/>
                        </a:lnSpc>
                        <a:buNone/>
                      </a:pPr>
                      <a:r>
                        <a:rPr lang="en-US" sz="800" dirty="0">
                          <a:effectLst/>
                          <a:latin typeface="Cabria"/>
                        </a:rPr>
                        <a:t>Men's Breakfast </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Sigma Chi Meeting </a:t>
                      </a:r>
                    </a:p>
                    <a:p>
                      <a:pPr marL="0" marR="0" algn="ctr">
                        <a:lnSpc>
                          <a:spcPct val="110000"/>
                        </a:lnSpc>
                        <a:buNone/>
                      </a:pPr>
                      <a:r>
                        <a:rPr lang="en-US" sz="800" dirty="0">
                          <a:effectLst/>
                          <a:latin typeface="Cabria"/>
                        </a:rPr>
                        <a:t>7:00pm </a:t>
                      </a:r>
                    </a:p>
                    <a:p>
                      <a:pPr marL="0" marR="0" algn="ctr">
                        <a:lnSpc>
                          <a:spcPct val="110000"/>
                        </a:lnSpc>
                        <a:buNone/>
                      </a:pPr>
                      <a:r>
                        <a:rPr lang="en-US" sz="800" dirty="0">
                          <a:effectLst/>
                          <a:latin typeface="Cabria"/>
                        </a:rPr>
                        <a:t>Mountainside Dress Rehearsal </a:t>
                      </a: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14</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Sigma Chi Meeting </a:t>
                      </a:r>
                    </a:p>
                    <a:p>
                      <a:pPr marL="0" marR="0" algn="ctr">
                        <a:lnSpc>
                          <a:spcPct val="110000"/>
                        </a:lnSpc>
                        <a:buNone/>
                      </a:pPr>
                      <a:r>
                        <a:rPr lang="en-US" sz="800" dirty="0">
                          <a:effectLst/>
                          <a:latin typeface="Cabria"/>
                        </a:rPr>
                        <a:t>9:45am </a:t>
                      </a:r>
                    </a:p>
                    <a:p>
                      <a:pPr marL="0" marR="0" algn="ctr">
                        <a:lnSpc>
                          <a:spcPct val="110000"/>
                        </a:lnSpc>
                        <a:buNone/>
                      </a:pPr>
                      <a:r>
                        <a:rPr lang="en-US" sz="800" dirty="0">
                          <a:effectLst/>
                          <a:latin typeface="Cabria"/>
                        </a:rPr>
                        <a:t>TBI Survivors </a:t>
                      </a:r>
                    </a:p>
                    <a:p>
                      <a:pPr marL="0" marR="0" algn="ctr">
                        <a:lnSpc>
                          <a:spcPct val="110000"/>
                        </a:lnSpc>
                        <a:buNone/>
                      </a:pPr>
                      <a:r>
                        <a:rPr lang="en-US" sz="800" dirty="0">
                          <a:effectLst/>
                          <a:latin typeface="Cabria"/>
                        </a:rPr>
                        <a:t>12:00pm </a:t>
                      </a:r>
                    </a:p>
                    <a:p>
                      <a:pPr marL="0" marR="0" algn="ctr">
                        <a:lnSpc>
                          <a:spcPct val="110000"/>
                        </a:lnSpc>
                        <a:buNone/>
                      </a:pPr>
                      <a:r>
                        <a:rPr lang="en-US" sz="800" dirty="0">
                          <a:effectLst/>
                          <a:latin typeface="Cabria"/>
                        </a:rPr>
                        <a:t>NA Group Meeting </a:t>
                      </a:r>
                    </a:p>
                    <a:p>
                      <a:pPr marL="0" marR="0" algn="ctr">
                        <a:lnSpc>
                          <a:spcPct val="110000"/>
                        </a:lnSpc>
                        <a:buNone/>
                      </a:pPr>
                      <a:r>
                        <a:rPr lang="en-US" sz="800" dirty="0">
                          <a:effectLst/>
                          <a:latin typeface="Cabria"/>
                        </a:rPr>
                        <a:t>1:00pm</a:t>
                      </a:r>
                    </a:p>
                    <a:p>
                      <a:pPr marL="0" marR="0" algn="ctr">
                        <a:lnSpc>
                          <a:spcPct val="110000"/>
                        </a:lnSpc>
                        <a:buNone/>
                      </a:pP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709834633"/>
                  </a:ext>
                </a:extLst>
              </a:tr>
              <a:tr h="2273644">
                <a:tc>
                  <a:txBody>
                    <a:bodyPr/>
                    <a:lstStyle/>
                    <a:p>
                      <a:pPr marL="0" marR="0" algn="ctr">
                        <a:buNone/>
                      </a:pPr>
                      <a:r>
                        <a:rPr lang="en-US" sz="800" dirty="0">
                          <a:solidFill>
                            <a:srgbClr val="990000"/>
                          </a:solidFill>
                          <a:effectLst/>
                          <a:latin typeface="Cabria"/>
                        </a:rPr>
                        <a:t>15</a:t>
                      </a:r>
                    </a:p>
                    <a:p>
                      <a:pPr marL="0" marR="0" algn="ctr">
                        <a:lnSpc>
                          <a:spcPct val="110000"/>
                        </a:lnSpc>
                        <a:buNone/>
                      </a:pPr>
                      <a:r>
                        <a:rPr lang="en-US" sz="800" dirty="0">
                          <a:solidFill>
                            <a:srgbClr val="990000"/>
                          </a:solidFill>
                          <a:effectLst/>
                          <a:latin typeface="Cabria"/>
                        </a:rPr>
                        <a:t>9:00am </a:t>
                      </a:r>
                    </a:p>
                    <a:p>
                      <a:pPr marL="0" marR="0" algn="ctr">
                        <a:lnSpc>
                          <a:spcPct val="110000"/>
                        </a:lnSpc>
                        <a:buNone/>
                      </a:pPr>
                      <a:r>
                        <a:rPr lang="en-US" sz="800" dirty="0">
                          <a:solidFill>
                            <a:srgbClr val="990000"/>
                          </a:solidFill>
                          <a:effectLst/>
                          <a:latin typeface="Cabria"/>
                        </a:rPr>
                        <a:t>Bible Study </a:t>
                      </a:r>
                    </a:p>
                    <a:p>
                      <a:pPr marL="0" marR="0" algn="ctr">
                        <a:lnSpc>
                          <a:spcPct val="110000"/>
                        </a:lnSpc>
                        <a:buNone/>
                      </a:pPr>
                      <a:r>
                        <a:rPr lang="en-US" sz="800" dirty="0">
                          <a:solidFill>
                            <a:srgbClr val="990000"/>
                          </a:solidFill>
                          <a:effectLst/>
                          <a:latin typeface="Cabria"/>
                        </a:rPr>
                        <a:t>9:00am </a:t>
                      </a:r>
                    </a:p>
                    <a:p>
                      <a:pPr marL="0" marR="0" algn="ctr">
                        <a:lnSpc>
                          <a:spcPct val="110000"/>
                        </a:lnSpc>
                        <a:buNone/>
                      </a:pPr>
                      <a:r>
                        <a:rPr lang="en-US" sz="800" dirty="0">
                          <a:solidFill>
                            <a:srgbClr val="990000"/>
                          </a:solidFill>
                          <a:effectLst/>
                          <a:latin typeface="Cabria"/>
                        </a:rPr>
                        <a:t>Gather &amp; Greet </a:t>
                      </a:r>
                    </a:p>
                    <a:p>
                      <a:pPr marL="0" marR="0" algn="ctr">
                        <a:lnSpc>
                          <a:spcPct val="110000"/>
                        </a:lnSpc>
                        <a:buNone/>
                      </a:pPr>
                      <a:r>
                        <a:rPr lang="en-US" sz="800" dirty="0">
                          <a:solidFill>
                            <a:srgbClr val="990000"/>
                          </a:solidFill>
                          <a:effectLst/>
                          <a:latin typeface="Cabria"/>
                        </a:rPr>
                        <a:t>9:45am </a:t>
                      </a:r>
                    </a:p>
                    <a:p>
                      <a:pPr marL="0" marR="0" algn="ctr">
                        <a:lnSpc>
                          <a:spcPct val="110000"/>
                        </a:lnSpc>
                        <a:buNone/>
                      </a:pPr>
                      <a:r>
                        <a:rPr lang="en-US" sz="800" dirty="0">
                          <a:solidFill>
                            <a:srgbClr val="990000"/>
                          </a:solidFill>
                          <a:effectLst/>
                          <a:latin typeface="Cabria"/>
                        </a:rPr>
                        <a:t>Worship Service </a:t>
                      </a:r>
                    </a:p>
                    <a:p>
                      <a:pPr marL="0" marR="0" algn="ctr">
                        <a:lnSpc>
                          <a:spcPct val="110000"/>
                        </a:lnSpc>
                        <a:buNone/>
                      </a:pPr>
                      <a:r>
                        <a:rPr lang="en-US" sz="800" dirty="0">
                          <a:solidFill>
                            <a:srgbClr val="990000"/>
                          </a:solidFill>
                          <a:effectLst/>
                          <a:latin typeface="Cabria"/>
                        </a:rPr>
                        <a:t>11:00am </a:t>
                      </a:r>
                    </a:p>
                    <a:p>
                      <a:pPr marL="0" marR="0" algn="ctr">
                        <a:lnSpc>
                          <a:spcPct val="110000"/>
                        </a:lnSpc>
                        <a:buNone/>
                      </a:pPr>
                      <a:r>
                        <a:rPr lang="en-US" sz="800" dirty="0">
                          <a:solidFill>
                            <a:srgbClr val="990000"/>
                          </a:solidFill>
                          <a:effectLst/>
                          <a:latin typeface="Cabria"/>
                        </a:rPr>
                        <a:t>Fellowship Hour </a:t>
                      </a:r>
                    </a:p>
                    <a:p>
                      <a:pPr marL="0" marR="0" algn="ctr">
                        <a:lnSpc>
                          <a:spcPct val="110000"/>
                        </a:lnSpc>
                        <a:buNone/>
                      </a:pPr>
                      <a:r>
                        <a:rPr lang="en-US" sz="800" dirty="0">
                          <a:solidFill>
                            <a:srgbClr val="990000"/>
                          </a:solidFill>
                          <a:effectLst/>
                          <a:latin typeface="Cabria"/>
                        </a:rPr>
                        <a:t>11:30am </a:t>
                      </a:r>
                    </a:p>
                    <a:p>
                      <a:pPr marL="0" marR="0" algn="ctr">
                        <a:lnSpc>
                          <a:spcPct val="110000"/>
                        </a:lnSpc>
                        <a:buNone/>
                      </a:pPr>
                      <a:r>
                        <a:rPr lang="en-US" sz="800" dirty="0">
                          <a:solidFill>
                            <a:srgbClr val="990000"/>
                          </a:solidFill>
                          <a:effectLst/>
                          <a:latin typeface="Cabria"/>
                        </a:rPr>
                        <a:t>Choir Rehearsal </a:t>
                      </a:r>
                    </a:p>
                    <a:p>
                      <a:pPr marL="0" marR="0" algn="ctr">
                        <a:lnSpc>
                          <a:spcPct val="110000"/>
                        </a:lnSpc>
                        <a:buNone/>
                      </a:pPr>
                      <a:r>
                        <a:rPr lang="en-US" sz="800" dirty="0">
                          <a:solidFill>
                            <a:srgbClr val="990000"/>
                          </a:solidFill>
                          <a:effectLst/>
                          <a:latin typeface="Cabria"/>
                        </a:rPr>
                        <a:t>11:30am </a:t>
                      </a:r>
                    </a:p>
                    <a:p>
                      <a:pPr marL="0" marR="0" algn="ctr">
                        <a:lnSpc>
                          <a:spcPct val="110000"/>
                        </a:lnSpc>
                        <a:buNone/>
                      </a:pPr>
                      <a:r>
                        <a:rPr lang="en-US" sz="800" dirty="0">
                          <a:solidFill>
                            <a:srgbClr val="990000"/>
                          </a:solidFill>
                          <a:effectLst/>
                          <a:latin typeface="Cabria"/>
                        </a:rPr>
                        <a:t>Diaconate Board 11:30am </a:t>
                      </a:r>
                    </a:p>
                    <a:p>
                      <a:pPr marL="0" marR="0" algn="ctr">
                        <a:lnSpc>
                          <a:spcPct val="110000"/>
                        </a:lnSpc>
                        <a:buNone/>
                      </a:pPr>
                      <a:r>
                        <a:rPr lang="en-US" sz="800" dirty="0">
                          <a:solidFill>
                            <a:srgbClr val="990000"/>
                          </a:solidFill>
                          <a:effectLst/>
                          <a:latin typeface="Cabria"/>
                        </a:rPr>
                        <a:t>Meeting Sunday </a:t>
                      </a:r>
                    </a:p>
                    <a:p>
                      <a:pPr marL="0" marR="0" algn="ctr">
                        <a:lnSpc>
                          <a:spcPct val="110000"/>
                        </a:lnSpc>
                        <a:buNone/>
                      </a:pPr>
                      <a:r>
                        <a:rPr lang="en-US" sz="800" dirty="0">
                          <a:solidFill>
                            <a:srgbClr val="990000"/>
                          </a:solidFill>
                          <a:effectLst/>
                          <a:latin typeface="Cabria"/>
                        </a:rPr>
                        <a:t>1:00pm Pentecost Temple Ministries </a:t>
                      </a:r>
                    </a:p>
                    <a:p>
                      <a:pPr marL="0" marR="0" algn="ctr">
                        <a:lnSpc>
                          <a:spcPct val="110000"/>
                        </a:lnSpc>
                        <a:buNone/>
                      </a:pPr>
                      <a:r>
                        <a:rPr lang="en-US" sz="800" dirty="0">
                          <a:solidFill>
                            <a:srgbClr val="990000"/>
                          </a:solidFill>
                          <a:effectLst/>
                          <a:latin typeface="Cabria"/>
                        </a:rPr>
                        <a:t>2:00pm Mountainside Concert </a:t>
                      </a:r>
                      <a:endParaRPr lang="en-US" sz="800" dirty="0">
                        <a:solidFill>
                          <a:srgbClr val="990000"/>
                        </a:solidFill>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buNone/>
                      </a:pPr>
                      <a:r>
                        <a:rPr lang="en-US" sz="800" b="1" dirty="0">
                          <a:effectLst/>
                          <a:latin typeface="Cabria"/>
                        </a:rPr>
                        <a:t>16</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Morning Devotional </a:t>
                      </a:r>
                    </a:p>
                    <a:p>
                      <a:pPr marL="0" marR="0" algn="ctr">
                        <a:lnSpc>
                          <a:spcPct val="110000"/>
                        </a:lnSpc>
                        <a:buNone/>
                      </a:pPr>
                      <a:r>
                        <a:rPr lang="en-US" sz="800" dirty="0">
                          <a:effectLst/>
                          <a:latin typeface="Cabria"/>
                        </a:rPr>
                        <a:t>10:00am </a:t>
                      </a:r>
                    </a:p>
                    <a:p>
                      <a:pPr marL="0" marR="0" algn="ctr">
                        <a:lnSpc>
                          <a:spcPct val="110000"/>
                        </a:lnSpc>
                        <a:buNone/>
                      </a:pPr>
                      <a:r>
                        <a:rPr lang="en-US" sz="800" dirty="0">
                          <a:effectLst/>
                          <a:latin typeface="Cabria"/>
                        </a:rPr>
                        <a:t>Alanon "Serenity" </a:t>
                      </a:r>
                    </a:p>
                    <a:p>
                      <a:pPr marL="0" marR="0" algn="ctr">
                        <a:lnSpc>
                          <a:spcPct val="110000"/>
                        </a:lnSpc>
                        <a:buNone/>
                      </a:pPr>
                      <a:r>
                        <a:rPr lang="en-US" sz="800" dirty="0">
                          <a:effectLst/>
                          <a:latin typeface="Cabria"/>
                        </a:rPr>
                        <a:t>11:30am </a:t>
                      </a:r>
                    </a:p>
                    <a:p>
                      <a:pPr marL="0" marR="0" algn="ctr">
                        <a:lnSpc>
                          <a:spcPct val="110000"/>
                        </a:lnSpc>
                        <a:buNone/>
                      </a:pPr>
                      <a:r>
                        <a:rPr lang="en-US" sz="800" dirty="0">
                          <a:effectLst/>
                          <a:latin typeface="Cabria"/>
                        </a:rPr>
                        <a:t>Living Faith Bible Study </a:t>
                      </a:r>
                    </a:p>
                    <a:p>
                      <a:pPr marL="0" marR="0" algn="ctr">
                        <a:lnSpc>
                          <a:spcPct val="110000"/>
                        </a:lnSpc>
                        <a:buNone/>
                      </a:pPr>
                      <a:r>
                        <a:rPr lang="en-US" sz="800" dirty="0">
                          <a:effectLst/>
                          <a:latin typeface="Cabria"/>
                        </a:rPr>
                        <a:t>7:30pm </a:t>
                      </a:r>
                    </a:p>
                    <a:p>
                      <a:pPr marL="0" marR="0" algn="ctr">
                        <a:lnSpc>
                          <a:spcPct val="110000"/>
                        </a:lnSpc>
                        <a:buNone/>
                      </a:pPr>
                      <a:r>
                        <a:rPr lang="en-US" sz="800" dirty="0">
                          <a:effectLst/>
                          <a:latin typeface="Cabria"/>
                        </a:rPr>
                        <a:t>Mountainside Rehearsal </a:t>
                      </a:r>
                    </a:p>
                    <a:p>
                      <a:pPr marL="0" marR="0" algn="ctr">
                        <a:lnSpc>
                          <a:spcPct val="110000"/>
                        </a:lnSpc>
                        <a:buNone/>
                      </a:pP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17</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Morning Devotional </a:t>
                      </a:r>
                    </a:p>
                    <a:p>
                      <a:pPr marL="0" marR="0" algn="ctr">
                        <a:lnSpc>
                          <a:spcPct val="110000"/>
                        </a:lnSpc>
                        <a:buNone/>
                      </a:pPr>
                      <a:r>
                        <a:rPr lang="en-US" sz="800" dirty="0">
                          <a:effectLst/>
                          <a:latin typeface="Cabria"/>
                        </a:rPr>
                        <a:t>9:30am CEA/HOW </a:t>
                      </a:r>
                    </a:p>
                    <a:p>
                      <a:pPr marL="0" marR="0" algn="ctr">
                        <a:lnSpc>
                          <a:spcPct val="110000"/>
                        </a:lnSpc>
                        <a:buNone/>
                      </a:pPr>
                      <a:r>
                        <a:rPr lang="en-US" sz="800" dirty="0">
                          <a:effectLst/>
                          <a:latin typeface="Cabria"/>
                        </a:rPr>
                        <a:t>3:30pm Pomona Moose </a:t>
                      </a:r>
                    </a:p>
                    <a:p>
                      <a:pPr marL="0" marR="0" algn="ctr">
                        <a:lnSpc>
                          <a:spcPct val="110000"/>
                        </a:lnSpc>
                        <a:buNone/>
                      </a:pPr>
                      <a:r>
                        <a:rPr lang="en-US" sz="800" dirty="0">
                          <a:effectLst/>
                          <a:latin typeface="Cabria"/>
                        </a:rPr>
                        <a:t>5:15pm </a:t>
                      </a:r>
                    </a:p>
                    <a:p>
                      <a:pPr marL="0" marR="0" algn="ctr">
                        <a:lnSpc>
                          <a:spcPct val="110000"/>
                        </a:lnSpc>
                        <a:buNone/>
                      </a:pPr>
                      <a:r>
                        <a:rPr lang="en-US" sz="800" dirty="0">
                          <a:effectLst/>
                          <a:latin typeface="Cabria"/>
                        </a:rPr>
                        <a:t>Young Champions s </a:t>
                      </a:r>
                    </a:p>
                    <a:p>
                      <a:pPr marL="0" marR="0" algn="ctr">
                        <a:lnSpc>
                          <a:spcPct val="100000"/>
                        </a:lnSpc>
                        <a:buNone/>
                      </a:pPr>
                      <a:r>
                        <a:rPr lang="en-US" sz="800" dirty="0">
                          <a:effectLst/>
                          <a:latin typeface="Cabria"/>
                        </a:rPr>
                        <a:t>5:45pm Twilight Bible Study </a:t>
                      </a:r>
                    </a:p>
                    <a:p>
                      <a:pPr marL="0" marR="0" algn="ctr">
                        <a:lnSpc>
                          <a:spcPct val="100000"/>
                        </a:lnSpc>
                        <a:buNone/>
                      </a:pP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18</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Morning Devotional </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Rummage Sorting </a:t>
                      </a:r>
                    </a:p>
                    <a:p>
                      <a:pPr marL="0" marR="0" algn="ctr">
                        <a:lnSpc>
                          <a:spcPct val="110000"/>
                        </a:lnSpc>
                        <a:buNone/>
                      </a:pPr>
                      <a:r>
                        <a:rPr lang="en-US" sz="800" dirty="0">
                          <a:effectLst/>
                          <a:latin typeface="Cabria"/>
                        </a:rPr>
                        <a:t>6:00pm </a:t>
                      </a:r>
                    </a:p>
                    <a:p>
                      <a:pPr marL="0" marR="0" algn="ctr">
                        <a:lnSpc>
                          <a:spcPct val="110000"/>
                        </a:lnSpc>
                        <a:buNone/>
                      </a:pPr>
                      <a:r>
                        <a:rPr lang="en-US" sz="800" dirty="0">
                          <a:effectLst/>
                          <a:latin typeface="Cabria"/>
                        </a:rPr>
                        <a:t>Basketball </a:t>
                      </a:r>
                    </a:p>
                    <a:p>
                      <a:pPr marL="0" marR="0" algn="ctr">
                        <a:lnSpc>
                          <a:spcPct val="110000"/>
                        </a:lnSpc>
                        <a:buNone/>
                      </a:pPr>
                      <a:r>
                        <a:rPr lang="en-US" sz="800" dirty="0">
                          <a:effectLst/>
                          <a:latin typeface="Cabria"/>
                        </a:rPr>
                        <a:t>7:30pm</a:t>
                      </a:r>
                    </a:p>
                    <a:p>
                      <a:pPr marL="0" marR="0" algn="ctr">
                        <a:lnSpc>
                          <a:spcPct val="110000"/>
                        </a:lnSpc>
                        <a:buNone/>
                      </a:pPr>
                      <a:r>
                        <a:rPr lang="en-US" sz="800" dirty="0">
                          <a:effectLst/>
                          <a:latin typeface="Cabria"/>
                        </a:rPr>
                        <a:t> NA Support </a:t>
                      </a:r>
                    </a:p>
                    <a:p>
                      <a:pPr marL="0" marR="0" algn="ctr">
                        <a:lnSpc>
                          <a:spcPct val="110000"/>
                        </a:lnSpc>
                        <a:buNone/>
                      </a:pPr>
                      <a:endParaRPr lang="en-US" sz="800" dirty="0">
                        <a:effectLst/>
                        <a:latin typeface="Cabria"/>
                        <a:ea typeface="Times New Roman" panose="02020603050405020304" pitchFamily="18" charset="0"/>
                      </a:endParaRPr>
                    </a:p>
                    <a:p>
                      <a:pPr marL="0" marR="0" algn="ctr">
                        <a:lnSpc>
                          <a:spcPct val="110000"/>
                        </a:lnSpc>
                        <a:buNone/>
                      </a:pP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19</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Morning Devotional </a:t>
                      </a:r>
                    </a:p>
                    <a:p>
                      <a:pPr marL="0" marR="0" algn="ctr">
                        <a:lnSpc>
                          <a:spcPct val="110000"/>
                        </a:lnSpc>
                        <a:buNone/>
                      </a:pPr>
                      <a:r>
                        <a:rPr lang="en-US" sz="800" dirty="0">
                          <a:effectLst/>
                          <a:latin typeface="Cabria"/>
                        </a:rPr>
                        <a:t>10:00am</a:t>
                      </a:r>
                    </a:p>
                    <a:p>
                      <a:pPr marL="0" marR="0" algn="ctr">
                        <a:lnSpc>
                          <a:spcPct val="110000"/>
                        </a:lnSpc>
                        <a:buNone/>
                      </a:pPr>
                      <a:r>
                        <a:rPr lang="en-US" sz="800" dirty="0">
                          <a:effectLst/>
                          <a:latin typeface="Cabria"/>
                        </a:rPr>
                        <a:t> Joyful Endeavors </a:t>
                      </a:r>
                    </a:p>
                    <a:p>
                      <a:pPr marL="0" marR="0" algn="ctr">
                        <a:lnSpc>
                          <a:spcPct val="110000"/>
                        </a:lnSpc>
                        <a:buNone/>
                      </a:pPr>
                      <a:r>
                        <a:rPr lang="en-US" sz="800" dirty="0">
                          <a:effectLst/>
                          <a:latin typeface="Cabria"/>
                        </a:rPr>
                        <a:t>12:00pm</a:t>
                      </a:r>
                    </a:p>
                    <a:p>
                      <a:pPr marL="0" marR="0" algn="ctr">
                        <a:lnSpc>
                          <a:spcPct val="110000"/>
                        </a:lnSpc>
                        <a:buNone/>
                      </a:pPr>
                      <a:r>
                        <a:rPr lang="en-US" sz="800" dirty="0">
                          <a:effectLst/>
                          <a:latin typeface="Cabria"/>
                        </a:rPr>
                        <a:t> Lions Club Lunch 7:30pm </a:t>
                      </a:r>
                    </a:p>
                    <a:p>
                      <a:pPr marL="0" marR="0" algn="ctr">
                        <a:lnSpc>
                          <a:spcPct val="110000"/>
                        </a:lnSpc>
                        <a:buNone/>
                      </a:pPr>
                      <a:r>
                        <a:rPr lang="en-US" sz="800" dirty="0">
                          <a:effectLst/>
                          <a:latin typeface="Cabria"/>
                        </a:rPr>
                        <a:t>AA Mother Group </a:t>
                      </a: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20</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Morning Devotional </a:t>
                      </a:r>
                    </a:p>
                    <a:p>
                      <a:pPr marL="0" marR="0" algn="ctr">
                        <a:lnSpc>
                          <a:spcPct val="110000"/>
                        </a:lnSpc>
                        <a:buNone/>
                      </a:pPr>
                      <a:r>
                        <a:rPr lang="en-US" sz="800" dirty="0">
                          <a:effectLst/>
                          <a:latin typeface="Cabria"/>
                        </a:rPr>
                        <a:t>First Day of Spring</a:t>
                      </a:r>
                    </a:p>
                    <a:p>
                      <a:pPr marL="0" marR="0" algn="ctr">
                        <a:lnSpc>
                          <a:spcPct val="110000"/>
                        </a:lnSpc>
                        <a:buNone/>
                      </a:pPr>
                      <a:r>
                        <a:rPr lang="en-US" sz="800" dirty="0">
                          <a:effectLst/>
                          <a:latin typeface="Cabria"/>
                        </a:rPr>
                        <a:t>8:00am </a:t>
                      </a:r>
                    </a:p>
                    <a:p>
                      <a:pPr marL="0" marR="0" algn="ctr">
                        <a:lnSpc>
                          <a:spcPct val="110000"/>
                        </a:lnSpc>
                        <a:buNone/>
                      </a:pPr>
                      <a:r>
                        <a:rPr lang="en-US" sz="800" dirty="0">
                          <a:effectLst/>
                          <a:latin typeface="Cabria"/>
                        </a:rPr>
                        <a:t>Men's Breakfast </a:t>
                      </a:r>
                    </a:p>
                    <a:p>
                      <a:pPr marL="0" marR="0" algn="ctr">
                        <a:lnSpc>
                          <a:spcPct val="110000"/>
                        </a:lnSpc>
                        <a:buNone/>
                      </a:pP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21</a:t>
                      </a:r>
                    </a:p>
                    <a:p>
                      <a:pPr marL="0" marR="0" algn="ctr">
                        <a:lnSpc>
                          <a:spcPct val="110000"/>
                        </a:lnSpc>
                        <a:buNone/>
                      </a:pPr>
                      <a:r>
                        <a:rPr lang="en-US" sz="800" dirty="0">
                          <a:effectLst/>
                          <a:latin typeface="Cabria"/>
                        </a:rPr>
                        <a:t>12:00pm </a:t>
                      </a:r>
                    </a:p>
                    <a:p>
                      <a:pPr marL="0" marR="0" algn="ctr">
                        <a:lnSpc>
                          <a:spcPct val="110000"/>
                        </a:lnSpc>
                        <a:buNone/>
                      </a:pPr>
                      <a:r>
                        <a:rPr lang="en-US" sz="800" dirty="0">
                          <a:effectLst/>
                          <a:latin typeface="Cabria"/>
                        </a:rPr>
                        <a:t>NA Group Meeting</a:t>
                      </a:r>
                    </a:p>
                    <a:p>
                      <a:pPr marL="0" marR="0" algn="ctr">
                        <a:lnSpc>
                          <a:spcPct val="110000"/>
                        </a:lnSpc>
                        <a:buNone/>
                      </a:pPr>
                      <a:endParaRPr lang="en-US" sz="800" dirty="0">
                        <a:effectLst/>
                        <a:latin typeface="Cabria"/>
                      </a:endParaRPr>
                    </a:p>
                    <a:p>
                      <a:pPr marL="0" marR="0" algn="ctr">
                        <a:lnSpc>
                          <a:spcPct val="110000"/>
                        </a:lnSpc>
                        <a:buNone/>
                      </a:pPr>
                      <a:endParaRPr lang="en-US" sz="800" dirty="0">
                        <a:effectLst/>
                        <a:latin typeface="Cabria"/>
                      </a:endParaRPr>
                    </a:p>
                    <a:p>
                      <a:pPr marL="0" marR="0" algn="ctr">
                        <a:lnSpc>
                          <a:spcPct val="110000"/>
                        </a:lnSpc>
                        <a:buNone/>
                      </a:pPr>
                      <a:r>
                        <a:rPr lang="en-US" sz="800" dirty="0">
                          <a:effectLst/>
                          <a:latin typeface="Cabria"/>
                        </a:rPr>
                        <a:t> </a:t>
                      </a: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103617005"/>
                  </a:ext>
                </a:extLst>
              </a:tr>
              <a:tr h="1814646">
                <a:tc>
                  <a:txBody>
                    <a:bodyPr/>
                    <a:lstStyle/>
                    <a:p>
                      <a:pPr marL="0" marR="0" algn="ctr">
                        <a:buNone/>
                      </a:pPr>
                      <a:r>
                        <a:rPr lang="en-US" sz="800" dirty="0">
                          <a:solidFill>
                            <a:srgbClr val="990000"/>
                          </a:solidFill>
                          <a:effectLst/>
                          <a:latin typeface="Cabria"/>
                        </a:rPr>
                        <a:t>22</a:t>
                      </a:r>
                    </a:p>
                    <a:p>
                      <a:pPr marL="0" marR="0" algn="ctr">
                        <a:lnSpc>
                          <a:spcPct val="110000"/>
                        </a:lnSpc>
                        <a:buNone/>
                      </a:pPr>
                      <a:r>
                        <a:rPr lang="en-US" sz="800" dirty="0">
                          <a:solidFill>
                            <a:srgbClr val="990000"/>
                          </a:solidFill>
                          <a:effectLst/>
                          <a:latin typeface="Cabria"/>
                        </a:rPr>
                        <a:t>9:00am </a:t>
                      </a:r>
                    </a:p>
                    <a:p>
                      <a:pPr marL="0" marR="0" algn="ctr">
                        <a:lnSpc>
                          <a:spcPct val="110000"/>
                        </a:lnSpc>
                        <a:buNone/>
                      </a:pPr>
                      <a:r>
                        <a:rPr lang="en-US" sz="800" dirty="0">
                          <a:solidFill>
                            <a:srgbClr val="990000"/>
                          </a:solidFill>
                          <a:effectLst/>
                          <a:latin typeface="Cabria"/>
                        </a:rPr>
                        <a:t>Bible Study </a:t>
                      </a:r>
                    </a:p>
                    <a:p>
                      <a:pPr marL="0" marR="0" algn="ctr">
                        <a:lnSpc>
                          <a:spcPct val="110000"/>
                        </a:lnSpc>
                        <a:buNone/>
                      </a:pPr>
                      <a:r>
                        <a:rPr lang="en-US" sz="800" dirty="0">
                          <a:solidFill>
                            <a:srgbClr val="990000"/>
                          </a:solidFill>
                          <a:effectLst/>
                          <a:latin typeface="Cabria"/>
                        </a:rPr>
                        <a:t>9:00am Gather &amp; Greet </a:t>
                      </a:r>
                    </a:p>
                    <a:p>
                      <a:pPr marL="0" marR="0" algn="ctr">
                        <a:lnSpc>
                          <a:spcPct val="110000"/>
                        </a:lnSpc>
                        <a:buNone/>
                      </a:pPr>
                      <a:r>
                        <a:rPr lang="en-US" sz="800" dirty="0">
                          <a:solidFill>
                            <a:srgbClr val="990000"/>
                          </a:solidFill>
                          <a:effectLst/>
                          <a:latin typeface="Cabria"/>
                        </a:rPr>
                        <a:t>9:45am  Worship Service </a:t>
                      </a:r>
                    </a:p>
                    <a:p>
                      <a:pPr marL="0" marR="0" algn="ctr">
                        <a:lnSpc>
                          <a:spcPct val="110000"/>
                        </a:lnSpc>
                        <a:buNone/>
                      </a:pPr>
                      <a:r>
                        <a:rPr lang="en-US" sz="800" dirty="0">
                          <a:solidFill>
                            <a:srgbClr val="990000"/>
                          </a:solidFill>
                          <a:effectLst/>
                          <a:latin typeface="Cabria"/>
                        </a:rPr>
                        <a:t>11:00am  Fellowship Hour </a:t>
                      </a:r>
                    </a:p>
                    <a:p>
                      <a:pPr marL="0" marR="0" algn="ctr">
                        <a:lnSpc>
                          <a:spcPct val="110000"/>
                        </a:lnSpc>
                        <a:buNone/>
                      </a:pPr>
                      <a:r>
                        <a:rPr lang="en-US" sz="800" dirty="0">
                          <a:solidFill>
                            <a:srgbClr val="990000"/>
                          </a:solidFill>
                          <a:effectLst/>
                          <a:latin typeface="Cabria"/>
                        </a:rPr>
                        <a:t>11:30am  Board of Trustees</a:t>
                      </a:r>
                    </a:p>
                    <a:p>
                      <a:pPr marL="0" marR="0" algn="ctr">
                        <a:lnSpc>
                          <a:spcPct val="110000"/>
                        </a:lnSpc>
                        <a:buNone/>
                      </a:pPr>
                      <a:r>
                        <a:rPr lang="en-US" sz="800" dirty="0">
                          <a:solidFill>
                            <a:srgbClr val="990000"/>
                          </a:solidFill>
                          <a:effectLst/>
                          <a:latin typeface="Cabria"/>
                        </a:rPr>
                        <a:t>11:30am  Choir Rehearsal </a:t>
                      </a:r>
                    </a:p>
                    <a:p>
                      <a:pPr marL="0" marR="0" algn="ctr">
                        <a:lnSpc>
                          <a:spcPct val="110000"/>
                        </a:lnSpc>
                        <a:buNone/>
                      </a:pPr>
                      <a:r>
                        <a:rPr lang="en-US" sz="800" dirty="0">
                          <a:solidFill>
                            <a:srgbClr val="990000"/>
                          </a:solidFill>
                          <a:effectLst/>
                          <a:latin typeface="Cabria"/>
                        </a:rPr>
                        <a:t>12:30pm </a:t>
                      </a:r>
                      <a:r>
                        <a:rPr lang="en-US" sz="800" dirty="0" err="1">
                          <a:solidFill>
                            <a:srgbClr val="990000"/>
                          </a:solidFill>
                          <a:effectLst/>
                          <a:latin typeface="Cabria"/>
                        </a:rPr>
                        <a:t>Insan</a:t>
                      </a:r>
                      <a:r>
                        <a:rPr lang="en-US" sz="800" dirty="0">
                          <a:solidFill>
                            <a:srgbClr val="990000"/>
                          </a:solidFill>
                          <a:effectLst/>
                          <a:latin typeface="Cabria"/>
                        </a:rPr>
                        <a:t> Foundation</a:t>
                      </a:r>
                    </a:p>
                    <a:p>
                      <a:pPr marL="0" marR="0" algn="ctr">
                        <a:lnSpc>
                          <a:spcPct val="110000"/>
                        </a:lnSpc>
                        <a:buNone/>
                      </a:pPr>
                      <a:r>
                        <a:rPr lang="en-US" sz="800" dirty="0">
                          <a:solidFill>
                            <a:srgbClr val="990000"/>
                          </a:solidFill>
                          <a:effectLst/>
                          <a:latin typeface="Cabria"/>
                        </a:rPr>
                        <a:t>1:00pm Pentecost Temple Ministries </a:t>
                      </a:r>
                      <a:endParaRPr lang="en-US" sz="800" dirty="0">
                        <a:solidFill>
                          <a:srgbClr val="990000"/>
                        </a:solidFill>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buNone/>
                      </a:pPr>
                      <a:r>
                        <a:rPr lang="en-US" sz="800" b="1" dirty="0">
                          <a:effectLst/>
                          <a:latin typeface="Cabria"/>
                        </a:rPr>
                        <a:t>23</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Morning Devotional </a:t>
                      </a:r>
                    </a:p>
                    <a:p>
                      <a:pPr marL="0" marR="0" algn="ctr">
                        <a:lnSpc>
                          <a:spcPct val="110000"/>
                        </a:lnSpc>
                        <a:buNone/>
                      </a:pPr>
                      <a:r>
                        <a:rPr lang="en-US" sz="800" dirty="0">
                          <a:effectLst/>
                          <a:latin typeface="Cabria"/>
                        </a:rPr>
                        <a:t>10:00am </a:t>
                      </a:r>
                    </a:p>
                    <a:p>
                      <a:pPr marL="0" marR="0" algn="ctr">
                        <a:lnSpc>
                          <a:spcPct val="110000"/>
                        </a:lnSpc>
                        <a:buNone/>
                      </a:pPr>
                      <a:r>
                        <a:rPr lang="en-US" sz="800" dirty="0">
                          <a:effectLst/>
                          <a:latin typeface="Cabria"/>
                        </a:rPr>
                        <a:t>Alanon "Serenity" </a:t>
                      </a:r>
                    </a:p>
                    <a:p>
                      <a:pPr marL="0" marR="0" algn="ctr">
                        <a:lnSpc>
                          <a:spcPct val="110000"/>
                        </a:lnSpc>
                        <a:buNone/>
                      </a:pPr>
                      <a:r>
                        <a:rPr lang="en-US" sz="800" dirty="0">
                          <a:effectLst/>
                          <a:latin typeface="Cabria"/>
                        </a:rPr>
                        <a:t>11:30am </a:t>
                      </a:r>
                    </a:p>
                    <a:p>
                      <a:pPr marL="0" marR="0" algn="ctr">
                        <a:lnSpc>
                          <a:spcPct val="110000"/>
                        </a:lnSpc>
                        <a:buNone/>
                      </a:pPr>
                      <a:r>
                        <a:rPr lang="en-US" sz="800" dirty="0">
                          <a:effectLst/>
                          <a:latin typeface="Cabria"/>
                        </a:rPr>
                        <a:t>Living Faith Bible Study </a:t>
                      </a:r>
                    </a:p>
                    <a:p>
                      <a:pPr marL="0" marR="0" algn="ctr">
                        <a:lnSpc>
                          <a:spcPct val="110000"/>
                        </a:lnSpc>
                        <a:buNone/>
                      </a:pPr>
                      <a:r>
                        <a:rPr lang="en-US" sz="800" dirty="0">
                          <a:effectLst/>
                          <a:latin typeface="Cabria"/>
                        </a:rPr>
                        <a:t>7:30pm </a:t>
                      </a:r>
                    </a:p>
                    <a:p>
                      <a:pPr marL="0" marR="0" algn="ctr">
                        <a:lnSpc>
                          <a:spcPct val="110000"/>
                        </a:lnSpc>
                        <a:buNone/>
                      </a:pPr>
                      <a:r>
                        <a:rPr lang="en-US" sz="800" dirty="0">
                          <a:effectLst/>
                          <a:latin typeface="Cabria"/>
                        </a:rPr>
                        <a:t>Mountainside Rehearsal </a:t>
                      </a: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24</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Morning Devotional </a:t>
                      </a:r>
                    </a:p>
                    <a:p>
                      <a:pPr marL="0" marR="0" algn="ctr">
                        <a:lnSpc>
                          <a:spcPct val="110000"/>
                        </a:lnSpc>
                        <a:buNone/>
                      </a:pPr>
                      <a:r>
                        <a:rPr lang="en-US" sz="800" dirty="0">
                          <a:effectLst/>
                          <a:latin typeface="Cabria"/>
                        </a:rPr>
                        <a:t>9:30am </a:t>
                      </a:r>
                    </a:p>
                    <a:p>
                      <a:pPr marL="0" marR="0" algn="ctr">
                        <a:lnSpc>
                          <a:spcPct val="110000"/>
                        </a:lnSpc>
                        <a:buNone/>
                      </a:pPr>
                      <a:r>
                        <a:rPr lang="en-US" sz="800" dirty="0">
                          <a:effectLst/>
                          <a:latin typeface="Cabria"/>
                        </a:rPr>
                        <a:t>CEA/HOW </a:t>
                      </a:r>
                    </a:p>
                    <a:p>
                      <a:pPr marL="0" marR="0" algn="ctr">
                        <a:lnSpc>
                          <a:spcPct val="110000"/>
                        </a:lnSpc>
                        <a:buNone/>
                      </a:pPr>
                      <a:r>
                        <a:rPr lang="en-US" sz="800" dirty="0">
                          <a:effectLst/>
                          <a:latin typeface="Cabria"/>
                        </a:rPr>
                        <a:t>5:15pm </a:t>
                      </a:r>
                    </a:p>
                    <a:p>
                      <a:pPr marL="0" marR="0" algn="ctr">
                        <a:lnSpc>
                          <a:spcPct val="110000"/>
                        </a:lnSpc>
                        <a:buNone/>
                      </a:pPr>
                      <a:r>
                        <a:rPr lang="en-US" sz="800" dirty="0">
                          <a:effectLst/>
                          <a:latin typeface="Cabria"/>
                        </a:rPr>
                        <a:t>Young Champions Cheerleaders </a:t>
                      </a:r>
                    </a:p>
                    <a:p>
                      <a:pPr marL="0" marR="0" algn="ctr">
                        <a:lnSpc>
                          <a:spcPct val="110000"/>
                        </a:lnSpc>
                        <a:buNone/>
                      </a:pPr>
                      <a:r>
                        <a:rPr lang="en-US" sz="800" dirty="0">
                          <a:effectLst/>
                          <a:latin typeface="Cabria"/>
                        </a:rPr>
                        <a:t>5:45pm </a:t>
                      </a:r>
                    </a:p>
                    <a:p>
                      <a:pPr marL="0" marR="0" algn="ctr">
                        <a:lnSpc>
                          <a:spcPct val="110000"/>
                        </a:lnSpc>
                        <a:buNone/>
                      </a:pPr>
                      <a:r>
                        <a:rPr lang="en-US" sz="800" dirty="0">
                          <a:effectLst/>
                          <a:latin typeface="Cabria"/>
                        </a:rPr>
                        <a:t>Twilight Bible Study </a:t>
                      </a: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25</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Morning Devotional </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Rummage Sorting </a:t>
                      </a:r>
                    </a:p>
                    <a:p>
                      <a:pPr marL="0" marR="0" algn="ctr">
                        <a:lnSpc>
                          <a:spcPct val="110000"/>
                        </a:lnSpc>
                        <a:buNone/>
                      </a:pPr>
                      <a:r>
                        <a:rPr lang="en-US" sz="800" dirty="0">
                          <a:effectLst/>
                          <a:latin typeface="Cabria"/>
                        </a:rPr>
                        <a:t>9:30am </a:t>
                      </a:r>
                    </a:p>
                    <a:p>
                      <a:pPr marL="0" marR="0" algn="ctr">
                        <a:lnSpc>
                          <a:spcPct val="110000"/>
                        </a:lnSpc>
                        <a:buNone/>
                      </a:pPr>
                      <a:r>
                        <a:rPr lang="en-US" sz="800" dirty="0">
                          <a:effectLst/>
                          <a:latin typeface="Cabria"/>
                        </a:rPr>
                        <a:t>Library Committee</a:t>
                      </a:r>
                    </a:p>
                    <a:p>
                      <a:pPr marL="0" marR="0" algn="ctr">
                        <a:lnSpc>
                          <a:spcPct val="110000"/>
                        </a:lnSpc>
                        <a:buNone/>
                      </a:pPr>
                      <a:r>
                        <a:rPr lang="en-US" sz="800" dirty="0">
                          <a:effectLst/>
                          <a:latin typeface="Cabria"/>
                        </a:rPr>
                        <a:t>6:00pm </a:t>
                      </a:r>
                    </a:p>
                    <a:p>
                      <a:pPr marL="0" marR="0" algn="ctr">
                        <a:lnSpc>
                          <a:spcPct val="110000"/>
                        </a:lnSpc>
                        <a:buNone/>
                      </a:pPr>
                      <a:r>
                        <a:rPr lang="en-US" sz="800" dirty="0">
                          <a:effectLst/>
                          <a:latin typeface="Cabria"/>
                        </a:rPr>
                        <a:t>Basketball </a:t>
                      </a:r>
                    </a:p>
                    <a:p>
                      <a:pPr marL="0" marR="0" algn="ctr">
                        <a:lnSpc>
                          <a:spcPct val="110000"/>
                        </a:lnSpc>
                        <a:buNone/>
                      </a:pPr>
                      <a:r>
                        <a:rPr lang="en-US" sz="800" dirty="0">
                          <a:effectLst/>
                          <a:latin typeface="Cabria"/>
                        </a:rPr>
                        <a:t>7:30pm</a:t>
                      </a:r>
                    </a:p>
                    <a:p>
                      <a:pPr marL="0" marR="0" algn="ctr">
                        <a:lnSpc>
                          <a:spcPct val="110000"/>
                        </a:lnSpc>
                        <a:buNone/>
                      </a:pPr>
                      <a:r>
                        <a:rPr lang="en-US" sz="800" dirty="0">
                          <a:effectLst/>
                          <a:latin typeface="Cabria"/>
                        </a:rPr>
                        <a:t> NA Support </a:t>
                      </a: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26</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Morning Devotional </a:t>
                      </a:r>
                    </a:p>
                    <a:p>
                      <a:pPr marL="0" marR="0" algn="ctr">
                        <a:lnSpc>
                          <a:spcPct val="110000"/>
                        </a:lnSpc>
                        <a:buNone/>
                      </a:pPr>
                      <a:r>
                        <a:rPr lang="en-US" sz="800" dirty="0">
                          <a:effectLst/>
                          <a:latin typeface="Cabria"/>
                        </a:rPr>
                        <a:t>10:00am </a:t>
                      </a:r>
                    </a:p>
                    <a:p>
                      <a:pPr marL="0" marR="0" algn="ctr">
                        <a:lnSpc>
                          <a:spcPct val="110000"/>
                        </a:lnSpc>
                        <a:buNone/>
                      </a:pPr>
                      <a:r>
                        <a:rPr lang="en-US" sz="800" dirty="0">
                          <a:effectLst/>
                          <a:latin typeface="Cabria"/>
                        </a:rPr>
                        <a:t>Joyful Endeavors </a:t>
                      </a:r>
                    </a:p>
                    <a:p>
                      <a:pPr marL="0" marR="0" algn="ctr">
                        <a:lnSpc>
                          <a:spcPct val="110000"/>
                        </a:lnSpc>
                        <a:buNone/>
                      </a:pPr>
                      <a:r>
                        <a:rPr lang="en-US" sz="800" dirty="0">
                          <a:effectLst/>
                          <a:latin typeface="Cabria"/>
                        </a:rPr>
                        <a:t>7:30pm </a:t>
                      </a:r>
                    </a:p>
                    <a:p>
                      <a:pPr marL="0" marR="0" algn="ctr">
                        <a:lnSpc>
                          <a:spcPct val="110000"/>
                        </a:lnSpc>
                        <a:buNone/>
                      </a:pPr>
                      <a:r>
                        <a:rPr lang="en-US" sz="800" dirty="0">
                          <a:effectLst/>
                          <a:latin typeface="Cabria"/>
                        </a:rPr>
                        <a:t>AA Mother Group</a:t>
                      </a:r>
                    </a:p>
                    <a:p>
                      <a:pPr marL="0" marR="0" algn="ctr">
                        <a:lnSpc>
                          <a:spcPct val="110000"/>
                        </a:lnSpc>
                        <a:buNone/>
                      </a:pPr>
                      <a:endParaRPr lang="en-US" sz="800" dirty="0">
                        <a:effectLst/>
                        <a:latin typeface="Cabria"/>
                      </a:endParaRPr>
                    </a:p>
                    <a:p>
                      <a:pPr marL="0" marR="0" algn="ctr">
                        <a:lnSpc>
                          <a:spcPct val="110000"/>
                        </a:lnSpc>
                        <a:buNone/>
                      </a:pPr>
                      <a:endParaRPr lang="en-US" sz="800" dirty="0">
                        <a:effectLst/>
                        <a:latin typeface="Cabria"/>
                      </a:endParaRPr>
                    </a:p>
                    <a:p>
                      <a:pPr marL="0" marR="0" algn="ctr">
                        <a:lnSpc>
                          <a:spcPct val="110000"/>
                        </a:lnSpc>
                        <a:buNone/>
                      </a:pPr>
                      <a:r>
                        <a:rPr lang="en-US" sz="800" dirty="0">
                          <a:effectLst/>
                          <a:latin typeface="Cabria"/>
                        </a:rPr>
                        <a:t> </a:t>
                      </a: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27</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Morning </a:t>
                      </a:r>
                    </a:p>
                    <a:p>
                      <a:pPr marL="0" marR="0" algn="ctr">
                        <a:lnSpc>
                          <a:spcPct val="110000"/>
                        </a:lnSpc>
                        <a:buNone/>
                      </a:pPr>
                      <a:r>
                        <a:rPr lang="en-US" sz="800" dirty="0">
                          <a:effectLst/>
                          <a:latin typeface="Cabria"/>
                        </a:rPr>
                        <a:t>Devotional </a:t>
                      </a:r>
                    </a:p>
                    <a:p>
                      <a:pPr marL="0" marR="0" algn="ctr">
                        <a:lnSpc>
                          <a:spcPct val="110000"/>
                        </a:lnSpc>
                        <a:buNone/>
                      </a:pPr>
                      <a:r>
                        <a:rPr lang="en-US" sz="800" dirty="0">
                          <a:effectLst/>
                          <a:latin typeface="Cabria"/>
                        </a:rPr>
                        <a:t>8:00am </a:t>
                      </a:r>
                    </a:p>
                    <a:p>
                      <a:pPr marL="0" marR="0" algn="ctr">
                        <a:lnSpc>
                          <a:spcPct val="110000"/>
                        </a:lnSpc>
                        <a:buNone/>
                      </a:pPr>
                      <a:r>
                        <a:rPr lang="en-US" sz="800" dirty="0">
                          <a:effectLst/>
                          <a:latin typeface="Cabria"/>
                        </a:rPr>
                        <a:t>Men's Breakfast </a:t>
                      </a:r>
                    </a:p>
                    <a:p>
                      <a:pPr marL="0" marR="0" algn="ctr">
                        <a:lnSpc>
                          <a:spcPct val="110000"/>
                        </a:lnSpc>
                        <a:buNone/>
                      </a:pPr>
                      <a:endParaRPr lang="en-US" sz="800" dirty="0">
                        <a:effectLst/>
                        <a:latin typeface="Cabria"/>
                        <a:ea typeface="Times New Roman" panose="02020603050405020304" pitchFamily="18" charset="0"/>
                      </a:endParaRPr>
                    </a:p>
                    <a:p>
                      <a:pPr marL="0" marR="0" algn="ctr">
                        <a:lnSpc>
                          <a:spcPct val="110000"/>
                        </a:lnSpc>
                        <a:buNone/>
                      </a:pP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28</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Palm Sunday </a:t>
                      </a:r>
                    </a:p>
                    <a:p>
                      <a:pPr marL="0" marR="0" algn="ctr">
                        <a:lnSpc>
                          <a:spcPct val="110000"/>
                        </a:lnSpc>
                        <a:buNone/>
                      </a:pPr>
                      <a:r>
                        <a:rPr lang="en-US" sz="800" dirty="0">
                          <a:effectLst/>
                          <a:latin typeface="Cabria"/>
                        </a:rPr>
                        <a:t>Set-up </a:t>
                      </a:r>
                    </a:p>
                    <a:p>
                      <a:pPr marL="0" marR="0" algn="ctr">
                        <a:lnSpc>
                          <a:spcPct val="110000"/>
                        </a:lnSpc>
                        <a:buNone/>
                      </a:pPr>
                      <a:r>
                        <a:rPr lang="en-US" sz="800" dirty="0">
                          <a:effectLst/>
                          <a:latin typeface="Cabria"/>
                        </a:rPr>
                        <a:t>12:00pm </a:t>
                      </a:r>
                    </a:p>
                    <a:p>
                      <a:pPr marL="0" marR="0" algn="ctr">
                        <a:lnSpc>
                          <a:spcPct val="110000"/>
                        </a:lnSpc>
                        <a:buNone/>
                      </a:pPr>
                      <a:r>
                        <a:rPr lang="en-US" sz="800" dirty="0">
                          <a:effectLst/>
                          <a:latin typeface="Cabria"/>
                        </a:rPr>
                        <a:t>NA Group Meeting </a:t>
                      </a: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399251117"/>
                  </a:ext>
                </a:extLst>
              </a:tr>
              <a:tr h="1263352">
                <a:tc>
                  <a:txBody>
                    <a:bodyPr/>
                    <a:lstStyle/>
                    <a:p>
                      <a:pPr marL="0" marR="0" algn="ctr">
                        <a:buNone/>
                      </a:pPr>
                      <a:r>
                        <a:rPr lang="en-US" sz="800" dirty="0">
                          <a:solidFill>
                            <a:srgbClr val="990000"/>
                          </a:solidFill>
                          <a:effectLst/>
                          <a:latin typeface="Cabria"/>
                        </a:rPr>
                        <a:t>29</a:t>
                      </a:r>
                    </a:p>
                    <a:p>
                      <a:pPr marL="0" marR="0" algn="ctr">
                        <a:buNone/>
                      </a:pPr>
                      <a:r>
                        <a:rPr lang="en-US" sz="800" dirty="0">
                          <a:solidFill>
                            <a:srgbClr val="990000"/>
                          </a:solidFill>
                          <a:effectLst/>
                          <a:latin typeface="Cabria"/>
                        </a:rPr>
                        <a:t> 9:00am Bible Study </a:t>
                      </a:r>
                    </a:p>
                    <a:p>
                      <a:pPr marL="0" marR="0" algn="ctr">
                        <a:lnSpc>
                          <a:spcPct val="110000"/>
                        </a:lnSpc>
                        <a:buNone/>
                      </a:pPr>
                      <a:r>
                        <a:rPr lang="en-US" sz="800" dirty="0">
                          <a:solidFill>
                            <a:srgbClr val="990000"/>
                          </a:solidFill>
                          <a:effectLst/>
                          <a:latin typeface="Cabria"/>
                        </a:rPr>
                        <a:t>9:00am </a:t>
                      </a:r>
                    </a:p>
                    <a:p>
                      <a:pPr marL="0" marR="0" algn="ctr">
                        <a:lnSpc>
                          <a:spcPct val="110000"/>
                        </a:lnSpc>
                        <a:buNone/>
                      </a:pPr>
                      <a:r>
                        <a:rPr lang="en-US" sz="800" dirty="0">
                          <a:solidFill>
                            <a:srgbClr val="990000"/>
                          </a:solidFill>
                          <a:effectLst/>
                          <a:latin typeface="Cabria"/>
                        </a:rPr>
                        <a:t>Gather &amp; Greet </a:t>
                      </a:r>
                    </a:p>
                    <a:p>
                      <a:pPr marL="0" marR="0" algn="ctr">
                        <a:lnSpc>
                          <a:spcPct val="110000"/>
                        </a:lnSpc>
                        <a:buNone/>
                      </a:pPr>
                      <a:r>
                        <a:rPr lang="en-US" sz="800" dirty="0">
                          <a:solidFill>
                            <a:srgbClr val="990000"/>
                          </a:solidFill>
                          <a:effectLst/>
                          <a:latin typeface="Cabria"/>
                        </a:rPr>
                        <a:t>9:45am Worship</a:t>
                      </a:r>
                    </a:p>
                    <a:p>
                      <a:pPr marL="0" marR="0" algn="ctr">
                        <a:lnSpc>
                          <a:spcPct val="110000"/>
                        </a:lnSpc>
                        <a:buNone/>
                      </a:pPr>
                      <a:r>
                        <a:rPr lang="en-US" sz="800" dirty="0">
                          <a:solidFill>
                            <a:srgbClr val="990000"/>
                          </a:solidFill>
                          <a:effectLst/>
                          <a:latin typeface="Cabria"/>
                        </a:rPr>
                        <a:t>11:00am Easter Egg Hunt </a:t>
                      </a:r>
                    </a:p>
                    <a:p>
                      <a:pPr marL="0" marR="0" algn="ctr">
                        <a:lnSpc>
                          <a:spcPct val="110000"/>
                        </a:lnSpc>
                        <a:buNone/>
                      </a:pPr>
                      <a:r>
                        <a:rPr lang="en-US" sz="800" dirty="0">
                          <a:solidFill>
                            <a:srgbClr val="990000"/>
                          </a:solidFill>
                          <a:effectLst/>
                          <a:latin typeface="Cabria"/>
                        </a:rPr>
                        <a:t>11:00am Fellowship Hour </a:t>
                      </a:r>
                    </a:p>
                    <a:p>
                      <a:pPr marL="0" marR="0" algn="ctr">
                        <a:lnSpc>
                          <a:spcPct val="110000"/>
                        </a:lnSpc>
                        <a:buNone/>
                      </a:pPr>
                      <a:r>
                        <a:rPr lang="en-US" sz="800" dirty="0">
                          <a:solidFill>
                            <a:srgbClr val="990000"/>
                          </a:solidFill>
                          <a:effectLst/>
                          <a:latin typeface="Cabria"/>
                        </a:rPr>
                        <a:t>11:00am Palm Sunday Brunch 1:00pm Pentecost Temple</a:t>
                      </a:r>
                      <a:endParaRPr lang="en-US" sz="800" dirty="0">
                        <a:solidFill>
                          <a:srgbClr val="990000"/>
                        </a:solidFill>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buNone/>
                      </a:pPr>
                      <a:r>
                        <a:rPr lang="en-US" sz="800" b="1" dirty="0">
                          <a:effectLst/>
                          <a:latin typeface="Cabria"/>
                        </a:rPr>
                        <a:t>30</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Morning Devotional </a:t>
                      </a:r>
                    </a:p>
                    <a:p>
                      <a:pPr marL="0" marR="0" algn="ctr">
                        <a:lnSpc>
                          <a:spcPct val="110000"/>
                        </a:lnSpc>
                        <a:buNone/>
                      </a:pPr>
                      <a:r>
                        <a:rPr lang="en-US" sz="800" dirty="0">
                          <a:effectLst/>
                          <a:latin typeface="Cabria"/>
                        </a:rPr>
                        <a:t>10:00am Alanon "Serenity" </a:t>
                      </a:r>
                    </a:p>
                    <a:p>
                      <a:pPr marL="0" marR="0" algn="ctr">
                        <a:lnSpc>
                          <a:spcPct val="110000"/>
                        </a:lnSpc>
                        <a:buNone/>
                      </a:pPr>
                      <a:r>
                        <a:rPr lang="en-US" sz="800" dirty="0">
                          <a:effectLst/>
                          <a:latin typeface="Cabria"/>
                        </a:rPr>
                        <a:t>11:30am </a:t>
                      </a:r>
                    </a:p>
                    <a:p>
                      <a:pPr marL="0" marR="0" algn="ctr">
                        <a:lnSpc>
                          <a:spcPct val="110000"/>
                        </a:lnSpc>
                        <a:buNone/>
                      </a:pPr>
                      <a:r>
                        <a:rPr lang="en-US" sz="800" dirty="0">
                          <a:effectLst/>
                          <a:latin typeface="Cabria"/>
                        </a:rPr>
                        <a:t>Living Faith Bible Study </a:t>
                      </a:r>
                    </a:p>
                    <a:p>
                      <a:pPr marL="0" marR="0" algn="ctr">
                        <a:lnSpc>
                          <a:spcPct val="110000"/>
                        </a:lnSpc>
                        <a:buNone/>
                      </a:pPr>
                      <a:r>
                        <a:rPr lang="en-US" sz="800" dirty="0">
                          <a:effectLst/>
                          <a:latin typeface="Cabria"/>
                        </a:rPr>
                        <a:t>7:30pm Mountainside Rehearsal </a:t>
                      </a: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buNone/>
                      </a:pPr>
                      <a:r>
                        <a:rPr lang="en-US" sz="800" b="1" dirty="0">
                          <a:effectLst/>
                          <a:latin typeface="Cabria"/>
                        </a:rPr>
                        <a:t>31</a:t>
                      </a:r>
                    </a:p>
                    <a:p>
                      <a:pPr marL="0" marR="0" algn="ctr">
                        <a:lnSpc>
                          <a:spcPct val="110000"/>
                        </a:lnSpc>
                        <a:buNone/>
                      </a:pPr>
                      <a:r>
                        <a:rPr lang="en-US" sz="800" dirty="0">
                          <a:effectLst/>
                          <a:latin typeface="Cabria"/>
                        </a:rPr>
                        <a:t>9:00am </a:t>
                      </a:r>
                    </a:p>
                    <a:p>
                      <a:pPr marL="0" marR="0" algn="ctr">
                        <a:lnSpc>
                          <a:spcPct val="110000"/>
                        </a:lnSpc>
                        <a:buNone/>
                      </a:pPr>
                      <a:r>
                        <a:rPr lang="en-US" sz="800" dirty="0">
                          <a:effectLst/>
                          <a:latin typeface="Cabria"/>
                        </a:rPr>
                        <a:t>Morning Devotional </a:t>
                      </a:r>
                    </a:p>
                    <a:p>
                      <a:pPr marL="0" marR="0" algn="ctr">
                        <a:lnSpc>
                          <a:spcPct val="110000"/>
                        </a:lnSpc>
                        <a:buNone/>
                      </a:pPr>
                      <a:r>
                        <a:rPr lang="en-US" sz="800" dirty="0">
                          <a:effectLst/>
                          <a:latin typeface="Cabria"/>
                        </a:rPr>
                        <a:t>9:30am  CEA/HOW </a:t>
                      </a:r>
                    </a:p>
                    <a:p>
                      <a:pPr marL="0" marR="0" algn="ctr">
                        <a:lnSpc>
                          <a:spcPct val="110000"/>
                        </a:lnSpc>
                        <a:buNone/>
                      </a:pPr>
                      <a:r>
                        <a:rPr lang="en-US" sz="800" dirty="0">
                          <a:effectLst/>
                          <a:latin typeface="Cabria"/>
                        </a:rPr>
                        <a:t>3:30pm  Pomona Moose </a:t>
                      </a:r>
                    </a:p>
                    <a:p>
                      <a:pPr marL="0" marR="0" algn="ctr">
                        <a:lnSpc>
                          <a:spcPct val="110000"/>
                        </a:lnSpc>
                        <a:buNone/>
                      </a:pPr>
                      <a:r>
                        <a:rPr lang="en-US" sz="800" dirty="0">
                          <a:effectLst/>
                          <a:latin typeface="Cabria"/>
                        </a:rPr>
                        <a:t>5:15pm Young Champions</a:t>
                      </a:r>
                    </a:p>
                    <a:p>
                      <a:pPr marL="0" marR="0" algn="ctr">
                        <a:lnSpc>
                          <a:spcPct val="110000"/>
                        </a:lnSpc>
                        <a:buNone/>
                      </a:pPr>
                      <a:r>
                        <a:rPr lang="en-US" sz="800" dirty="0">
                          <a:effectLst/>
                          <a:latin typeface="Cabria"/>
                        </a:rPr>
                        <a:t>5:45pm Twilight Bible study</a:t>
                      </a:r>
                      <a:endParaRPr lang="en-US" sz="8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gridSpan="4">
                  <a:txBody>
                    <a:bodyPr/>
                    <a:lstStyle/>
                    <a:p>
                      <a:pPr marL="0" marR="0" algn="ctr">
                        <a:buNone/>
                      </a:pPr>
                      <a:r>
                        <a:rPr lang="en-US" sz="800" dirty="0">
                          <a:effectLst/>
                          <a:latin typeface="Cabria"/>
                        </a:rPr>
                        <a:t>                         </a:t>
                      </a: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pPr marL="0" marR="0">
                        <a:buNone/>
                      </a:pPr>
                      <a:endParaRPr lang="en-US" sz="10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pPr marL="0" marR="0">
                        <a:buNone/>
                      </a:pPr>
                      <a:endParaRPr lang="en-US" sz="1000" dirty="0">
                        <a:effectLst/>
                        <a:latin typeface="Cabria"/>
                        <a:ea typeface="Times New Roman" panose="02020603050405020304" pitchFamily="18" charset="0"/>
                      </a:endParaRPr>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endParaRPr dirty="0"/>
                    </a:p>
                  </a:txBody>
                  <a:tcPr marL="7198" marR="7198" marT="7198" marB="71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447184029"/>
                  </a:ext>
                </a:extLst>
              </a:tr>
            </a:tbl>
          </a:graphicData>
        </a:graphic>
      </p:graphicFrame>
      <p:pic>
        <p:nvPicPr>
          <p:cNvPr id="26" name="Picture 4">
            <a:extLst>
              <a:ext uri="{FF2B5EF4-FFF2-40B4-BE49-F238E27FC236}">
                <a16:creationId xmlns:a16="http://schemas.microsoft.com/office/drawing/2014/main" id="{A520A3E6-E8AE-08DA-7F47-EBB58E4C0AB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478297" y="8850675"/>
            <a:ext cx="2305562" cy="12077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E6768798-2B6D-E74B-BB70-02CF69D93BA6}"/>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850026" y="7888073"/>
            <a:ext cx="872051" cy="819797"/>
          </a:xfrm>
          <a:prstGeom prst="rect">
            <a:avLst/>
          </a:prstGeom>
          <a:noFill/>
          <a:ln>
            <a:noFill/>
          </a:ln>
        </p:spPr>
      </p:pic>
      <p:pic>
        <p:nvPicPr>
          <p:cNvPr id="28" name="Picture 11">
            <a:extLst>
              <a:ext uri="{FF2B5EF4-FFF2-40B4-BE49-F238E27FC236}">
                <a16:creationId xmlns:a16="http://schemas.microsoft.com/office/drawing/2014/main" id="{29B78DC0-239D-038D-13DD-C5B3BAA0D53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07523" y="1705232"/>
            <a:ext cx="827904" cy="7384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a:extLst>
              <a:ext uri="{FF2B5EF4-FFF2-40B4-BE49-F238E27FC236}">
                <a16:creationId xmlns:a16="http://schemas.microsoft.com/office/drawing/2014/main" id="{A5B6D266-7BBA-E75A-7F1E-70579C6292C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89084" y="5313405"/>
            <a:ext cx="883316" cy="8203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a:extLst>
              <a:ext uri="{FF2B5EF4-FFF2-40B4-BE49-F238E27FC236}">
                <a16:creationId xmlns:a16="http://schemas.microsoft.com/office/drawing/2014/main" id="{5D38F829-4387-4485-63E6-5DEF3C5C64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45243" y="5999333"/>
            <a:ext cx="907536" cy="9536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DA546F42-FF88-A925-398B-A040DC93CFA7}"/>
              </a:ext>
            </a:extLst>
          </p:cNvPr>
          <p:cNvPicPr>
            <a:picLocks noChangeAspect="1"/>
          </p:cNvPicPr>
          <p:nvPr/>
        </p:nvPicPr>
        <p:blipFill>
          <a:blip r:embed="rId21">
            <a:extLs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4713854" y="1445740"/>
            <a:ext cx="892518" cy="652225"/>
          </a:xfrm>
          <a:prstGeom prst="rect">
            <a:avLst/>
          </a:prstGeom>
        </p:spPr>
      </p:pic>
      <p:pic>
        <p:nvPicPr>
          <p:cNvPr id="32" name="Picture 2">
            <a:extLst>
              <a:ext uri="{FF2B5EF4-FFF2-40B4-BE49-F238E27FC236}">
                <a16:creationId xmlns:a16="http://schemas.microsoft.com/office/drawing/2014/main" id="{9AD22DE0-E9A4-ED0D-FB3D-973FD24FC1B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94919" y="5955000"/>
            <a:ext cx="704334" cy="103686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a:extLst>
              <a:ext uri="{FF2B5EF4-FFF2-40B4-BE49-F238E27FC236}">
                <a16:creationId xmlns:a16="http://schemas.microsoft.com/office/drawing/2014/main" id="{2D54C97E-B8A5-93AD-D419-B3A9F23B97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6329" y="3561833"/>
            <a:ext cx="677218" cy="11813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3A050A8F-1CE3-EDF8-4957-925A1233F6D9}"/>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6907428" y="1470455"/>
            <a:ext cx="778475" cy="864972"/>
          </a:xfrm>
          <a:prstGeom prst="rect">
            <a:avLst/>
          </a:prstGeom>
          <a:noFill/>
          <a:ln>
            <a:noFill/>
          </a:ln>
        </p:spPr>
      </p:pic>
      <p:pic>
        <p:nvPicPr>
          <p:cNvPr id="35" name="Picture 6">
            <a:extLst>
              <a:ext uri="{FF2B5EF4-FFF2-40B4-BE49-F238E27FC236}">
                <a16:creationId xmlns:a16="http://schemas.microsoft.com/office/drawing/2014/main" id="{54217EE6-3E95-5291-6EF2-BF3FF1C67FB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645156" y="5764084"/>
            <a:ext cx="1203564" cy="1082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101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50BFD-FFAE-DFC5-0215-670E94811218}"/>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1A79AA4D-D243-1ACE-BEFB-87E3EA4DEB8F}"/>
              </a:ext>
            </a:extLst>
          </p:cNvPr>
          <p:cNvSpPr txBox="1"/>
          <p:nvPr/>
        </p:nvSpPr>
        <p:spPr>
          <a:xfrm>
            <a:off x="-1" y="9653943"/>
            <a:ext cx="7685903" cy="353943"/>
          </a:xfrm>
          <a:prstGeom prst="rect">
            <a:avLst/>
          </a:prstGeom>
          <a:noFill/>
        </p:spPr>
        <p:txBody>
          <a:bodyPr wrap="square" rtlCol="0">
            <a:spAutoFit/>
          </a:bodyPr>
          <a:lstStyle/>
          <a:p>
            <a:endParaRPr lang="en-US" sz="800" dirty="0">
              <a:latin typeface="Cambria" panose="02040503050406030204" pitchFamily="18" charset="0"/>
              <a:ea typeface="Cambria" panose="02040503050406030204" pitchFamily="18" charset="0"/>
            </a:endParaRPr>
          </a:p>
          <a:p>
            <a:r>
              <a:rPr lang="en-US" sz="800" dirty="0">
                <a:latin typeface="Cambria" panose="02040503050406030204" pitchFamily="18" charset="0"/>
                <a:ea typeface="Cambria" panose="02040503050406030204" pitchFamily="18" charset="0"/>
              </a:rPr>
              <a:t>Isaiah 60:1 “Rise Up				</a:t>
            </a:r>
            <a:r>
              <a:rPr lang="en-US" sz="900" b="1" dirty="0">
                <a:latin typeface="Cambria" panose="02040503050406030204" pitchFamily="18" charset="0"/>
                <a:ea typeface="Cambria" panose="02040503050406030204" pitchFamily="18" charset="0"/>
              </a:rPr>
              <a:t>March</a:t>
            </a:r>
            <a:r>
              <a:rPr lang="en-US" sz="800" b="1" dirty="0">
                <a:latin typeface="Cambria" panose="02040503050406030204" pitchFamily="18" charset="0"/>
                <a:ea typeface="Cambria" panose="02040503050406030204" pitchFamily="18" charset="0"/>
              </a:rPr>
              <a:t> 2026</a:t>
            </a:r>
            <a:r>
              <a:rPr lang="en-US" sz="800" dirty="0">
                <a:latin typeface="Cambria" panose="02040503050406030204" pitchFamily="18" charset="0"/>
                <a:ea typeface="Cambria" panose="02040503050406030204" pitchFamily="18" charset="0"/>
              </a:rPr>
              <a:t>				4</a:t>
            </a:r>
          </a:p>
        </p:txBody>
      </p:sp>
      <p:sp>
        <p:nvSpPr>
          <p:cNvPr id="12" name="Rectangle 11">
            <a:extLst>
              <a:ext uri="{FF2B5EF4-FFF2-40B4-BE49-F238E27FC236}">
                <a16:creationId xmlns:a16="http://schemas.microsoft.com/office/drawing/2014/main" id="{46D90192-8047-8409-4CF1-BDEB02AE2124}"/>
              </a:ext>
            </a:extLst>
          </p:cNvPr>
          <p:cNvSpPr/>
          <p:nvPr/>
        </p:nvSpPr>
        <p:spPr>
          <a:xfrm>
            <a:off x="-18485" y="-11780"/>
            <a:ext cx="7790886" cy="61726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Cambria" panose="02040503050406030204" pitchFamily="18" charset="0"/>
                <a:ea typeface="Cambria" panose="02040503050406030204" pitchFamily="18" charset="0"/>
              </a:rPr>
              <a:t>Moderator’s Message</a:t>
            </a:r>
          </a:p>
        </p:txBody>
      </p:sp>
      <p:sp>
        <p:nvSpPr>
          <p:cNvPr id="2" name="Footer Placeholder 1">
            <a:extLst>
              <a:ext uri="{FF2B5EF4-FFF2-40B4-BE49-F238E27FC236}">
                <a16:creationId xmlns:a16="http://schemas.microsoft.com/office/drawing/2014/main" id="{9A47FFC4-7229-8B34-78CE-08411FADB736}"/>
              </a:ext>
            </a:extLst>
          </p:cNvPr>
          <p:cNvSpPr>
            <a:spLocks noGrp="1"/>
          </p:cNvSpPr>
          <p:nvPr>
            <p:ph type="ftr" sz="quarter" idx="11"/>
          </p:nvPr>
        </p:nvSpPr>
        <p:spPr>
          <a:xfrm>
            <a:off x="1791731" y="1809739"/>
            <a:ext cx="5205258" cy="535517"/>
          </a:xfrm>
        </p:spPr>
        <p:txBody>
          <a:bodyPr/>
          <a:lstStyle/>
          <a:p>
            <a:endParaRPr lang="en-US" dirty="0"/>
          </a:p>
          <a:p>
            <a:endParaRPr lang="en-US" dirty="0"/>
          </a:p>
        </p:txBody>
      </p:sp>
      <p:pic>
        <p:nvPicPr>
          <p:cNvPr id="5" name="Picture 4">
            <a:extLst>
              <a:ext uri="{FF2B5EF4-FFF2-40B4-BE49-F238E27FC236}">
                <a16:creationId xmlns:a16="http://schemas.microsoft.com/office/drawing/2014/main" id="{3B173B6F-A93E-C0C9-ECA1-D92515450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8141" y="5760521"/>
            <a:ext cx="2187146" cy="1377837"/>
          </a:xfrm>
          <a:prstGeom prst="rect">
            <a:avLst/>
          </a:prstGeom>
        </p:spPr>
      </p:pic>
      <p:sp>
        <p:nvSpPr>
          <p:cNvPr id="8" name="TextBox 7">
            <a:extLst>
              <a:ext uri="{FF2B5EF4-FFF2-40B4-BE49-F238E27FC236}">
                <a16:creationId xmlns:a16="http://schemas.microsoft.com/office/drawing/2014/main" id="{6F839B13-2455-FA2B-B51B-20F2217D5765}"/>
              </a:ext>
            </a:extLst>
          </p:cNvPr>
          <p:cNvSpPr txBox="1"/>
          <p:nvPr/>
        </p:nvSpPr>
        <p:spPr>
          <a:xfrm>
            <a:off x="0" y="494272"/>
            <a:ext cx="7772400" cy="9240991"/>
          </a:xfrm>
          <a:prstGeom prst="rect">
            <a:avLst/>
          </a:prstGeom>
          <a:noFill/>
        </p:spPr>
        <p:txBody>
          <a:bodyPr wrap="square">
            <a:spAutoFit/>
          </a:bodyPr>
          <a:lstStyle/>
          <a:p>
            <a:endParaRPr lang="en-US" sz="1400" dirty="0">
              <a:latin typeface="Cabria"/>
            </a:endParaRPr>
          </a:p>
          <a:p>
            <a:pPr algn="ctr"/>
            <a:r>
              <a:rPr lang="en-US" sz="4000" b="1" dirty="0">
                <a:latin typeface="Cabria"/>
              </a:rPr>
              <a:t>	</a:t>
            </a:r>
            <a:r>
              <a:rPr lang="en-US" sz="4800" b="1" dirty="0">
                <a:latin typeface="Cabria"/>
              </a:rPr>
              <a:t>   </a:t>
            </a:r>
            <a:r>
              <a:rPr lang="en-US" sz="4000" b="1" dirty="0">
                <a:latin typeface="Cabria"/>
              </a:rPr>
              <a:t>	RISE UP and BE LUCKY</a:t>
            </a:r>
          </a:p>
          <a:p>
            <a:pPr algn="ctr"/>
            <a:endParaRPr lang="en-US" sz="1100" b="1" dirty="0">
              <a:latin typeface="Cabria"/>
            </a:endParaRPr>
          </a:p>
          <a:p>
            <a:pPr algn="ctr"/>
            <a:endParaRPr lang="en-US" sz="2000" b="1" dirty="0">
              <a:latin typeface="Cabria"/>
            </a:endParaRPr>
          </a:p>
          <a:p>
            <a:pPr algn="ctr"/>
            <a:endParaRPr lang="en-US" sz="2000" b="1" dirty="0">
              <a:latin typeface="Cabria"/>
            </a:endParaRPr>
          </a:p>
          <a:p>
            <a:endParaRPr lang="en-US" sz="1400" dirty="0">
              <a:latin typeface="Cabria"/>
            </a:endParaRPr>
          </a:p>
          <a:p>
            <a:pPr>
              <a:spcAft>
                <a:spcPts val="600"/>
              </a:spcAft>
            </a:pPr>
            <a:endParaRPr lang="en-US" sz="1400" dirty="0">
              <a:latin typeface="Cabria"/>
            </a:endParaRPr>
          </a:p>
          <a:p>
            <a:pPr>
              <a:spcAft>
                <a:spcPts val="600"/>
              </a:spcAft>
            </a:pPr>
            <a:r>
              <a:rPr lang="en-US" sz="1550" dirty="0">
                <a:latin typeface="Cabria"/>
              </a:rPr>
              <a:t>Welcome to March Pilgrims – a Month where we observe Lent, change daylight saving, begin Spring and celebrate St. Patrick’s Day. A lot going on and a lot to be thankful for. So, I started thinking about St. Patrick’s Day and the “luck of the Irish.”  I was wondering why the Irish were considered to have special luck and why others don’t.  Then I started thinking about what luck is, really. </a:t>
            </a:r>
          </a:p>
          <a:p>
            <a:pPr>
              <a:spcAft>
                <a:spcPts val="600"/>
              </a:spcAft>
            </a:pPr>
            <a:r>
              <a:rPr lang="en-US" sz="1550" dirty="0">
                <a:latin typeface="Cabria"/>
              </a:rPr>
              <a:t>It’s easy to look at someone else’s life and say they’re just lucky. We notice someone who lands that awesome job, the family that scores their dream home, or the friend who always wins the raffle. Sometimes, it feels like luck is some invisible force picking favorites. But if I stop for a second, maybe luck isn’t as random as it seems. </a:t>
            </a:r>
          </a:p>
          <a:p>
            <a:pPr>
              <a:spcAft>
                <a:spcPts val="600"/>
              </a:spcAft>
            </a:pPr>
            <a:r>
              <a:rPr lang="en-US" sz="1550" dirty="0">
                <a:latin typeface="Cabria"/>
              </a:rPr>
              <a:t>Maybe luck is just those moments when things go my way and I didn’t expect it. But the more I pay attention, the more I realize luck pops up when I’m open, paying attention, and willing to take a shot. Think about that time you had a great conversation just because you said hi, or when an opportunity came your way because you were brave enough to try. Luck tends to hang out with people who show up, get involved, and look for good stuff in everyday life. </a:t>
            </a:r>
          </a:p>
          <a:p>
            <a:pPr>
              <a:spcAft>
                <a:spcPts val="600"/>
              </a:spcAft>
            </a:pPr>
            <a:r>
              <a:rPr lang="en-US" sz="1550" dirty="0">
                <a:latin typeface="Cabria"/>
              </a:rPr>
              <a:t>When it comes to faith, it’s tempting to think luck is totally separate from God’s plan. But what if luck is one of the ways God surprises us? Maybe it’s a little encouragement, a random act of kindness, or a reminder that grace is everywhere. If we start seeing luck as those small moments of divine favor—tiny blessings woven into our daily routine—it can change how we look at things. </a:t>
            </a:r>
          </a:p>
          <a:p>
            <a:pPr>
              <a:spcAft>
                <a:spcPts val="600"/>
              </a:spcAft>
            </a:pPr>
            <a:r>
              <a:rPr lang="en-US" sz="1550" dirty="0">
                <a:latin typeface="Cabria"/>
              </a:rPr>
              <a:t>So, I was wondering how to bring more luck into my life. I’ll be more grateful and notice little things. I’ll keep an eye out for “lucky” moments—a parking spot right when I need it, a call from a friend that made my day, or a spark of inspiration at just the right time. Luck isn’t something to chase, but something to notice and celebrate when it shows up. </a:t>
            </a:r>
          </a:p>
          <a:p>
            <a:pPr>
              <a:spcAft>
                <a:spcPts val="600"/>
              </a:spcAft>
            </a:pPr>
            <a:r>
              <a:rPr lang="en-US" sz="1550" dirty="0">
                <a:latin typeface="Cabria"/>
              </a:rPr>
              <a:t>My prayer for March: God, thanks for those surprise blessings that come my way. Help us to see luck as a sign you’re with us, and remind us to be grateful for all the moments, big and small. Make us people who notice and appreciate the ways you surprise us every day. Amen.</a:t>
            </a:r>
          </a:p>
          <a:p>
            <a:pPr>
              <a:spcAft>
                <a:spcPts val="1800"/>
              </a:spcAft>
            </a:pPr>
            <a:r>
              <a:rPr lang="en-US" sz="1550" dirty="0"/>
              <a:t>Ron Vanyo, Moderator</a:t>
            </a:r>
            <a:r>
              <a:rPr lang="en-US" sz="155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55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DDAEDA0-3B4D-67B6-0F81-7D1372D4A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641"/>
            <a:ext cx="1816443" cy="2013218"/>
          </a:xfrm>
          <a:prstGeom prst="rect">
            <a:avLst/>
          </a:prstGeom>
        </p:spPr>
      </p:pic>
    </p:spTree>
    <p:extLst>
      <p:ext uri="{BB962C8B-B14F-4D97-AF65-F5344CB8AC3E}">
        <p14:creationId xmlns:p14="http://schemas.microsoft.com/office/powerpoint/2010/main" val="666567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3D69A9-C402-3E59-3D71-B44C2CFE0188}"/>
              </a:ext>
            </a:extLst>
          </p:cNvPr>
          <p:cNvSpPr/>
          <p:nvPr/>
        </p:nvSpPr>
        <p:spPr>
          <a:xfrm>
            <a:off x="-18486" y="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ambria" panose="02040503050406030204" pitchFamily="18" charset="0"/>
                <a:ea typeface="Cambria" panose="02040503050406030204" pitchFamily="18" charset="0"/>
              </a:rPr>
              <a:t>Audio Visual Message</a:t>
            </a:r>
          </a:p>
        </p:txBody>
      </p:sp>
      <p:sp>
        <p:nvSpPr>
          <p:cNvPr id="5" name="Footer Placeholder 4">
            <a:extLst>
              <a:ext uri="{FF2B5EF4-FFF2-40B4-BE49-F238E27FC236}">
                <a16:creationId xmlns:a16="http://schemas.microsoft.com/office/drawing/2014/main" id="{34450570-3C22-CF2C-DB0C-4D23D6B51566}"/>
              </a:ext>
            </a:extLst>
          </p:cNvPr>
          <p:cNvSpPr txBox="1">
            <a:spLocks noGrp="1"/>
          </p:cNvSpPr>
          <p:nvPr>
            <p:ph type="ftr" sz="quarter" idx="11"/>
          </p:nvPr>
        </p:nvSpPr>
        <p:spPr>
          <a:xfrm>
            <a:off x="333590" y="9579210"/>
            <a:ext cx="7092950" cy="369332"/>
          </a:xfrm>
          <a:prstGeom prst="rect">
            <a:avLst/>
          </a:prstGeom>
          <a:noFill/>
        </p:spPr>
        <p:txBody>
          <a:bodyPr wrap="square" rtlCol="0">
            <a:spAutoFit/>
          </a:bodyPr>
          <a:lstStyle/>
          <a:p>
            <a:r>
              <a:rPr lang="en-US" sz="900" b="1" dirty="0">
                <a:latin typeface="Cambria" panose="02040503050406030204" pitchFamily="18" charset="0"/>
                <a:ea typeface="Cambria" panose="02040503050406030204" pitchFamily="18" charset="0"/>
              </a:rPr>
              <a:t>Isaiah 60:1 “Rise Up		            March 2026			5					</a:t>
            </a:r>
          </a:p>
        </p:txBody>
      </p:sp>
      <p:pic>
        <p:nvPicPr>
          <p:cNvPr id="15" name="Picture 14">
            <a:extLst>
              <a:ext uri="{FF2B5EF4-FFF2-40B4-BE49-F238E27FC236}">
                <a16:creationId xmlns:a16="http://schemas.microsoft.com/office/drawing/2014/main" id="{D443FA82-284A-3081-D1BD-0727DD045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4908"/>
            <a:ext cx="7772400" cy="8732587"/>
          </a:xfrm>
          <a:prstGeom prst="rect">
            <a:avLst/>
          </a:prstGeom>
        </p:spPr>
      </p:pic>
    </p:spTree>
    <p:extLst>
      <p:ext uri="{BB962C8B-B14F-4D97-AF65-F5344CB8AC3E}">
        <p14:creationId xmlns:p14="http://schemas.microsoft.com/office/powerpoint/2010/main" val="2171276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08EF21-5430-3EC1-CA9E-DA62D86ECE2C}"/>
              </a:ext>
            </a:extLst>
          </p:cNvPr>
          <p:cNvSpPr/>
          <p:nvPr/>
        </p:nvSpPr>
        <p:spPr>
          <a:xfrm>
            <a:off x="-18486" y="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Cambria" panose="02040503050406030204" pitchFamily="18" charset="0"/>
                <a:ea typeface="Cambria" panose="02040503050406030204" pitchFamily="18" charset="0"/>
              </a:rPr>
              <a:t>Auxiliary</a:t>
            </a:r>
          </a:p>
        </p:txBody>
      </p:sp>
      <p:sp>
        <p:nvSpPr>
          <p:cNvPr id="8" name="Footer Placeholder 7">
            <a:extLst>
              <a:ext uri="{FF2B5EF4-FFF2-40B4-BE49-F238E27FC236}">
                <a16:creationId xmlns:a16="http://schemas.microsoft.com/office/drawing/2014/main" id="{BA51AC89-083A-4DF5-9F9C-02F7115C3B42}"/>
              </a:ext>
            </a:extLst>
          </p:cNvPr>
          <p:cNvSpPr txBox="1">
            <a:spLocks noGrp="1"/>
          </p:cNvSpPr>
          <p:nvPr>
            <p:ph type="ftr" sz="quarter" idx="11"/>
          </p:nvPr>
        </p:nvSpPr>
        <p:spPr>
          <a:xfrm>
            <a:off x="135924" y="9699085"/>
            <a:ext cx="7085999" cy="353943"/>
          </a:xfrm>
          <a:prstGeom prst="rect">
            <a:avLst/>
          </a:prstGeom>
          <a:noFill/>
        </p:spPr>
        <p:txBody>
          <a:bodyPr wrap="square">
            <a:spAutoFit/>
          </a:bodyPr>
          <a:lstStyle/>
          <a:p>
            <a:endParaRPr lang="en-US" sz="800" dirty="0">
              <a:latin typeface="Cambria" panose="02040503050406030204" pitchFamily="18" charset="0"/>
              <a:ea typeface="Cambria" panose="02040503050406030204" pitchFamily="18" charset="0"/>
            </a:endParaRPr>
          </a:p>
          <a:p>
            <a:pPr algn="l"/>
            <a:r>
              <a:rPr lang="en-US" sz="900" dirty="0">
                <a:latin typeface="Cambria" panose="02040503050406030204" pitchFamily="18" charset="0"/>
                <a:ea typeface="Cambria" panose="02040503050406030204" pitchFamily="18" charset="0"/>
              </a:rPr>
              <a:t>Isaiah 60:1 “Rise Up		                  March 2026			           6</a:t>
            </a:r>
          </a:p>
        </p:txBody>
      </p:sp>
      <p:pic>
        <p:nvPicPr>
          <p:cNvPr id="4" name="Picture 3">
            <a:extLst>
              <a:ext uri="{FF2B5EF4-FFF2-40B4-BE49-F238E27FC236}">
                <a16:creationId xmlns:a16="http://schemas.microsoft.com/office/drawing/2014/main" id="{3BA68194-4CE6-E815-CD1D-1E04D89D1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7265"/>
            <a:ext cx="7772400" cy="8715468"/>
          </a:xfrm>
          <a:prstGeom prst="rect">
            <a:avLst/>
          </a:prstGeom>
        </p:spPr>
      </p:pic>
    </p:spTree>
    <p:extLst>
      <p:ext uri="{BB962C8B-B14F-4D97-AF65-F5344CB8AC3E}">
        <p14:creationId xmlns:p14="http://schemas.microsoft.com/office/powerpoint/2010/main" val="4222300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F65E76-B3B8-1CB8-3080-5F0BAAA793B4}"/>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ambria" panose="02040503050406030204" pitchFamily="18" charset="0"/>
                <a:ea typeface="Cambria" panose="02040503050406030204" pitchFamily="18" charset="0"/>
              </a:rPr>
              <a:t>Auxiliary</a:t>
            </a:r>
          </a:p>
        </p:txBody>
      </p:sp>
      <p:pic>
        <p:nvPicPr>
          <p:cNvPr id="4" name="Picture 3">
            <a:extLst>
              <a:ext uri="{FF2B5EF4-FFF2-40B4-BE49-F238E27FC236}">
                <a16:creationId xmlns:a16="http://schemas.microsoft.com/office/drawing/2014/main" id="{D8FD2051-F12D-9C0F-D1C3-F44DABAD6F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51746"/>
            <a:ext cx="4151870" cy="3260513"/>
          </a:xfrm>
          <a:prstGeom prst="rect">
            <a:avLst/>
          </a:prstGeom>
          <a:noFill/>
          <a:ln>
            <a:noFill/>
          </a:ln>
        </p:spPr>
      </p:pic>
      <p:pic>
        <p:nvPicPr>
          <p:cNvPr id="5" name="Picture 4">
            <a:extLst>
              <a:ext uri="{FF2B5EF4-FFF2-40B4-BE49-F238E27FC236}">
                <a16:creationId xmlns:a16="http://schemas.microsoft.com/office/drawing/2014/main" id="{1A7AF7C7-B562-9D37-570D-4F8349C798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7157" y="2148918"/>
            <a:ext cx="3645243" cy="3139774"/>
          </a:xfrm>
          <a:prstGeom prst="rect">
            <a:avLst/>
          </a:prstGeom>
          <a:noFill/>
          <a:ln>
            <a:noFill/>
          </a:ln>
        </p:spPr>
      </p:pic>
      <p:pic>
        <p:nvPicPr>
          <p:cNvPr id="6" name="Picture 5">
            <a:extLst>
              <a:ext uri="{FF2B5EF4-FFF2-40B4-BE49-F238E27FC236}">
                <a16:creationId xmlns:a16="http://schemas.microsoft.com/office/drawing/2014/main" id="{87C8BB5D-77E6-24AB-DBD3-92285147E2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251622"/>
            <a:ext cx="4151870" cy="4105853"/>
          </a:xfrm>
          <a:prstGeom prst="rect">
            <a:avLst/>
          </a:prstGeom>
          <a:noFill/>
          <a:ln>
            <a:noFill/>
          </a:ln>
        </p:spPr>
      </p:pic>
      <p:pic>
        <p:nvPicPr>
          <p:cNvPr id="7" name="Picture 6">
            <a:extLst>
              <a:ext uri="{FF2B5EF4-FFF2-40B4-BE49-F238E27FC236}">
                <a16:creationId xmlns:a16="http://schemas.microsoft.com/office/drawing/2014/main" id="{A3347FC9-0412-D47B-B211-6ADB51F0E9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39514" y="5226908"/>
            <a:ext cx="3632886" cy="4127157"/>
          </a:xfrm>
          <a:prstGeom prst="rect">
            <a:avLst/>
          </a:prstGeom>
          <a:noFill/>
          <a:ln>
            <a:noFill/>
          </a:ln>
        </p:spPr>
      </p:pic>
      <p:sp>
        <p:nvSpPr>
          <p:cNvPr id="8" name="Footer Placeholder 6">
            <a:extLst>
              <a:ext uri="{FF2B5EF4-FFF2-40B4-BE49-F238E27FC236}">
                <a16:creationId xmlns:a16="http://schemas.microsoft.com/office/drawing/2014/main" id="{DAB6E78F-B68B-2CB0-96F9-11BE6B0D1C0B}"/>
              </a:ext>
            </a:extLst>
          </p:cNvPr>
          <p:cNvSpPr txBox="1">
            <a:spLocks noGrp="1"/>
          </p:cNvSpPr>
          <p:nvPr>
            <p:ph type="ftr" sz="quarter" idx="11"/>
          </p:nvPr>
        </p:nvSpPr>
        <p:spPr>
          <a:xfrm>
            <a:off x="98853" y="9450980"/>
            <a:ext cx="7549979" cy="353943"/>
          </a:xfrm>
          <a:prstGeom prst="rect">
            <a:avLst/>
          </a:prstGeom>
          <a:noFill/>
        </p:spPr>
        <p:txBody>
          <a:bodyPr wrap="square">
            <a:spAutoFit/>
          </a:bodyPr>
          <a:lstStyle/>
          <a:p>
            <a:r>
              <a:rPr lang="en-US" sz="900" b="1" dirty="0">
                <a:latin typeface="Cambria" panose="02040503050406030204" pitchFamily="18" charset="0"/>
                <a:ea typeface="Cambria" panose="02040503050406030204" pitchFamily="18" charset="0"/>
              </a:rPr>
              <a:t>Isaiah 60:1 “Rise Up	                                             March 2026				7</a:t>
            </a:r>
          </a:p>
          <a:p>
            <a:r>
              <a:rPr lang="en-US" sz="800" b="1" dirty="0"/>
              <a:t>		                                        </a:t>
            </a:r>
          </a:p>
        </p:txBody>
      </p:sp>
      <p:sp>
        <p:nvSpPr>
          <p:cNvPr id="9" name="TextBox 8">
            <a:extLst>
              <a:ext uri="{FF2B5EF4-FFF2-40B4-BE49-F238E27FC236}">
                <a16:creationId xmlns:a16="http://schemas.microsoft.com/office/drawing/2014/main" id="{3EB546FC-257D-6FE3-5AEB-2417FDCF4FA4}"/>
              </a:ext>
            </a:extLst>
          </p:cNvPr>
          <p:cNvSpPr txBox="1"/>
          <p:nvPr/>
        </p:nvSpPr>
        <p:spPr>
          <a:xfrm>
            <a:off x="24713" y="605481"/>
            <a:ext cx="7685903" cy="1461939"/>
          </a:xfrm>
          <a:prstGeom prst="rect">
            <a:avLst/>
          </a:prstGeom>
          <a:noFill/>
        </p:spPr>
        <p:txBody>
          <a:bodyPr wrap="square">
            <a:spAutoFit/>
          </a:bodyPr>
          <a:lstStyle/>
          <a:p>
            <a:pPr marL="0" marR="0">
              <a:buNone/>
            </a:pPr>
            <a:r>
              <a:rPr lang="en-US" sz="1200" dirty="0">
                <a:effectLst/>
                <a:latin typeface="Cabria"/>
                <a:ea typeface="Times New Roman" panose="02020603050405020304" pitchFamily="18" charset="0"/>
              </a:rPr>
              <a:t>Thank you, Darren and Darrell Keepers who delivered a great program, describing how Beep Baseball is played , along with a fun and informative video. How Darren formed his non-profit, So Cal Beep Baseball and his team,  The Panthers. They brought equipment along for people to get a hands-on idea of the sound that the ball makes and the base makes for the players to locate them. There were a lot of great questions asked, by many that attended. It was a great program. Thank you so much for supporting So Cal Beep Baseball. It was a pleasure to share with you all. </a:t>
            </a:r>
            <a:endParaRPr lang="en-US" sz="1200" dirty="0">
              <a:effectLst/>
              <a:latin typeface="Cabria"/>
              <a:ea typeface="Calibri" panose="020F0502020204030204" pitchFamily="34" charset="0"/>
            </a:endParaRPr>
          </a:p>
          <a:p>
            <a:pPr marL="0" marR="0">
              <a:spcAft>
                <a:spcPts val="600"/>
              </a:spcAft>
              <a:buNone/>
            </a:pPr>
            <a:r>
              <a:rPr lang="en-US" sz="1200" dirty="0">
                <a:effectLst/>
                <a:latin typeface="Cabria"/>
                <a:ea typeface="Times New Roman" panose="02020603050405020304" pitchFamily="18" charset="0"/>
              </a:rPr>
              <a:t>We hope you can make it out to the field soon, to experience the game yourself!</a:t>
            </a:r>
            <a:endParaRPr lang="en-US" sz="1200" dirty="0">
              <a:effectLst/>
              <a:latin typeface="Cabria"/>
              <a:ea typeface="Calibri" panose="020F0502020204030204" pitchFamily="34" charset="0"/>
            </a:endParaRPr>
          </a:p>
          <a:p>
            <a:pPr marL="0" marR="0">
              <a:buNone/>
            </a:pPr>
            <a:r>
              <a:rPr lang="en-US" sz="1200" dirty="0">
                <a:effectLst/>
                <a:latin typeface="Cabria"/>
                <a:ea typeface="Times New Roman" panose="02020603050405020304" pitchFamily="18" charset="0"/>
              </a:rPr>
              <a:t>Darren and Darrell </a:t>
            </a:r>
            <a:endParaRPr lang="en-US" sz="1200" dirty="0">
              <a:effectLst/>
              <a:latin typeface="Cabria"/>
              <a:ea typeface="Calibri" panose="020F0502020204030204" pitchFamily="34" charset="0"/>
            </a:endParaRPr>
          </a:p>
        </p:txBody>
      </p:sp>
    </p:spTree>
    <p:extLst>
      <p:ext uri="{BB962C8B-B14F-4D97-AF65-F5344CB8AC3E}">
        <p14:creationId xmlns:p14="http://schemas.microsoft.com/office/powerpoint/2010/main" val="4174211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D1AE80-76F2-9DC3-B478-360551339C82}"/>
              </a:ext>
            </a:extLst>
          </p:cNvPr>
          <p:cNvSpPr/>
          <p:nvPr/>
        </p:nvSpPr>
        <p:spPr>
          <a:xfrm>
            <a:off x="-18486" y="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Cambria" panose="02040503050406030204" pitchFamily="18" charset="0"/>
                <a:ea typeface="Cambria" panose="02040503050406030204" pitchFamily="18" charset="0"/>
              </a:rPr>
              <a:t>Auxiliary</a:t>
            </a:r>
          </a:p>
        </p:txBody>
      </p:sp>
      <p:sp>
        <p:nvSpPr>
          <p:cNvPr id="4" name="Footer Placeholder 7">
            <a:extLst>
              <a:ext uri="{FF2B5EF4-FFF2-40B4-BE49-F238E27FC236}">
                <a16:creationId xmlns:a16="http://schemas.microsoft.com/office/drawing/2014/main" id="{8BC238D3-4150-E912-4773-765CB065F5E2}"/>
              </a:ext>
            </a:extLst>
          </p:cNvPr>
          <p:cNvSpPr txBox="1">
            <a:spLocks noGrp="1"/>
          </p:cNvSpPr>
          <p:nvPr>
            <p:ph type="ftr" sz="quarter" idx="11"/>
          </p:nvPr>
        </p:nvSpPr>
        <p:spPr>
          <a:xfrm>
            <a:off x="135924" y="9599262"/>
            <a:ext cx="7451124" cy="353943"/>
          </a:xfrm>
          <a:prstGeom prst="rect">
            <a:avLst/>
          </a:prstGeom>
          <a:noFill/>
        </p:spPr>
        <p:txBody>
          <a:bodyPr wrap="square">
            <a:spAutoFit/>
          </a:bodyPr>
          <a:lstStyle/>
          <a:p>
            <a:endParaRPr lang="en-US" sz="800" dirty="0">
              <a:latin typeface="Cambria" panose="02040503050406030204" pitchFamily="18" charset="0"/>
              <a:ea typeface="Cambria" panose="02040503050406030204" pitchFamily="18" charset="0"/>
            </a:endParaRPr>
          </a:p>
          <a:p>
            <a:pPr algn="l"/>
            <a:r>
              <a:rPr lang="en-US" sz="900" dirty="0">
                <a:latin typeface="Cambria" panose="02040503050406030204" pitchFamily="18" charset="0"/>
                <a:ea typeface="Cambria" panose="02040503050406030204" pitchFamily="18" charset="0"/>
              </a:rPr>
              <a:t>Isaiah 60:1 “Rise Up		                        March 2026			                    8</a:t>
            </a:r>
          </a:p>
        </p:txBody>
      </p:sp>
      <p:pic>
        <p:nvPicPr>
          <p:cNvPr id="6" name="Picture 5">
            <a:extLst>
              <a:ext uri="{FF2B5EF4-FFF2-40B4-BE49-F238E27FC236}">
                <a16:creationId xmlns:a16="http://schemas.microsoft.com/office/drawing/2014/main" id="{4312959F-168E-419C-E9F7-22EAAC96C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4908"/>
            <a:ext cx="7772400" cy="8983362"/>
          </a:xfrm>
          <a:prstGeom prst="rect">
            <a:avLst/>
          </a:prstGeom>
        </p:spPr>
      </p:pic>
    </p:spTree>
    <p:extLst>
      <p:ext uri="{BB962C8B-B14F-4D97-AF65-F5344CB8AC3E}">
        <p14:creationId xmlns:p14="http://schemas.microsoft.com/office/powerpoint/2010/main" val="879509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F925E-AD0D-10A9-AEA2-10B37775754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39165878-FC64-579A-2919-3966DD7DA6A4}"/>
              </a:ext>
            </a:extLst>
          </p:cNvPr>
          <p:cNvSpPr txBox="1"/>
          <p:nvPr/>
        </p:nvSpPr>
        <p:spPr>
          <a:xfrm>
            <a:off x="0" y="9691013"/>
            <a:ext cx="2353808" cy="230832"/>
          </a:xfrm>
          <a:prstGeom prst="rect">
            <a:avLst/>
          </a:prstGeom>
          <a:noFill/>
        </p:spPr>
        <p:txBody>
          <a:bodyPr wrap="square" rtlCol="0">
            <a:spAutoFit/>
          </a:bodyPr>
          <a:lstStyle/>
          <a:p>
            <a:r>
              <a:rPr lang="en-US" sz="900" b="1" dirty="0">
                <a:latin typeface="Cambria" panose="02040503050406030204" pitchFamily="18" charset="0"/>
                <a:ea typeface="Cambria" panose="02040503050406030204" pitchFamily="18" charset="0"/>
              </a:rPr>
              <a:t>Isaiah 60:1 “Rise Up</a:t>
            </a:r>
          </a:p>
        </p:txBody>
      </p:sp>
      <p:sp>
        <p:nvSpPr>
          <p:cNvPr id="11" name="TextBox 10">
            <a:extLst>
              <a:ext uri="{FF2B5EF4-FFF2-40B4-BE49-F238E27FC236}">
                <a16:creationId xmlns:a16="http://schemas.microsoft.com/office/drawing/2014/main" id="{465B42A2-8B30-5812-26D5-4BD9C8AC2B0F}"/>
              </a:ext>
            </a:extLst>
          </p:cNvPr>
          <p:cNvSpPr txBox="1"/>
          <p:nvPr/>
        </p:nvSpPr>
        <p:spPr>
          <a:xfrm>
            <a:off x="5203088" y="9740440"/>
            <a:ext cx="2353808" cy="230832"/>
          </a:xfrm>
          <a:prstGeom prst="rect">
            <a:avLst/>
          </a:prstGeom>
          <a:noFill/>
        </p:spPr>
        <p:txBody>
          <a:bodyPr wrap="square" rtlCol="0">
            <a:spAutoFit/>
          </a:bodyPr>
          <a:lstStyle/>
          <a:p>
            <a:pPr algn="r"/>
            <a:r>
              <a:rPr lang="en-US" sz="900" b="1" dirty="0">
                <a:latin typeface="Cambria" panose="02040503050406030204" pitchFamily="18" charset="0"/>
                <a:ea typeface="Cambria" panose="02040503050406030204" pitchFamily="18" charset="0"/>
              </a:rPr>
              <a:t>9</a:t>
            </a:r>
          </a:p>
        </p:txBody>
      </p:sp>
      <p:sp>
        <p:nvSpPr>
          <p:cNvPr id="12" name="Rectangle 11">
            <a:extLst>
              <a:ext uri="{FF2B5EF4-FFF2-40B4-BE49-F238E27FC236}">
                <a16:creationId xmlns:a16="http://schemas.microsoft.com/office/drawing/2014/main" id="{24BB4779-416B-5CAF-B87B-6240D41D57D1}"/>
              </a:ext>
            </a:extLst>
          </p:cNvPr>
          <p:cNvSpPr/>
          <p:nvPr/>
        </p:nvSpPr>
        <p:spPr>
          <a:xfrm>
            <a:off x="0" y="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Cambria" panose="02040503050406030204" pitchFamily="18" charset="0"/>
                <a:ea typeface="Cambria" panose="02040503050406030204" pitchFamily="18" charset="0"/>
              </a:rPr>
              <a:t>From the Librarian</a:t>
            </a:r>
          </a:p>
        </p:txBody>
      </p:sp>
      <p:sp>
        <p:nvSpPr>
          <p:cNvPr id="2" name="Footer Placeholder 1">
            <a:extLst>
              <a:ext uri="{FF2B5EF4-FFF2-40B4-BE49-F238E27FC236}">
                <a16:creationId xmlns:a16="http://schemas.microsoft.com/office/drawing/2014/main" id="{6E35A3B4-6163-6627-7B8D-C28DF7FA9E4F}"/>
              </a:ext>
            </a:extLst>
          </p:cNvPr>
          <p:cNvSpPr>
            <a:spLocks noGrp="1"/>
          </p:cNvSpPr>
          <p:nvPr>
            <p:ph type="ftr" sz="quarter" idx="11"/>
          </p:nvPr>
        </p:nvSpPr>
        <p:spPr>
          <a:xfrm>
            <a:off x="2574608" y="9322647"/>
            <a:ext cx="2623185" cy="735753"/>
          </a:xfrm>
        </p:spPr>
        <p:txBody>
          <a:bodyPr/>
          <a:lstStyle/>
          <a:p>
            <a:endParaRPr lang="en-US" sz="800" b="1" dirty="0"/>
          </a:p>
          <a:p>
            <a:endParaRPr lang="en-US" sz="800" b="1" dirty="0"/>
          </a:p>
          <a:p>
            <a:endParaRPr lang="en-US" sz="900" b="1" dirty="0"/>
          </a:p>
          <a:p>
            <a:r>
              <a:rPr lang="en-US" sz="900" b="1" dirty="0">
                <a:latin typeface="Cabria"/>
              </a:rPr>
              <a:t>March 2026</a:t>
            </a:r>
          </a:p>
          <a:p>
            <a:endParaRPr lang="en-US" dirty="0"/>
          </a:p>
        </p:txBody>
      </p:sp>
      <p:sp>
        <p:nvSpPr>
          <p:cNvPr id="7" name="TextBox 6">
            <a:extLst>
              <a:ext uri="{FF2B5EF4-FFF2-40B4-BE49-F238E27FC236}">
                <a16:creationId xmlns:a16="http://schemas.microsoft.com/office/drawing/2014/main" id="{B220E626-9116-F16F-4BC4-0C7C45D6E7A4}"/>
              </a:ext>
            </a:extLst>
          </p:cNvPr>
          <p:cNvSpPr txBox="1"/>
          <p:nvPr/>
        </p:nvSpPr>
        <p:spPr>
          <a:xfrm>
            <a:off x="602391" y="743036"/>
            <a:ext cx="6345194" cy="625428"/>
          </a:xfrm>
          <a:prstGeom prst="rect">
            <a:avLst/>
          </a:prstGeom>
          <a:noFill/>
        </p:spPr>
        <p:txBody>
          <a:bodyPr wrap="square">
            <a:spAutoFit/>
          </a:bodyPr>
          <a:lstStyle/>
          <a:p>
            <a:pPr marL="0" marR="0" algn="ctr">
              <a:lnSpc>
                <a:spcPct val="115000"/>
              </a:lnSpc>
              <a:spcAft>
                <a:spcPts val="800"/>
              </a:spcAft>
              <a:buNone/>
            </a:pPr>
            <a:r>
              <a:rPr lang="en-US" sz="3200" b="1" kern="100" dirty="0">
                <a:latin typeface="Cabria"/>
                <a:ea typeface="Aptos" panose="020B0004020202020204" pitchFamily="34" charset="0"/>
                <a:cs typeface="Times New Roman" panose="02020603050405020304" pitchFamily="18" charset="0"/>
              </a:rPr>
              <a:t>MARCH 2026</a:t>
            </a:r>
            <a:r>
              <a:rPr lang="en-US" sz="3200" b="1" kern="100" dirty="0">
                <a:effectLst/>
                <a:latin typeface="Cabria"/>
                <a:ea typeface="Aptos" panose="020B0004020202020204" pitchFamily="34" charset="0"/>
                <a:cs typeface="Times New Roman" panose="02020603050405020304" pitchFamily="18" charset="0"/>
              </a:rPr>
              <a:t> LIBRARY NEWS</a:t>
            </a:r>
          </a:p>
        </p:txBody>
      </p:sp>
      <p:pic>
        <p:nvPicPr>
          <p:cNvPr id="6" name="Picture 5">
            <a:extLst>
              <a:ext uri="{FF2B5EF4-FFF2-40B4-BE49-F238E27FC236}">
                <a16:creationId xmlns:a16="http://schemas.microsoft.com/office/drawing/2014/main" id="{F49C0254-C047-7C55-A352-51CD8BE3E7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4139515" y="6058789"/>
            <a:ext cx="3632885" cy="1614758"/>
          </a:xfrm>
          <a:prstGeom prst="rect">
            <a:avLst/>
          </a:prstGeom>
          <a:noFill/>
          <a:ln>
            <a:noFill/>
          </a:ln>
        </p:spPr>
      </p:pic>
      <p:sp>
        <p:nvSpPr>
          <p:cNvPr id="5" name="TextBox 4">
            <a:extLst>
              <a:ext uri="{FF2B5EF4-FFF2-40B4-BE49-F238E27FC236}">
                <a16:creationId xmlns:a16="http://schemas.microsoft.com/office/drawing/2014/main" id="{FCCBB83E-D4CA-8F72-6C3B-F21408473567}"/>
              </a:ext>
            </a:extLst>
          </p:cNvPr>
          <p:cNvSpPr txBox="1"/>
          <p:nvPr/>
        </p:nvSpPr>
        <p:spPr>
          <a:xfrm>
            <a:off x="0" y="1433384"/>
            <a:ext cx="7772400" cy="7972054"/>
          </a:xfrm>
          <a:prstGeom prst="rect">
            <a:avLst/>
          </a:prstGeom>
          <a:noFill/>
        </p:spPr>
        <p:txBody>
          <a:bodyPr wrap="square">
            <a:spAutoFit/>
          </a:bodyPr>
          <a:lstStyle/>
          <a:p>
            <a:pPr marL="0" marR="0" algn="just">
              <a:lnSpc>
                <a:spcPct val="115000"/>
              </a:lnSpc>
              <a:spcAft>
                <a:spcPts val="800"/>
              </a:spcAft>
              <a:buNone/>
            </a:pPr>
            <a:r>
              <a:rPr lang="en-US" sz="1550" kern="100" dirty="0">
                <a:effectLst/>
                <a:latin typeface="Cabria"/>
                <a:ea typeface="Aptos" panose="020B0004020202020204" pitchFamily="34" charset="0"/>
                <a:cs typeface="Times New Roman" panose="02020603050405020304" pitchFamily="18" charset="0"/>
              </a:rPr>
              <a:t>Thank you to all who came to the Library Coffee on February 1</a:t>
            </a:r>
            <a:r>
              <a:rPr lang="en-US" sz="1550" kern="100" baseline="30000" dirty="0">
                <a:effectLst/>
                <a:latin typeface="Cabria"/>
                <a:ea typeface="Aptos" panose="020B0004020202020204" pitchFamily="34" charset="0"/>
                <a:cs typeface="Times New Roman" panose="02020603050405020304" pitchFamily="18" charset="0"/>
              </a:rPr>
              <a:t>st</a:t>
            </a:r>
            <a:r>
              <a:rPr lang="en-US" sz="1550" kern="100" dirty="0">
                <a:effectLst/>
                <a:latin typeface="Cabria"/>
                <a:ea typeface="Aptos" panose="020B0004020202020204" pitchFamily="34" charset="0"/>
                <a:cs typeface="Times New Roman" panose="02020603050405020304" pitchFamily="18" charset="0"/>
              </a:rPr>
              <a:t> to hear </a:t>
            </a:r>
            <a:r>
              <a:rPr lang="en-US" sz="1550" b="1" kern="100" dirty="0">
                <a:effectLst/>
                <a:latin typeface="Cabria"/>
                <a:ea typeface="Aptos" panose="020B0004020202020204" pitchFamily="34" charset="0"/>
                <a:cs typeface="Times New Roman" panose="02020603050405020304" pitchFamily="18" charset="0"/>
              </a:rPr>
              <a:t>Joe Blackstock </a:t>
            </a:r>
            <a:r>
              <a:rPr lang="en-US" sz="1550" kern="100" dirty="0">
                <a:effectLst/>
                <a:latin typeface="Cabria"/>
                <a:ea typeface="Aptos" panose="020B0004020202020204" pitchFamily="34" charset="0"/>
                <a:cs typeface="Times New Roman" panose="02020603050405020304" pitchFamily="18" charset="0"/>
              </a:rPr>
              <a:t>talk about his book </a:t>
            </a:r>
            <a:r>
              <a:rPr lang="en-US" sz="1550" i="1" kern="100" dirty="0">
                <a:effectLst/>
                <a:latin typeface="Cabria"/>
                <a:ea typeface="Aptos" panose="020B0004020202020204" pitchFamily="34" charset="0"/>
                <a:cs typeface="Times New Roman" panose="02020603050405020304" pitchFamily="18" charset="0"/>
              </a:rPr>
              <a:t>From Haven to Hell</a:t>
            </a:r>
            <a:r>
              <a:rPr lang="en-US" sz="1550" kern="100" dirty="0">
                <a:effectLst/>
                <a:latin typeface="Cabria"/>
                <a:ea typeface="Aptos" panose="020B0004020202020204" pitchFamily="34" charset="0"/>
                <a:cs typeface="Times New Roman" panose="02020603050405020304" pitchFamily="18" charset="0"/>
              </a:rPr>
              <a:t>. We had a good turnout, over 70 people, including many from the community at large. Joe sold all the copies he brought with him, but don’t worry if you missed your chance to purchase, more are on the way. Our own Guadalupe Oceguera won the raffle which was a copy of Joe’s book. The reader who read the most books in 2025 was Cynthia Shoultz who passed away just before Christmas. The library committee honored her memory by dedicating the altar flowers and the Library Coffee to her. Due to requests we had planned to record and post the talk but despite the best efforts of the video crew (Andrew, Bill and Dane) they were unable to resolve the technical issues.</a:t>
            </a:r>
          </a:p>
          <a:p>
            <a:pPr marL="0" marR="0" algn="ctr">
              <a:lnSpc>
                <a:spcPct val="115000"/>
              </a:lnSpc>
              <a:spcAft>
                <a:spcPts val="800"/>
              </a:spcAft>
              <a:buNone/>
            </a:pPr>
            <a:r>
              <a:rPr lang="en-US" sz="2400" b="1" kern="100" dirty="0">
                <a:effectLst/>
                <a:latin typeface="Cabria"/>
                <a:ea typeface="Aptos" panose="020B0004020202020204" pitchFamily="34" charset="0"/>
                <a:cs typeface="Times New Roman" panose="02020603050405020304" pitchFamily="18" charset="0"/>
              </a:rPr>
              <a:t>New books:</a:t>
            </a:r>
          </a:p>
          <a:p>
            <a:pPr marL="0" marR="0">
              <a:lnSpc>
                <a:spcPct val="115000"/>
              </a:lnSpc>
              <a:spcAft>
                <a:spcPts val="800"/>
              </a:spcAft>
              <a:buNone/>
            </a:pPr>
            <a:r>
              <a:rPr lang="en-US" sz="1550" b="1" u="sng" kern="100" dirty="0">
                <a:effectLst/>
                <a:latin typeface="Cabria"/>
                <a:ea typeface="Aptos" panose="020B0004020202020204" pitchFamily="34" charset="0"/>
                <a:cs typeface="Times New Roman" panose="02020603050405020304" pitchFamily="18" charset="0"/>
              </a:rPr>
              <a:t>Fiction</a:t>
            </a:r>
            <a:endParaRPr lang="en-US" sz="1550" b="1" kern="100" dirty="0">
              <a:effectLst/>
              <a:latin typeface="Cabria"/>
              <a:ea typeface="Aptos" panose="020B0004020202020204" pitchFamily="34" charset="0"/>
              <a:cs typeface="Times New Roman" panose="02020603050405020304" pitchFamily="18" charset="0"/>
            </a:endParaRPr>
          </a:p>
          <a:p>
            <a:pPr marL="285750" marR="0" indent="-285750">
              <a:lnSpc>
                <a:spcPct val="115000"/>
              </a:lnSpc>
              <a:spcAft>
                <a:spcPts val="800"/>
              </a:spcAft>
              <a:buFont typeface="Wingdings" panose="05000000000000000000" pitchFamily="2" charset="2"/>
              <a:buChar char="v"/>
            </a:pPr>
            <a:r>
              <a:rPr lang="en-US" sz="1550" kern="100" dirty="0">
                <a:effectLst/>
                <a:latin typeface="Cabria"/>
                <a:ea typeface="Aptos" panose="020B0004020202020204" pitchFamily="34" charset="0"/>
                <a:cs typeface="Times New Roman" panose="02020603050405020304" pitchFamily="18" charset="0"/>
              </a:rPr>
              <a:t>The Case of the Unsuitable Suitor by Cathy Ace</a:t>
            </a:r>
          </a:p>
          <a:p>
            <a:pPr marL="285750" marR="0" indent="-285750">
              <a:lnSpc>
                <a:spcPct val="115000"/>
              </a:lnSpc>
              <a:spcAft>
                <a:spcPts val="800"/>
              </a:spcAft>
              <a:buFont typeface="Wingdings" panose="05000000000000000000" pitchFamily="2" charset="2"/>
              <a:buChar char="v"/>
            </a:pPr>
            <a:r>
              <a:rPr lang="en-US" sz="1550" kern="100" dirty="0">
                <a:effectLst/>
                <a:latin typeface="Cabria"/>
                <a:ea typeface="Aptos" panose="020B0004020202020204" pitchFamily="34" charset="0"/>
                <a:cs typeface="Times New Roman" panose="02020603050405020304" pitchFamily="18" charset="0"/>
              </a:rPr>
              <a:t>The King’s Ransom by Janet Evanovich</a:t>
            </a:r>
          </a:p>
          <a:p>
            <a:pPr marL="285750" marR="0" indent="-285750">
              <a:lnSpc>
                <a:spcPct val="115000"/>
              </a:lnSpc>
              <a:spcAft>
                <a:spcPts val="800"/>
              </a:spcAft>
              <a:buFont typeface="Wingdings" panose="05000000000000000000" pitchFamily="2" charset="2"/>
              <a:buChar char="v"/>
            </a:pPr>
            <a:r>
              <a:rPr lang="en-US" sz="1550" kern="100" dirty="0">
                <a:effectLst/>
                <a:latin typeface="Cabria"/>
                <a:ea typeface="Aptos" panose="020B0004020202020204" pitchFamily="34" charset="0"/>
                <a:cs typeface="Times New Roman" panose="02020603050405020304" pitchFamily="18" charset="0"/>
              </a:rPr>
              <a:t>Theo of Golden by Allen Levi</a:t>
            </a:r>
          </a:p>
          <a:p>
            <a:pPr marL="285750" marR="0" indent="-285750">
              <a:lnSpc>
                <a:spcPct val="115000"/>
              </a:lnSpc>
              <a:spcAft>
                <a:spcPts val="800"/>
              </a:spcAft>
              <a:buFont typeface="Wingdings" panose="05000000000000000000" pitchFamily="2" charset="2"/>
              <a:buChar char="v"/>
            </a:pPr>
            <a:r>
              <a:rPr lang="en-US" sz="1550" kern="100" dirty="0">
                <a:effectLst/>
                <a:latin typeface="Cabria"/>
                <a:ea typeface="Aptos" panose="020B0004020202020204" pitchFamily="34" charset="0"/>
                <a:cs typeface="Times New Roman" panose="02020603050405020304" pitchFamily="18" charset="0"/>
              </a:rPr>
              <a:t>Murder on the Books by Toni LoTempio</a:t>
            </a:r>
          </a:p>
          <a:p>
            <a:pPr marL="285750" marR="0" indent="-285750">
              <a:lnSpc>
                <a:spcPct val="115000"/>
              </a:lnSpc>
              <a:spcAft>
                <a:spcPts val="800"/>
              </a:spcAft>
              <a:buFont typeface="Wingdings" panose="05000000000000000000" pitchFamily="2" charset="2"/>
              <a:buChar char="v"/>
            </a:pPr>
            <a:r>
              <a:rPr lang="en-US" sz="1550" kern="100" dirty="0">
                <a:effectLst/>
                <a:latin typeface="Cabria"/>
                <a:ea typeface="Aptos" panose="020B0004020202020204" pitchFamily="34" charset="0"/>
                <a:cs typeface="Times New Roman" panose="02020603050405020304" pitchFamily="18" charset="0"/>
              </a:rPr>
              <a:t>A Matter of Pedigree by Lesle Meier</a:t>
            </a:r>
          </a:p>
          <a:p>
            <a:pPr marL="285750" marR="0" indent="-285750">
              <a:lnSpc>
                <a:spcPct val="115000"/>
              </a:lnSpc>
              <a:spcAft>
                <a:spcPts val="800"/>
              </a:spcAft>
              <a:buFont typeface="Wingdings" panose="05000000000000000000" pitchFamily="2" charset="2"/>
              <a:buChar char="v"/>
            </a:pPr>
            <a:r>
              <a:rPr lang="en-US" sz="1550" kern="100" dirty="0">
                <a:effectLst/>
                <a:latin typeface="Cabria"/>
                <a:ea typeface="Aptos" panose="020B0004020202020204" pitchFamily="34" charset="0"/>
                <a:cs typeface="Times New Roman" panose="02020603050405020304" pitchFamily="18" charset="0"/>
              </a:rPr>
              <a:t>The Time Hop Coffee Shop by Phaedra Patrick</a:t>
            </a:r>
          </a:p>
          <a:p>
            <a:pPr marL="285750" marR="0" indent="-285750">
              <a:lnSpc>
                <a:spcPct val="115000"/>
              </a:lnSpc>
              <a:spcAft>
                <a:spcPts val="800"/>
              </a:spcAft>
              <a:buFont typeface="Wingdings" panose="05000000000000000000" pitchFamily="2" charset="2"/>
              <a:buChar char="v"/>
            </a:pPr>
            <a:r>
              <a:rPr lang="en-US" sz="1550" kern="100" dirty="0">
                <a:effectLst/>
                <a:latin typeface="Cabria"/>
                <a:ea typeface="Aptos" panose="020B0004020202020204" pitchFamily="34" charset="0"/>
                <a:cs typeface="Times New Roman" panose="02020603050405020304" pitchFamily="18" charset="0"/>
              </a:rPr>
              <a:t>Return of the Spider by James Patterson</a:t>
            </a:r>
          </a:p>
          <a:p>
            <a:pPr marL="285750" marR="0" indent="-285750">
              <a:lnSpc>
                <a:spcPct val="115000"/>
              </a:lnSpc>
              <a:spcAft>
                <a:spcPts val="800"/>
              </a:spcAft>
              <a:buFont typeface="Wingdings" panose="05000000000000000000" pitchFamily="2" charset="2"/>
              <a:buChar char="v"/>
            </a:pPr>
            <a:r>
              <a:rPr lang="en-US" sz="1550" kern="100" dirty="0">
                <a:effectLst/>
                <a:latin typeface="Cabria"/>
                <a:ea typeface="Aptos" panose="020B0004020202020204" pitchFamily="34" charset="0"/>
                <a:cs typeface="Times New Roman" panose="02020603050405020304" pitchFamily="18" charset="0"/>
              </a:rPr>
              <a:t>Murder in Tuscany by T.A. Williams</a:t>
            </a:r>
          </a:p>
          <a:p>
            <a:pPr marL="0" marR="0">
              <a:lnSpc>
                <a:spcPct val="115000"/>
              </a:lnSpc>
              <a:spcAft>
                <a:spcPts val="800"/>
              </a:spcAft>
              <a:buNone/>
            </a:pPr>
            <a:r>
              <a:rPr lang="en-US" sz="1550" kern="100" dirty="0">
                <a:effectLst/>
                <a:latin typeface="Cabria"/>
                <a:ea typeface="Aptos" panose="020B0004020202020204" pitchFamily="34" charset="0"/>
                <a:cs typeface="Times New Roman" panose="02020603050405020304" pitchFamily="18" charset="0"/>
              </a:rPr>
              <a:t> </a:t>
            </a:r>
            <a:r>
              <a:rPr lang="en-US" sz="1550" b="1" u="sng" kern="100" dirty="0">
                <a:effectLst/>
                <a:latin typeface="Cabria"/>
                <a:ea typeface="Aptos" panose="020B0004020202020204" pitchFamily="34" charset="0"/>
                <a:cs typeface="Times New Roman" panose="02020603050405020304" pitchFamily="18" charset="0"/>
              </a:rPr>
              <a:t>Non-Fiction</a:t>
            </a:r>
            <a:endParaRPr lang="en-US" sz="1550" b="1" kern="100" dirty="0">
              <a:effectLst/>
              <a:latin typeface="Cabria"/>
              <a:ea typeface="Aptos" panose="020B0004020202020204" pitchFamily="34" charset="0"/>
              <a:cs typeface="Times New Roman" panose="02020603050405020304" pitchFamily="18" charset="0"/>
            </a:endParaRPr>
          </a:p>
          <a:p>
            <a:pPr marL="285750" marR="0" indent="-285750">
              <a:lnSpc>
                <a:spcPct val="115000"/>
              </a:lnSpc>
              <a:spcAft>
                <a:spcPts val="800"/>
              </a:spcAft>
              <a:buFont typeface="Wingdings" panose="05000000000000000000" pitchFamily="2" charset="2"/>
              <a:buChar char="v"/>
            </a:pPr>
            <a:r>
              <a:rPr lang="en-US" sz="1550" kern="100" dirty="0">
                <a:effectLst/>
                <a:latin typeface="Cabria"/>
                <a:ea typeface="Aptos" panose="020B0004020202020204" pitchFamily="34" charset="0"/>
                <a:cs typeface="Times New Roman" panose="02020603050405020304" pitchFamily="18" charset="0"/>
              </a:rPr>
              <a:t>Humor Me by Chris Duffy</a:t>
            </a:r>
          </a:p>
          <a:p>
            <a:pPr marL="285750" marR="0" indent="-285750">
              <a:lnSpc>
                <a:spcPct val="115000"/>
              </a:lnSpc>
              <a:spcAft>
                <a:spcPts val="800"/>
              </a:spcAft>
              <a:buFont typeface="Wingdings" panose="05000000000000000000" pitchFamily="2" charset="2"/>
              <a:buChar char="v"/>
            </a:pPr>
            <a:r>
              <a:rPr lang="en-US" sz="1550" kern="100" dirty="0">
                <a:effectLst/>
                <a:latin typeface="Cabria"/>
                <a:ea typeface="Aptos" panose="020B0004020202020204" pitchFamily="34" charset="0"/>
                <a:cs typeface="Times New Roman" panose="02020603050405020304" pitchFamily="18" charset="0"/>
              </a:rPr>
              <a:t>Eat Your Ice Cream by Ezekiel Emanuel</a:t>
            </a:r>
          </a:p>
          <a:p>
            <a:pPr marL="285750" marR="0" indent="-285750">
              <a:lnSpc>
                <a:spcPct val="115000"/>
              </a:lnSpc>
              <a:spcAft>
                <a:spcPts val="800"/>
              </a:spcAft>
              <a:buFont typeface="Wingdings" panose="05000000000000000000" pitchFamily="2" charset="2"/>
              <a:buChar char="v"/>
            </a:pPr>
            <a:r>
              <a:rPr lang="en-US" sz="1550" kern="100" dirty="0">
                <a:effectLst/>
                <a:latin typeface="Cabria"/>
                <a:ea typeface="Aptos" panose="020B0004020202020204" pitchFamily="34" charset="0"/>
                <a:cs typeface="Times New Roman" panose="02020603050405020304" pitchFamily="18" charset="0"/>
              </a:rPr>
              <a:t>100 Rules for Living to 100 by Dick Van Dyke</a:t>
            </a:r>
          </a:p>
        </p:txBody>
      </p:sp>
    </p:spTree>
    <p:extLst>
      <p:ext uri="{BB962C8B-B14F-4D97-AF65-F5344CB8AC3E}">
        <p14:creationId xmlns:p14="http://schemas.microsoft.com/office/powerpoint/2010/main" val="3879424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14179</TotalTime>
  <Words>4805</Words>
  <Application>Microsoft Office PowerPoint</Application>
  <PresentationFormat>Custom</PresentationFormat>
  <Paragraphs>719</Paragraphs>
  <Slides>30</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Baskerville</vt:lpstr>
      <vt:lpstr>Cabria</vt:lpstr>
      <vt:lpstr>Calibri</vt:lpstr>
      <vt:lpstr>Calibri Light</vt:lpstr>
      <vt:lpstr>Cambria</vt:lpstr>
      <vt:lpstr>Century Schoolbook</vt:lpstr>
      <vt:lpstr>Fave Script Bold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 Campbell</dc:creator>
  <cp:lastModifiedBy>Natalie Brown</cp:lastModifiedBy>
  <cp:revision>126</cp:revision>
  <cp:lastPrinted>2026-02-27T21:16:35Z</cp:lastPrinted>
  <dcterms:created xsi:type="dcterms:W3CDTF">2025-05-16T23:32:10Z</dcterms:created>
  <dcterms:modified xsi:type="dcterms:W3CDTF">2026-02-27T21:17:04Z</dcterms:modified>
</cp:coreProperties>
</file>