
<file path=[Content_Types].xml><?xml version="1.0" encoding="utf-8"?>
<Types xmlns="http://schemas.openxmlformats.org/package/2006/content-types">
  <Default Extension="emf" ContentType="image/x-emf"/>
  <Default Extension="jpeg" ContentType="image/jpeg"/>
  <Default Extension="jpg" ContentType="image/jpeg"/>
  <Default Extension="pdf" ContentType="image/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0" saveSubsetFonts="1">
  <p:sldMasterIdLst>
    <p:sldMasterId id="2147483696" r:id="rId1"/>
  </p:sldMasterIdLst>
  <p:notesMasterIdLst>
    <p:notesMasterId r:id="rId24"/>
  </p:notesMasterIdLst>
  <p:sldIdLst>
    <p:sldId id="256" r:id="rId2"/>
    <p:sldId id="257" r:id="rId3"/>
    <p:sldId id="258" r:id="rId4"/>
    <p:sldId id="259" r:id="rId5"/>
    <p:sldId id="279" r:id="rId6"/>
    <p:sldId id="260" r:id="rId7"/>
    <p:sldId id="268" r:id="rId8"/>
    <p:sldId id="269" r:id="rId9"/>
    <p:sldId id="276" r:id="rId10"/>
    <p:sldId id="271" r:id="rId11"/>
    <p:sldId id="273" r:id="rId12"/>
    <p:sldId id="275" r:id="rId13"/>
    <p:sldId id="277" r:id="rId14"/>
    <p:sldId id="280" r:id="rId15"/>
    <p:sldId id="283" r:id="rId16"/>
    <p:sldId id="272" r:id="rId17"/>
    <p:sldId id="281" r:id="rId18"/>
    <p:sldId id="284" r:id="rId19"/>
    <p:sldId id="261" r:id="rId20"/>
    <p:sldId id="262" r:id="rId21"/>
    <p:sldId id="263" r:id="rId22"/>
    <p:sldId id="264" r:id="rId23"/>
  </p:sldIdLst>
  <p:sldSz cx="7772400" cy="10058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AF2"/>
    <a:srgbClr val="B5A49C"/>
    <a:srgbClr val="800000"/>
    <a:srgbClr val="AD1F3B"/>
    <a:srgbClr val="FFFFFF"/>
    <a:srgbClr val="5484AF"/>
    <a:srgbClr val="5A2C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6340" autoAdjust="0"/>
  </p:normalViewPr>
  <p:slideViewPr>
    <p:cSldViewPr snapToGrid="0">
      <p:cViewPr varScale="1">
        <p:scale>
          <a:sx n="78" d="100"/>
          <a:sy n="78" d="100"/>
        </p:scale>
        <p:origin x="307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7D0471-4D14-4C90-B0D0-59512D73EA0C}" type="datetimeFigureOut">
              <a:rPr lang="en-US" smtClean="0"/>
              <a:t>7/29/2025</a:t>
            </a:fld>
            <a:endParaRPr lang="en-US"/>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5C4434E-BECB-4A4E-BF4F-1B1BE5F9B94A}" type="slidenum">
              <a:rPr lang="en-US" smtClean="0"/>
              <a:t>‹#›</a:t>
            </a:fld>
            <a:endParaRPr lang="en-US"/>
          </a:p>
        </p:txBody>
      </p:sp>
    </p:spTree>
    <p:extLst>
      <p:ext uri="{BB962C8B-B14F-4D97-AF65-F5344CB8AC3E}">
        <p14:creationId xmlns:p14="http://schemas.microsoft.com/office/powerpoint/2010/main" val="279420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4434E-BECB-4A4E-BF4F-1B1BE5F9B94A}" type="slidenum">
              <a:rPr lang="en-US" smtClean="0"/>
              <a:t>38</a:t>
            </a:fld>
            <a:endParaRPr lang="en-US"/>
          </a:p>
        </p:txBody>
      </p:sp>
    </p:spTree>
    <p:extLst>
      <p:ext uri="{BB962C8B-B14F-4D97-AF65-F5344CB8AC3E}">
        <p14:creationId xmlns:p14="http://schemas.microsoft.com/office/powerpoint/2010/main" val="10240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69808-D537-63D9-E205-BF2F634C4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5CEFD-7A40-C2F3-4344-B93A3F5DD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E6C4D-D227-2983-BFB9-20F2ECBA10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1CEF9C-13E4-7B9F-491C-1C8757A897F1}"/>
              </a:ext>
            </a:extLst>
          </p:cNvPr>
          <p:cNvSpPr>
            <a:spLocks noGrp="1"/>
          </p:cNvSpPr>
          <p:nvPr>
            <p:ph type="sldNum" sz="quarter" idx="5"/>
          </p:nvPr>
        </p:nvSpPr>
        <p:spPr/>
        <p:txBody>
          <a:bodyPr/>
          <a:lstStyle/>
          <a:p>
            <a:fld id="{65C4434E-BECB-4A4E-BF4F-1B1BE5F9B94A}" type="slidenum">
              <a:rPr lang="en-US" smtClean="0"/>
              <a:t>39</a:t>
            </a:fld>
            <a:endParaRPr lang="en-US"/>
          </a:p>
        </p:txBody>
      </p:sp>
    </p:spTree>
    <p:extLst>
      <p:ext uri="{BB962C8B-B14F-4D97-AF65-F5344CB8AC3E}">
        <p14:creationId xmlns:p14="http://schemas.microsoft.com/office/powerpoint/2010/main" val="107793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E19CD-0069-EB94-F6EF-8C2756ACB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5AFC1-40C8-EB52-1B51-81528ACA8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A6BE3-3943-BD09-2A67-A715717BA6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6B357C-5C98-7A18-70D0-8CC4A70AB90B}"/>
              </a:ext>
            </a:extLst>
          </p:cNvPr>
          <p:cNvSpPr>
            <a:spLocks noGrp="1"/>
          </p:cNvSpPr>
          <p:nvPr>
            <p:ph type="sldNum" sz="quarter" idx="5"/>
          </p:nvPr>
        </p:nvSpPr>
        <p:spPr/>
        <p:txBody>
          <a:bodyPr/>
          <a:lstStyle/>
          <a:p>
            <a:fld id="{65C4434E-BECB-4A4E-BF4F-1B1BE5F9B94A}" type="slidenum">
              <a:rPr lang="en-US" smtClean="0"/>
              <a:t>40</a:t>
            </a:fld>
            <a:endParaRPr lang="en-US"/>
          </a:p>
        </p:txBody>
      </p:sp>
    </p:spTree>
    <p:extLst>
      <p:ext uri="{BB962C8B-B14F-4D97-AF65-F5344CB8AC3E}">
        <p14:creationId xmlns:p14="http://schemas.microsoft.com/office/powerpoint/2010/main" val="851001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38E9D-B1C3-2009-C703-CF4BF5A05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D3717-FE0E-0AA0-BA84-59EC50BE1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FEBAB-4DF0-335F-8BE5-C1B343253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37E084-C719-1C39-946A-D4727F325731}"/>
              </a:ext>
            </a:extLst>
          </p:cNvPr>
          <p:cNvSpPr>
            <a:spLocks noGrp="1"/>
          </p:cNvSpPr>
          <p:nvPr>
            <p:ph type="sldNum" sz="quarter" idx="5"/>
          </p:nvPr>
        </p:nvSpPr>
        <p:spPr/>
        <p:txBody>
          <a:bodyPr/>
          <a:lstStyle/>
          <a:p>
            <a:fld id="{65C4434E-BECB-4A4E-BF4F-1B1BE5F9B94A}" type="slidenum">
              <a:rPr lang="en-US" smtClean="0"/>
              <a:t>41</a:t>
            </a:fld>
            <a:endParaRPr lang="en-US"/>
          </a:p>
        </p:txBody>
      </p:sp>
    </p:spTree>
    <p:extLst>
      <p:ext uri="{BB962C8B-B14F-4D97-AF65-F5344CB8AC3E}">
        <p14:creationId xmlns:p14="http://schemas.microsoft.com/office/powerpoint/2010/main" val="296127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08A4C-C4AF-05E1-AE5D-E872901D1E25}"/>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244CCFAD-2509-1849-0F69-61A56507A57E}"/>
              </a:ext>
            </a:extLst>
          </p:cNvPr>
          <p:cNvSpPr>
            <a:spLocks noGrp="1"/>
          </p:cNvSpPr>
          <p:nvPr>
            <p:ph type="subTitle" idx="1"/>
          </p:nvPr>
        </p:nvSpPr>
        <p:spPr>
          <a:xfrm>
            <a:off x="971550" y="5282989"/>
            <a:ext cx="5829300" cy="2428451"/>
          </a:xfrm>
        </p:spPr>
        <p:txBody>
          <a:bodyPr/>
          <a:lstStyle>
            <a:lvl1pPr marL="0" indent="0" algn="ctr">
              <a:buNone/>
              <a:defRPr sz="1530"/>
            </a:lvl1pPr>
            <a:lvl2pPr marL="291465" indent="0" algn="ctr">
              <a:buNone/>
              <a:defRPr sz="1275"/>
            </a:lvl2pPr>
            <a:lvl3pPr marL="582930" indent="0" algn="ctr">
              <a:buNone/>
              <a:defRPr sz="1148"/>
            </a:lvl3pPr>
            <a:lvl4pPr marL="874395" indent="0" algn="ctr">
              <a:buNone/>
              <a:defRPr sz="1020"/>
            </a:lvl4pPr>
            <a:lvl5pPr marL="1165860" indent="0" algn="ctr">
              <a:buNone/>
              <a:defRPr sz="1020"/>
            </a:lvl5pPr>
            <a:lvl6pPr marL="1457325" indent="0" algn="ctr">
              <a:buNone/>
              <a:defRPr sz="1020"/>
            </a:lvl6pPr>
            <a:lvl7pPr marL="1748790" indent="0" algn="ctr">
              <a:buNone/>
              <a:defRPr sz="1020"/>
            </a:lvl7pPr>
            <a:lvl8pPr marL="2040255" indent="0" algn="ctr">
              <a:buNone/>
              <a:defRPr sz="1020"/>
            </a:lvl8pPr>
            <a:lvl9pPr marL="233172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D7AC058A-4E85-5318-C612-D5690509C67F}"/>
              </a:ext>
            </a:extLst>
          </p:cNvPr>
          <p:cNvSpPr>
            <a:spLocks noGrp="1"/>
          </p:cNvSpPr>
          <p:nvPr>
            <p:ph type="dt" sz="half" idx="10"/>
          </p:nvPr>
        </p:nvSpPr>
        <p:spPr/>
        <p:txBody>
          <a:bodyPr/>
          <a:lstStyle/>
          <a:p>
            <a:fld id="{03A3348E-491D-4CFA-9FA1-A52154C7C987}" type="datetime1">
              <a:rPr lang="en-US" smtClean="0"/>
              <a:t>7/29/2025</a:t>
            </a:fld>
            <a:endParaRPr lang="en-US"/>
          </a:p>
        </p:txBody>
      </p:sp>
      <p:sp>
        <p:nvSpPr>
          <p:cNvPr id="5" name="Footer Placeholder 4">
            <a:extLst>
              <a:ext uri="{FF2B5EF4-FFF2-40B4-BE49-F238E27FC236}">
                <a16:creationId xmlns:a16="http://schemas.microsoft.com/office/drawing/2014/main" id="{6BA84551-37D6-04C6-C5A5-7EBFB6978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3F4DC-47D0-D0AE-CE6B-D712A58927DA}"/>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320986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A19D-7D1D-2165-8666-BE76E1F2F9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F7DEDD-50C6-606D-8A55-E336357207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F17E2-230F-FA13-6203-7DD8005CB1ED}"/>
              </a:ext>
            </a:extLst>
          </p:cNvPr>
          <p:cNvSpPr>
            <a:spLocks noGrp="1"/>
          </p:cNvSpPr>
          <p:nvPr>
            <p:ph type="dt" sz="half" idx="10"/>
          </p:nvPr>
        </p:nvSpPr>
        <p:spPr/>
        <p:txBody>
          <a:bodyPr/>
          <a:lstStyle/>
          <a:p>
            <a:fld id="{857688FA-C4A1-4AD8-AA47-10A457F35F01}" type="datetime1">
              <a:rPr lang="en-US" smtClean="0"/>
              <a:t>7/29/2025</a:t>
            </a:fld>
            <a:endParaRPr lang="en-US"/>
          </a:p>
        </p:txBody>
      </p:sp>
      <p:sp>
        <p:nvSpPr>
          <p:cNvPr id="5" name="Footer Placeholder 4">
            <a:extLst>
              <a:ext uri="{FF2B5EF4-FFF2-40B4-BE49-F238E27FC236}">
                <a16:creationId xmlns:a16="http://schemas.microsoft.com/office/drawing/2014/main" id="{E505C715-EB76-7BD0-E52E-0D439FCA6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49C46-F782-E1F9-11A1-CAEA438EFC04}"/>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2378458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6FD232-5969-A26A-B4A1-E59CC2BA5D4D}"/>
              </a:ext>
            </a:extLst>
          </p:cNvPr>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C64727-4856-AEB1-5DF2-09F0FEEE5BB1}"/>
              </a:ext>
            </a:extLst>
          </p:cNvPr>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C13DE-24DC-909A-DFAA-F1498FA116CB}"/>
              </a:ext>
            </a:extLst>
          </p:cNvPr>
          <p:cNvSpPr>
            <a:spLocks noGrp="1"/>
          </p:cNvSpPr>
          <p:nvPr>
            <p:ph type="dt" sz="half" idx="10"/>
          </p:nvPr>
        </p:nvSpPr>
        <p:spPr/>
        <p:txBody>
          <a:bodyPr/>
          <a:lstStyle/>
          <a:p>
            <a:fld id="{D82751D1-DE6A-4AD6-B55B-8F07835458D2}" type="datetime1">
              <a:rPr lang="en-US" smtClean="0"/>
              <a:t>7/29/2025</a:t>
            </a:fld>
            <a:endParaRPr lang="en-US"/>
          </a:p>
        </p:txBody>
      </p:sp>
      <p:sp>
        <p:nvSpPr>
          <p:cNvPr id="5" name="Footer Placeholder 4">
            <a:extLst>
              <a:ext uri="{FF2B5EF4-FFF2-40B4-BE49-F238E27FC236}">
                <a16:creationId xmlns:a16="http://schemas.microsoft.com/office/drawing/2014/main" id="{9C2199C8-167D-CE40-A988-D6DE3621C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585A7-B8AD-19AF-E60C-C152E51354CD}"/>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388384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92A5-2CCF-CAFB-E7CE-164884B20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18C17-57F9-DF48-82AB-C1A804623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A6733-3AC3-5E50-A82F-74872AB7408B}"/>
              </a:ext>
            </a:extLst>
          </p:cNvPr>
          <p:cNvSpPr>
            <a:spLocks noGrp="1"/>
          </p:cNvSpPr>
          <p:nvPr>
            <p:ph type="dt" sz="half" idx="10"/>
          </p:nvPr>
        </p:nvSpPr>
        <p:spPr/>
        <p:txBody>
          <a:bodyPr/>
          <a:lstStyle/>
          <a:p>
            <a:fld id="{CB53BE3F-7383-4232-A466-AE49BA59E1B5}" type="datetime1">
              <a:rPr lang="en-US" smtClean="0"/>
              <a:t>7/29/2025</a:t>
            </a:fld>
            <a:endParaRPr lang="en-US"/>
          </a:p>
        </p:txBody>
      </p:sp>
      <p:sp>
        <p:nvSpPr>
          <p:cNvPr id="5" name="Footer Placeholder 4">
            <a:extLst>
              <a:ext uri="{FF2B5EF4-FFF2-40B4-BE49-F238E27FC236}">
                <a16:creationId xmlns:a16="http://schemas.microsoft.com/office/drawing/2014/main" id="{53438259-2294-E456-CD5C-718AB66C7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5F6DF-6E15-E19D-2FA1-7573C2ED791E}"/>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1075492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C504-20F7-DF98-4156-3590E7BE3FA4}"/>
              </a:ext>
            </a:extLst>
          </p:cNvPr>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a:extLst>
              <a:ext uri="{FF2B5EF4-FFF2-40B4-BE49-F238E27FC236}">
                <a16:creationId xmlns:a16="http://schemas.microsoft.com/office/drawing/2014/main" id="{976D2542-AC29-768D-E804-BA2F09A0A652}"/>
              </a:ext>
            </a:extLst>
          </p:cNvPr>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65" indent="0">
              <a:buNone/>
              <a:defRPr sz="1275">
                <a:solidFill>
                  <a:schemeClr val="tx1">
                    <a:tint val="75000"/>
                  </a:schemeClr>
                </a:solidFill>
              </a:defRPr>
            </a:lvl2pPr>
            <a:lvl3pPr marL="582930" indent="0">
              <a:buNone/>
              <a:defRPr sz="1148">
                <a:solidFill>
                  <a:schemeClr val="tx1">
                    <a:tint val="75000"/>
                  </a:schemeClr>
                </a:solidFill>
              </a:defRPr>
            </a:lvl3pPr>
            <a:lvl4pPr marL="874395" indent="0">
              <a:buNone/>
              <a:defRPr sz="1020">
                <a:solidFill>
                  <a:schemeClr val="tx1">
                    <a:tint val="75000"/>
                  </a:schemeClr>
                </a:solidFill>
              </a:defRPr>
            </a:lvl4pPr>
            <a:lvl5pPr marL="1165860" indent="0">
              <a:buNone/>
              <a:defRPr sz="1020">
                <a:solidFill>
                  <a:schemeClr val="tx1">
                    <a:tint val="75000"/>
                  </a:schemeClr>
                </a:solidFill>
              </a:defRPr>
            </a:lvl5pPr>
            <a:lvl6pPr marL="1457325" indent="0">
              <a:buNone/>
              <a:defRPr sz="1020">
                <a:solidFill>
                  <a:schemeClr val="tx1">
                    <a:tint val="75000"/>
                  </a:schemeClr>
                </a:solidFill>
              </a:defRPr>
            </a:lvl6pPr>
            <a:lvl7pPr marL="1748790" indent="0">
              <a:buNone/>
              <a:defRPr sz="1020">
                <a:solidFill>
                  <a:schemeClr val="tx1">
                    <a:tint val="75000"/>
                  </a:schemeClr>
                </a:solidFill>
              </a:defRPr>
            </a:lvl7pPr>
            <a:lvl8pPr marL="2040255" indent="0">
              <a:buNone/>
              <a:defRPr sz="1020">
                <a:solidFill>
                  <a:schemeClr val="tx1">
                    <a:tint val="75000"/>
                  </a:schemeClr>
                </a:solidFill>
              </a:defRPr>
            </a:lvl8pPr>
            <a:lvl9pPr marL="2331720" indent="0">
              <a:buNone/>
              <a:defRPr sz="10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7BE07-0307-CCD7-B40A-7CED087A313F}"/>
              </a:ext>
            </a:extLst>
          </p:cNvPr>
          <p:cNvSpPr>
            <a:spLocks noGrp="1"/>
          </p:cNvSpPr>
          <p:nvPr>
            <p:ph type="dt" sz="half" idx="10"/>
          </p:nvPr>
        </p:nvSpPr>
        <p:spPr/>
        <p:txBody>
          <a:bodyPr/>
          <a:lstStyle/>
          <a:p>
            <a:fld id="{2A73452F-CE1A-4881-844B-934779AC4B07}" type="datetime1">
              <a:rPr lang="en-US" smtClean="0"/>
              <a:t>7/29/2025</a:t>
            </a:fld>
            <a:endParaRPr lang="en-US"/>
          </a:p>
        </p:txBody>
      </p:sp>
      <p:sp>
        <p:nvSpPr>
          <p:cNvPr id="5" name="Footer Placeholder 4">
            <a:extLst>
              <a:ext uri="{FF2B5EF4-FFF2-40B4-BE49-F238E27FC236}">
                <a16:creationId xmlns:a16="http://schemas.microsoft.com/office/drawing/2014/main" id="{D2CE025C-A752-116A-2337-C466EF16E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0639C-7F98-AD79-2B3E-EF51DAA43724}"/>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32686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5093-A095-CE5B-0320-82832D68F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C5B250-FB68-A2EA-4B22-05A599133E7E}"/>
              </a:ext>
            </a:extLst>
          </p:cNvPr>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1B634-B282-0EBF-9CC8-A3D4785065AA}"/>
              </a:ext>
            </a:extLst>
          </p:cNvPr>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5BE49E-EF57-4EBC-B543-CD182A6E4CE9}"/>
              </a:ext>
            </a:extLst>
          </p:cNvPr>
          <p:cNvSpPr>
            <a:spLocks noGrp="1"/>
          </p:cNvSpPr>
          <p:nvPr>
            <p:ph type="dt" sz="half" idx="10"/>
          </p:nvPr>
        </p:nvSpPr>
        <p:spPr/>
        <p:txBody>
          <a:bodyPr/>
          <a:lstStyle/>
          <a:p>
            <a:fld id="{761A639C-AE12-4311-87BE-7D611DCF4FD9}" type="datetime1">
              <a:rPr lang="en-US" smtClean="0"/>
              <a:t>7/29/2025</a:t>
            </a:fld>
            <a:endParaRPr lang="en-US"/>
          </a:p>
        </p:txBody>
      </p:sp>
      <p:sp>
        <p:nvSpPr>
          <p:cNvPr id="6" name="Footer Placeholder 5">
            <a:extLst>
              <a:ext uri="{FF2B5EF4-FFF2-40B4-BE49-F238E27FC236}">
                <a16:creationId xmlns:a16="http://schemas.microsoft.com/office/drawing/2014/main" id="{91211B44-E6EA-A3C7-A7EE-066F9E3578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AAFFAA-A255-29AD-F885-98A8DC545542}"/>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3164448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AF3D-35FB-00FD-A089-A56DE9A1DE71}"/>
              </a:ext>
            </a:extLst>
          </p:cNvPr>
          <p:cNvSpPr>
            <a:spLocks noGrp="1"/>
          </p:cNvSpPr>
          <p:nvPr>
            <p:ph type="title"/>
          </p:nvPr>
        </p:nvSpPr>
        <p:spPr>
          <a:xfrm>
            <a:off x="535365" y="535517"/>
            <a:ext cx="6703695"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BBA5D2-2738-557D-25FF-08273D2E6B75}"/>
              </a:ext>
            </a:extLst>
          </p:cNvPr>
          <p:cNvSpPr>
            <a:spLocks noGrp="1"/>
          </p:cNvSpPr>
          <p:nvPr>
            <p:ph type="body" idx="1"/>
          </p:nvPr>
        </p:nvSpPr>
        <p:spPr>
          <a:xfrm>
            <a:off x="535365" y="2465706"/>
            <a:ext cx="3288089"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4" name="Content Placeholder 3">
            <a:extLst>
              <a:ext uri="{FF2B5EF4-FFF2-40B4-BE49-F238E27FC236}">
                <a16:creationId xmlns:a16="http://schemas.microsoft.com/office/drawing/2014/main" id="{7EE3C24C-A8C7-6BD7-75FD-C91E165CD708}"/>
              </a:ext>
            </a:extLst>
          </p:cNvPr>
          <p:cNvSpPr>
            <a:spLocks noGrp="1"/>
          </p:cNvSpPr>
          <p:nvPr>
            <p:ph sz="half" idx="2"/>
          </p:nvPr>
        </p:nvSpPr>
        <p:spPr>
          <a:xfrm>
            <a:off x="535365"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9EBCC0-458A-E1CF-FA48-ADB5ACE464E8}"/>
              </a:ext>
            </a:extLst>
          </p:cNvPr>
          <p:cNvSpPr>
            <a:spLocks noGrp="1"/>
          </p:cNvSpPr>
          <p:nvPr>
            <p:ph type="body" sz="quarter" idx="3"/>
          </p:nvPr>
        </p:nvSpPr>
        <p:spPr>
          <a:xfrm>
            <a:off x="3934778" y="2465706"/>
            <a:ext cx="3304282" cy="1208404"/>
          </a:xfrm>
        </p:spPr>
        <p:txBody>
          <a:bodyPr anchor="b"/>
          <a:lstStyle>
            <a:lvl1pPr marL="0" indent="0">
              <a:buNone/>
              <a:defRPr sz="1530" b="1"/>
            </a:lvl1pPr>
            <a:lvl2pPr marL="291465" indent="0">
              <a:buNone/>
              <a:defRPr sz="1275" b="1"/>
            </a:lvl2pPr>
            <a:lvl3pPr marL="582930" indent="0">
              <a:buNone/>
              <a:defRPr sz="1148" b="1"/>
            </a:lvl3pPr>
            <a:lvl4pPr marL="874395" indent="0">
              <a:buNone/>
              <a:defRPr sz="1020" b="1"/>
            </a:lvl4pPr>
            <a:lvl5pPr marL="1165860" indent="0">
              <a:buNone/>
              <a:defRPr sz="1020" b="1"/>
            </a:lvl5pPr>
            <a:lvl6pPr marL="1457325" indent="0">
              <a:buNone/>
              <a:defRPr sz="1020" b="1"/>
            </a:lvl6pPr>
            <a:lvl7pPr marL="1748790" indent="0">
              <a:buNone/>
              <a:defRPr sz="1020" b="1"/>
            </a:lvl7pPr>
            <a:lvl8pPr marL="2040255" indent="0">
              <a:buNone/>
              <a:defRPr sz="1020" b="1"/>
            </a:lvl8pPr>
            <a:lvl9pPr marL="2331720" indent="0">
              <a:buNone/>
              <a:defRPr sz="1020" b="1"/>
            </a:lvl9pPr>
          </a:lstStyle>
          <a:p>
            <a:pPr lvl="0"/>
            <a:r>
              <a:rPr lang="en-US"/>
              <a:t>Click to edit Master text styles</a:t>
            </a:r>
          </a:p>
        </p:txBody>
      </p:sp>
      <p:sp>
        <p:nvSpPr>
          <p:cNvPr id="6" name="Content Placeholder 5">
            <a:extLst>
              <a:ext uri="{FF2B5EF4-FFF2-40B4-BE49-F238E27FC236}">
                <a16:creationId xmlns:a16="http://schemas.microsoft.com/office/drawing/2014/main" id="{A802C02B-BCC5-82ED-4A24-CF9984B82ECF}"/>
              </a:ext>
            </a:extLst>
          </p:cNvPr>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A7BB8D-9415-EA7A-82CC-5CD52C528E5B}"/>
              </a:ext>
            </a:extLst>
          </p:cNvPr>
          <p:cNvSpPr>
            <a:spLocks noGrp="1"/>
          </p:cNvSpPr>
          <p:nvPr>
            <p:ph type="dt" sz="half" idx="10"/>
          </p:nvPr>
        </p:nvSpPr>
        <p:spPr/>
        <p:txBody>
          <a:bodyPr/>
          <a:lstStyle/>
          <a:p>
            <a:fld id="{DF97DB6C-BB2B-4448-B885-CD01BF3E0EA4}" type="datetime1">
              <a:rPr lang="en-US" smtClean="0"/>
              <a:t>7/29/2025</a:t>
            </a:fld>
            <a:endParaRPr lang="en-US"/>
          </a:p>
        </p:txBody>
      </p:sp>
      <p:sp>
        <p:nvSpPr>
          <p:cNvPr id="8" name="Footer Placeholder 7">
            <a:extLst>
              <a:ext uri="{FF2B5EF4-FFF2-40B4-BE49-F238E27FC236}">
                <a16:creationId xmlns:a16="http://schemas.microsoft.com/office/drawing/2014/main" id="{BC50B691-3B8E-50D9-6A9A-2638E956B1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4E1A55-F517-23FB-3FC0-A864CE2C28C2}"/>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226667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9AD7-E369-E3B7-B533-384B49FA63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29DA71-522D-BA88-B35B-15CD9C3E8945}"/>
              </a:ext>
            </a:extLst>
          </p:cNvPr>
          <p:cNvSpPr>
            <a:spLocks noGrp="1"/>
          </p:cNvSpPr>
          <p:nvPr>
            <p:ph type="dt" sz="half" idx="10"/>
          </p:nvPr>
        </p:nvSpPr>
        <p:spPr/>
        <p:txBody>
          <a:bodyPr/>
          <a:lstStyle/>
          <a:p>
            <a:fld id="{799D447F-6BD6-4401-B85E-BCCD5D8E3D7A}" type="datetime1">
              <a:rPr lang="en-US" smtClean="0"/>
              <a:t>7/29/2025</a:t>
            </a:fld>
            <a:endParaRPr lang="en-US"/>
          </a:p>
        </p:txBody>
      </p:sp>
      <p:sp>
        <p:nvSpPr>
          <p:cNvPr id="4" name="Footer Placeholder 3">
            <a:extLst>
              <a:ext uri="{FF2B5EF4-FFF2-40B4-BE49-F238E27FC236}">
                <a16:creationId xmlns:a16="http://schemas.microsoft.com/office/drawing/2014/main" id="{C9AD13CD-0CB1-8F87-650E-E4FA153C48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7757B2-E9A5-3FBF-455D-2D48075A996A}"/>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27474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5218A4-FB57-A466-0AF5-DC51285A2A5D}"/>
              </a:ext>
            </a:extLst>
          </p:cNvPr>
          <p:cNvSpPr>
            <a:spLocks noGrp="1"/>
          </p:cNvSpPr>
          <p:nvPr>
            <p:ph type="dt" sz="half" idx="10"/>
          </p:nvPr>
        </p:nvSpPr>
        <p:spPr/>
        <p:txBody>
          <a:bodyPr/>
          <a:lstStyle/>
          <a:p>
            <a:fld id="{241BC3E0-BFBF-46AF-908D-BB387D5DD80E}" type="datetime1">
              <a:rPr lang="en-US" smtClean="0"/>
              <a:t>7/29/2025</a:t>
            </a:fld>
            <a:endParaRPr lang="en-US"/>
          </a:p>
        </p:txBody>
      </p:sp>
      <p:sp>
        <p:nvSpPr>
          <p:cNvPr id="3" name="Footer Placeholder 2">
            <a:extLst>
              <a:ext uri="{FF2B5EF4-FFF2-40B4-BE49-F238E27FC236}">
                <a16:creationId xmlns:a16="http://schemas.microsoft.com/office/drawing/2014/main" id="{856932D2-79CF-EA20-FB47-F58D81A569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48169D-0485-0638-D73C-D0F07D5A2A56}"/>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54966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E850-C40A-7C3C-2900-DC0235FEDC58}"/>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Content Placeholder 2">
            <a:extLst>
              <a:ext uri="{FF2B5EF4-FFF2-40B4-BE49-F238E27FC236}">
                <a16:creationId xmlns:a16="http://schemas.microsoft.com/office/drawing/2014/main" id="{D764DA3D-7314-2156-9772-7E52849E50DB}"/>
              </a:ext>
            </a:extLst>
          </p:cNvPr>
          <p:cNvSpPr>
            <a:spLocks noGrp="1"/>
          </p:cNvSpPr>
          <p:nvPr>
            <p:ph idx="1"/>
          </p:nvPr>
        </p:nvSpPr>
        <p:spPr>
          <a:xfrm>
            <a:off x="3304282" y="1448224"/>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155880-7D7F-744F-69C4-5C4D950D5B57}"/>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A8F3A3C2-6B72-7DE3-F548-466CE8BF557D}"/>
              </a:ext>
            </a:extLst>
          </p:cNvPr>
          <p:cNvSpPr>
            <a:spLocks noGrp="1"/>
          </p:cNvSpPr>
          <p:nvPr>
            <p:ph type="dt" sz="half" idx="10"/>
          </p:nvPr>
        </p:nvSpPr>
        <p:spPr/>
        <p:txBody>
          <a:bodyPr/>
          <a:lstStyle/>
          <a:p>
            <a:fld id="{3143A909-3904-4D53-91BD-61E8F87A7927}" type="datetime1">
              <a:rPr lang="en-US" smtClean="0"/>
              <a:t>7/29/2025</a:t>
            </a:fld>
            <a:endParaRPr lang="en-US"/>
          </a:p>
        </p:txBody>
      </p:sp>
      <p:sp>
        <p:nvSpPr>
          <p:cNvPr id="6" name="Footer Placeholder 5">
            <a:extLst>
              <a:ext uri="{FF2B5EF4-FFF2-40B4-BE49-F238E27FC236}">
                <a16:creationId xmlns:a16="http://schemas.microsoft.com/office/drawing/2014/main" id="{5B24F20A-2F0A-54EC-642E-26C0A93E0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247906-84B3-BFC2-4A7C-19AEEA68BD3C}"/>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199397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00E0B-2FBE-3B36-3471-D139EB4CDDC8}"/>
              </a:ext>
            </a:extLst>
          </p:cNvPr>
          <p:cNvSpPr>
            <a:spLocks noGrp="1"/>
          </p:cNvSpPr>
          <p:nvPr>
            <p:ph type="title"/>
          </p:nvPr>
        </p:nvSpPr>
        <p:spPr>
          <a:xfrm>
            <a:off x="535365" y="670560"/>
            <a:ext cx="2506801" cy="2346960"/>
          </a:xfrm>
        </p:spPr>
        <p:txBody>
          <a:bodyPr anchor="b"/>
          <a:lstStyle>
            <a:lvl1pPr>
              <a:defRPr sz="2040"/>
            </a:lvl1pPr>
          </a:lstStyle>
          <a:p>
            <a:r>
              <a:rPr lang="en-US"/>
              <a:t>Click to edit Master title style</a:t>
            </a:r>
          </a:p>
        </p:txBody>
      </p:sp>
      <p:sp>
        <p:nvSpPr>
          <p:cNvPr id="3" name="Picture Placeholder 2">
            <a:extLst>
              <a:ext uri="{FF2B5EF4-FFF2-40B4-BE49-F238E27FC236}">
                <a16:creationId xmlns:a16="http://schemas.microsoft.com/office/drawing/2014/main" id="{0F2F8548-3668-E7E8-4062-A1DDAD07EEE0}"/>
              </a:ext>
            </a:extLst>
          </p:cNvPr>
          <p:cNvSpPr>
            <a:spLocks noGrp="1"/>
          </p:cNvSpPr>
          <p:nvPr>
            <p:ph type="pic" idx="1"/>
          </p:nvPr>
        </p:nvSpPr>
        <p:spPr>
          <a:xfrm>
            <a:off x="3304282" y="1448224"/>
            <a:ext cx="3934778" cy="7147983"/>
          </a:xfrm>
        </p:spPr>
        <p:txBody>
          <a:bodyPr/>
          <a:lstStyle>
            <a:lvl1pPr marL="0" indent="0">
              <a:buNone/>
              <a:defRPr sz="2040"/>
            </a:lvl1pPr>
            <a:lvl2pPr marL="291465" indent="0">
              <a:buNone/>
              <a:defRPr sz="1785"/>
            </a:lvl2pPr>
            <a:lvl3pPr marL="582930" indent="0">
              <a:buNone/>
              <a:defRPr sz="1530"/>
            </a:lvl3pPr>
            <a:lvl4pPr marL="874395" indent="0">
              <a:buNone/>
              <a:defRPr sz="1275"/>
            </a:lvl4pPr>
            <a:lvl5pPr marL="1165860" indent="0">
              <a:buNone/>
              <a:defRPr sz="1275"/>
            </a:lvl5pPr>
            <a:lvl6pPr marL="1457325" indent="0">
              <a:buNone/>
              <a:defRPr sz="1275"/>
            </a:lvl6pPr>
            <a:lvl7pPr marL="1748790" indent="0">
              <a:buNone/>
              <a:defRPr sz="1275"/>
            </a:lvl7pPr>
            <a:lvl8pPr marL="2040255" indent="0">
              <a:buNone/>
              <a:defRPr sz="1275"/>
            </a:lvl8pPr>
            <a:lvl9pPr marL="2331720" indent="0">
              <a:buNone/>
              <a:defRPr sz="1275"/>
            </a:lvl9pPr>
          </a:lstStyle>
          <a:p>
            <a:endParaRPr lang="en-US"/>
          </a:p>
        </p:txBody>
      </p:sp>
      <p:sp>
        <p:nvSpPr>
          <p:cNvPr id="4" name="Text Placeholder 3">
            <a:extLst>
              <a:ext uri="{FF2B5EF4-FFF2-40B4-BE49-F238E27FC236}">
                <a16:creationId xmlns:a16="http://schemas.microsoft.com/office/drawing/2014/main" id="{E7355E38-AD8F-E14C-7607-7243F8185E22}"/>
              </a:ext>
            </a:extLst>
          </p:cNvPr>
          <p:cNvSpPr>
            <a:spLocks noGrp="1"/>
          </p:cNvSpPr>
          <p:nvPr>
            <p:ph type="body" sz="half" idx="2"/>
          </p:nvPr>
        </p:nvSpPr>
        <p:spPr>
          <a:xfrm>
            <a:off x="535365" y="3017520"/>
            <a:ext cx="2506801" cy="5590329"/>
          </a:xfrm>
        </p:spPr>
        <p:txBody>
          <a:bodyPr/>
          <a:lstStyle>
            <a:lvl1pPr marL="0" indent="0">
              <a:buNone/>
              <a:defRPr sz="1020"/>
            </a:lvl1pPr>
            <a:lvl2pPr marL="291465" indent="0">
              <a:buNone/>
              <a:defRPr sz="893"/>
            </a:lvl2pPr>
            <a:lvl3pPr marL="582930" indent="0">
              <a:buNone/>
              <a:defRPr sz="765"/>
            </a:lvl3pPr>
            <a:lvl4pPr marL="874395" indent="0">
              <a:buNone/>
              <a:defRPr sz="638"/>
            </a:lvl4pPr>
            <a:lvl5pPr marL="1165860" indent="0">
              <a:buNone/>
              <a:defRPr sz="638"/>
            </a:lvl5pPr>
            <a:lvl6pPr marL="1457325" indent="0">
              <a:buNone/>
              <a:defRPr sz="638"/>
            </a:lvl6pPr>
            <a:lvl7pPr marL="1748790" indent="0">
              <a:buNone/>
              <a:defRPr sz="638"/>
            </a:lvl7pPr>
            <a:lvl8pPr marL="2040255" indent="0">
              <a:buNone/>
              <a:defRPr sz="638"/>
            </a:lvl8pPr>
            <a:lvl9pPr marL="233172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EE249E08-2346-B65E-22FE-FE3C6CB6FBF8}"/>
              </a:ext>
            </a:extLst>
          </p:cNvPr>
          <p:cNvSpPr>
            <a:spLocks noGrp="1"/>
          </p:cNvSpPr>
          <p:nvPr>
            <p:ph type="dt" sz="half" idx="10"/>
          </p:nvPr>
        </p:nvSpPr>
        <p:spPr/>
        <p:txBody>
          <a:bodyPr/>
          <a:lstStyle/>
          <a:p>
            <a:fld id="{B0A7E81F-243C-4C85-98BF-AF2234736ED1}" type="datetime1">
              <a:rPr lang="en-US" smtClean="0"/>
              <a:t>7/29/2025</a:t>
            </a:fld>
            <a:endParaRPr lang="en-US"/>
          </a:p>
        </p:txBody>
      </p:sp>
      <p:sp>
        <p:nvSpPr>
          <p:cNvPr id="6" name="Footer Placeholder 5">
            <a:extLst>
              <a:ext uri="{FF2B5EF4-FFF2-40B4-BE49-F238E27FC236}">
                <a16:creationId xmlns:a16="http://schemas.microsoft.com/office/drawing/2014/main" id="{2FAFDB07-6DBF-62DA-243B-1517506AF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A199A6-EBA8-1569-8C18-53D3C5FBBC79}"/>
              </a:ext>
            </a:extLst>
          </p:cNvPr>
          <p:cNvSpPr>
            <a:spLocks noGrp="1"/>
          </p:cNvSpPr>
          <p:nvPr>
            <p:ph type="sldNum" sz="quarter" idx="12"/>
          </p:nvPr>
        </p:nvSpPr>
        <p:spPr/>
        <p:txBody>
          <a:bodyPr/>
          <a:lstStyle/>
          <a:p>
            <a:fld id="{CAC68316-79A4-4253-8A6F-27B91A94DF84}" type="slidenum">
              <a:rPr lang="en-US" smtClean="0"/>
              <a:t>‹#›</a:t>
            </a:fld>
            <a:endParaRPr lang="en-US"/>
          </a:p>
        </p:txBody>
      </p:sp>
    </p:spTree>
    <p:extLst>
      <p:ext uri="{BB962C8B-B14F-4D97-AF65-F5344CB8AC3E}">
        <p14:creationId xmlns:p14="http://schemas.microsoft.com/office/powerpoint/2010/main" val="219820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ED6BD6-3DDE-B3E8-A417-95E0ED466152}"/>
              </a:ext>
            </a:extLst>
          </p:cNvPr>
          <p:cNvSpPr>
            <a:spLocks noGrp="1"/>
          </p:cNvSpPr>
          <p:nvPr>
            <p:ph type="title"/>
          </p:nvPr>
        </p:nvSpPr>
        <p:spPr>
          <a:xfrm>
            <a:off x="534353" y="535517"/>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02A956-E7FC-CBDD-1D30-7B513FC1D2A8}"/>
              </a:ext>
            </a:extLst>
          </p:cNvPr>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4A873-5D6D-3E53-1817-A7523AF28A2C}"/>
              </a:ext>
            </a:extLst>
          </p:cNvPr>
          <p:cNvSpPr>
            <a:spLocks noGrp="1"/>
          </p:cNvSpPr>
          <p:nvPr>
            <p:ph type="dt" sz="half" idx="2"/>
          </p:nvPr>
        </p:nvSpPr>
        <p:spPr>
          <a:xfrm>
            <a:off x="534353" y="9322647"/>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fld id="{85058CA9-EA17-47F8-933D-E0DC858D0F7E}" type="datetime1">
              <a:rPr lang="en-US" smtClean="0"/>
              <a:t>7/29/2025</a:t>
            </a:fld>
            <a:endParaRPr lang="en-US"/>
          </a:p>
        </p:txBody>
      </p:sp>
      <p:sp>
        <p:nvSpPr>
          <p:cNvPr id="5" name="Footer Placeholder 4">
            <a:extLst>
              <a:ext uri="{FF2B5EF4-FFF2-40B4-BE49-F238E27FC236}">
                <a16:creationId xmlns:a16="http://schemas.microsoft.com/office/drawing/2014/main" id="{69307395-23AA-942D-3F03-863F010716B3}"/>
              </a:ext>
            </a:extLst>
          </p:cNvPr>
          <p:cNvSpPr>
            <a:spLocks noGrp="1"/>
          </p:cNvSpPr>
          <p:nvPr>
            <p:ph type="ftr" sz="quarter" idx="3"/>
          </p:nvPr>
        </p:nvSpPr>
        <p:spPr>
          <a:xfrm>
            <a:off x="2574608" y="9322647"/>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A301EB-05BE-73E5-8818-3793C80AD2B9}"/>
              </a:ext>
            </a:extLst>
          </p:cNvPr>
          <p:cNvSpPr>
            <a:spLocks noGrp="1"/>
          </p:cNvSpPr>
          <p:nvPr>
            <p:ph type="sldNum" sz="quarter" idx="4"/>
          </p:nvPr>
        </p:nvSpPr>
        <p:spPr>
          <a:xfrm>
            <a:off x="5489258" y="9322647"/>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fld id="{CAC68316-79A4-4253-8A6F-27B91A94DF84}" type="slidenum">
              <a:rPr lang="en-US" smtClean="0"/>
              <a:t>‹#›</a:t>
            </a:fld>
            <a:endParaRPr lang="en-US"/>
          </a:p>
        </p:txBody>
      </p:sp>
    </p:spTree>
    <p:extLst>
      <p:ext uri="{BB962C8B-B14F-4D97-AF65-F5344CB8AC3E}">
        <p14:creationId xmlns:p14="http://schemas.microsoft.com/office/powerpoint/2010/main" val="1156161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582930"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3" indent="-145733" algn="l" defTabSz="582930"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98" indent="-145733" algn="l" defTabSz="582930"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63" indent="-145733" algn="l" defTabSz="582930"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2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59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305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52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988"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453" indent="-145733" algn="l" defTabSz="582930"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930" rtl="0" eaLnBrk="1" latinLnBrk="0" hangingPunct="1">
        <a:defRPr sz="1148" kern="1200">
          <a:solidFill>
            <a:schemeClr val="tx1"/>
          </a:solidFill>
          <a:latin typeface="+mn-lt"/>
          <a:ea typeface="+mn-ea"/>
          <a:cs typeface="+mn-cs"/>
        </a:defRPr>
      </a:lvl1pPr>
      <a:lvl2pPr marL="291465" algn="l" defTabSz="582930" rtl="0" eaLnBrk="1" latinLnBrk="0" hangingPunct="1">
        <a:defRPr sz="1148" kern="1200">
          <a:solidFill>
            <a:schemeClr val="tx1"/>
          </a:solidFill>
          <a:latin typeface="+mn-lt"/>
          <a:ea typeface="+mn-ea"/>
          <a:cs typeface="+mn-cs"/>
        </a:defRPr>
      </a:lvl2pPr>
      <a:lvl3pPr marL="582930" algn="l" defTabSz="582930" rtl="0" eaLnBrk="1" latinLnBrk="0" hangingPunct="1">
        <a:defRPr sz="1148" kern="1200">
          <a:solidFill>
            <a:schemeClr val="tx1"/>
          </a:solidFill>
          <a:latin typeface="+mn-lt"/>
          <a:ea typeface="+mn-ea"/>
          <a:cs typeface="+mn-cs"/>
        </a:defRPr>
      </a:lvl3pPr>
      <a:lvl4pPr marL="874395" algn="l" defTabSz="582930" rtl="0" eaLnBrk="1" latinLnBrk="0" hangingPunct="1">
        <a:defRPr sz="1148" kern="1200">
          <a:solidFill>
            <a:schemeClr val="tx1"/>
          </a:solidFill>
          <a:latin typeface="+mn-lt"/>
          <a:ea typeface="+mn-ea"/>
          <a:cs typeface="+mn-cs"/>
        </a:defRPr>
      </a:lvl4pPr>
      <a:lvl5pPr marL="1165860" algn="l" defTabSz="582930" rtl="0" eaLnBrk="1" latinLnBrk="0" hangingPunct="1">
        <a:defRPr sz="1148" kern="1200">
          <a:solidFill>
            <a:schemeClr val="tx1"/>
          </a:solidFill>
          <a:latin typeface="+mn-lt"/>
          <a:ea typeface="+mn-ea"/>
          <a:cs typeface="+mn-cs"/>
        </a:defRPr>
      </a:lvl5pPr>
      <a:lvl6pPr marL="1457325" algn="l" defTabSz="582930" rtl="0" eaLnBrk="1" latinLnBrk="0" hangingPunct="1">
        <a:defRPr sz="1148" kern="1200">
          <a:solidFill>
            <a:schemeClr val="tx1"/>
          </a:solidFill>
          <a:latin typeface="+mn-lt"/>
          <a:ea typeface="+mn-ea"/>
          <a:cs typeface="+mn-cs"/>
        </a:defRPr>
      </a:lvl6pPr>
      <a:lvl7pPr marL="1748790" algn="l" defTabSz="582930" rtl="0" eaLnBrk="1" latinLnBrk="0" hangingPunct="1">
        <a:defRPr sz="1148" kern="1200">
          <a:solidFill>
            <a:schemeClr val="tx1"/>
          </a:solidFill>
          <a:latin typeface="+mn-lt"/>
          <a:ea typeface="+mn-ea"/>
          <a:cs typeface="+mn-cs"/>
        </a:defRPr>
      </a:lvl7pPr>
      <a:lvl8pPr marL="2040255" algn="l" defTabSz="582930" rtl="0" eaLnBrk="1" latinLnBrk="0" hangingPunct="1">
        <a:defRPr sz="1148" kern="1200">
          <a:solidFill>
            <a:schemeClr val="tx1"/>
          </a:solidFill>
          <a:latin typeface="+mn-lt"/>
          <a:ea typeface="+mn-ea"/>
          <a:cs typeface="+mn-cs"/>
        </a:defRPr>
      </a:lvl8pPr>
      <a:lvl9pPr marL="2331720" algn="l" defTabSz="582930"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PilgrimOffice@pilgrimchurchpomona.com" TargetMode="External"/><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d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s://pushpay.com/privacy" TargetMode="External"/><Relationship Id="rId3" Type="http://schemas.openxmlformats.org/officeDocument/2006/relationships/hyperlink" Target="mailto:saintshedd@roadrunner.com" TargetMode="External"/><Relationship Id="rId7" Type="http://schemas.openxmlformats.org/officeDocument/2006/relationships/hyperlink" Target="http://pushpay.com/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publicdomainpictures.net/en/view-image.php?image=25216&amp;picture=holy-supper" TargetMode="Externa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therangonagin/5542238708"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christine.swartz@yahoo.com"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mailto:momselters@aol.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hyperlink" Target="https://www.wallpaperflare.com/mathematical-formula-on-school-board-green-chalkboard-diverse-wallpaper-tkbr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16CE72-A8B3-62F6-B110-1DA57D7DC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69" t="58717" r="4451" b="-3413"/>
          <a:stretch>
            <a:fillRect/>
          </a:stretch>
        </p:blipFill>
        <p:spPr bwMode="auto">
          <a:xfrm>
            <a:off x="0" y="3175"/>
            <a:ext cx="7772400" cy="2201863"/>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A red letter and a white background&#10;&#10;AI-generated content may be incorrect.">
            <a:extLst>
              <a:ext uri="{FF2B5EF4-FFF2-40B4-BE49-F238E27FC236}">
                <a16:creationId xmlns:a16="http://schemas.microsoft.com/office/drawing/2014/main" id="{42EED65E-D02E-1E0F-7591-A5003A5FD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9425"/>
            <a:ext cx="7772400" cy="834111"/>
          </a:xfrm>
          <a:prstGeom prst="rect">
            <a:avLst/>
          </a:prstGeom>
        </p:spPr>
      </p:pic>
      <p:pic>
        <p:nvPicPr>
          <p:cNvPr id="7" name="Picture 6">
            <a:extLst>
              <a:ext uri="{FF2B5EF4-FFF2-40B4-BE49-F238E27FC236}">
                <a16:creationId xmlns:a16="http://schemas.microsoft.com/office/drawing/2014/main" id="{E2DCA88C-98D0-126D-A41D-B14097834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16864"/>
            <a:ext cx="7772400" cy="351134"/>
          </a:xfrm>
          <a:prstGeom prst="rect">
            <a:avLst/>
          </a:prstGeom>
        </p:spPr>
      </p:pic>
      <p:pic>
        <p:nvPicPr>
          <p:cNvPr id="9" name="Picture 8">
            <a:extLst>
              <a:ext uri="{FF2B5EF4-FFF2-40B4-BE49-F238E27FC236}">
                <a16:creationId xmlns:a16="http://schemas.microsoft.com/office/drawing/2014/main" id="{E05E7E72-9E4F-63F5-B5FE-D1283241C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42193"/>
            <a:ext cx="7772400" cy="85411"/>
          </a:xfrm>
          <a:prstGeom prst="rect">
            <a:avLst/>
          </a:prstGeom>
          <a:solidFill>
            <a:schemeClr val="bg1"/>
          </a:solidFill>
        </p:spPr>
      </p:pic>
      <p:sp>
        <p:nvSpPr>
          <p:cNvPr id="12" name="TextBox 11">
            <a:extLst>
              <a:ext uri="{FF2B5EF4-FFF2-40B4-BE49-F238E27FC236}">
                <a16:creationId xmlns:a16="http://schemas.microsoft.com/office/drawing/2014/main" id="{C4553CEF-A5AF-D5A9-BA1B-0C927C19AA9B}"/>
              </a:ext>
            </a:extLst>
          </p:cNvPr>
          <p:cNvSpPr txBox="1"/>
          <p:nvPr/>
        </p:nvSpPr>
        <p:spPr>
          <a:xfrm>
            <a:off x="6028841" y="2785868"/>
            <a:ext cx="1580827" cy="36933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August 2025</a:t>
            </a:r>
          </a:p>
        </p:txBody>
      </p:sp>
      <p:pic>
        <p:nvPicPr>
          <p:cNvPr id="16" name="Picture 15" descr="A logo for a church&#10;&#10;AI-generated content may be incorrect.">
            <a:extLst>
              <a:ext uri="{FF2B5EF4-FFF2-40B4-BE49-F238E27FC236}">
                <a16:creationId xmlns:a16="http://schemas.microsoft.com/office/drawing/2014/main" id="{39E921C0-306A-939F-A8EE-C8DD2B4C9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65" y="3347529"/>
            <a:ext cx="1628571" cy="1028571"/>
          </a:xfrm>
          <a:prstGeom prst="rect">
            <a:avLst/>
          </a:prstGeom>
        </p:spPr>
      </p:pic>
      <p:sp>
        <p:nvSpPr>
          <p:cNvPr id="19" name="TextBox 18">
            <a:extLst>
              <a:ext uri="{FF2B5EF4-FFF2-40B4-BE49-F238E27FC236}">
                <a16:creationId xmlns:a16="http://schemas.microsoft.com/office/drawing/2014/main" id="{CE7EB763-4117-40AF-9145-FA77DADEFAF6}"/>
              </a:ext>
            </a:extLst>
          </p:cNvPr>
          <p:cNvSpPr txBox="1"/>
          <p:nvPr/>
        </p:nvSpPr>
        <p:spPr>
          <a:xfrm>
            <a:off x="232472" y="4334278"/>
            <a:ext cx="2460356" cy="5755422"/>
          </a:xfrm>
          <a:prstGeom prst="rect">
            <a:avLst/>
          </a:prstGeom>
          <a:noFill/>
        </p:spPr>
        <p:txBody>
          <a:bodyPr wrap="square">
            <a:spAutoFit/>
          </a:bodyPr>
          <a:lstStyle/>
          <a:p>
            <a:pPr marL="0" marR="0" indent="0" algn="ctr">
              <a:spcAft>
                <a:spcPts val="200"/>
              </a:spcAft>
              <a:buNone/>
            </a:pPr>
            <a:r>
              <a:rPr lang="en-US" sz="1000" b="1" kern="1400" dirty="0">
                <a:ln>
                  <a:noFill/>
                </a:ln>
                <a:solidFill>
                  <a:srgbClr val="000000"/>
                </a:solidFill>
                <a:effectLst/>
                <a:latin typeface="Cambria" panose="02040503050406030204" pitchFamily="18" charset="0"/>
              </a:rPr>
              <a:t>Senior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Dr. Patrick Horn</a:t>
            </a:r>
          </a:p>
          <a:p>
            <a:pPr marL="0" marR="0" indent="0" algn="ctr">
              <a:spcAft>
                <a:spcPts val="200"/>
              </a:spcAft>
              <a:buNone/>
            </a:pPr>
            <a:endParaRPr lang="en-US" sz="400" kern="1400" dirty="0">
              <a:solidFill>
                <a:srgbClr val="000000"/>
              </a:solidFill>
              <a:latin typeface="Cambria" panose="020405030504060302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Associate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Heather Miner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Consulting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Dr. Lowell Linden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Licensed Minister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 Jon Olson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Ministers Emeriti</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Dr. Elizabeth Bingham</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Rev. Dr. Douglas Lobb</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Music Dept.</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Ms. Susan Winckler - Director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 Bruce Jones - Organist</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Ms. Nancy Rodewald - Children’s Music</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Office Staff</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Mrs. Leila Alcala - Bookkeeper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Ms. Natalie Brown - Office Manager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Mrs. Megan Parnell - Librarian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 Brian Cochran - Mktg. &amp; Media Mgr. </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&amp; Events Coordinator</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400" kern="1400" dirty="0">
                <a:ln>
                  <a:noFill/>
                </a:ln>
                <a:solidFill>
                  <a:srgbClr val="000000"/>
                </a:solidFill>
                <a:effectLst/>
                <a:latin typeface="Cambria" panose="02040503050406030204" pitchFamily="18" charset="0"/>
              </a:rPr>
              <a:t> </a:t>
            </a:r>
            <a:endParaRPr lang="en-US" sz="4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b="1" kern="1400" dirty="0">
                <a:ln>
                  <a:noFill/>
                </a:ln>
                <a:solidFill>
                  <a:srgbClr val="000000"/>
                </a:solidFill>
                <a:effectLst/>
                <a:latin typeface="Cambria" panose="02040503050406030204" pitchFamily="18" charset="0"/>
              </a:rPr>
              <a:t>Custodial Staff</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Mr. James Stevenson</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 Mr. Laurence Holmes</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    Mr. Christian Campbell</a:t>
            </a:r>
            <a:endParaRPr lang="en-US" sz="10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000" kern="1400" dirty="0">
                <a:ln>
                  <a:noFill/>
                </a:ln>
                <a:solidFill>
                  <a:srgbClr val="000000"/>
                </a:solidFill>
                <a:effectLst/>
                <a:latin typeface="Cambria" panose="02040503050406030204" pitchFamily="18" charset="0"/>
              </a:rPr>
              <a:t> </a:t>
            </a:r>
            <a:endParaRPr lang="en-US" sz="1000" kern="1400" dirty="0">
              <a:ln>
                <a:noFill/>
              </a:ln>
              <a:solidFill>
                <a:srgbClr val="000000"/>
              </a:solidFill>
              <a:effectLst/>
              <a:latin typeface="Times New Roman" panose="02020603050405020304" pitchFamily="18" charset="0"/>
            </a:endParaRPr>
          </a:p>
          <a:p>
            <a:pPr marL="0" marR="0" indent="0" algn="l"/>
            <a:r>
              <a:rPr lang="en-US" sz="1400" kern="1400" dirty="0">
                <a:ln>
                  <a:noFill/>
                </a:ln>
                <a:solidFill>
                  <a:srgbClr val="000000"/>
                </a:solidFill>
                <a:effectLst/>
                <a:latin typeface="Times New Roman" panose="02020603050405020304" pitchFamily="18" charset="0"/>
              </a:rPr>
              <a:t> </a:t>
            </a:r>
            <a:endParaRPr lang="en-US" sz="1800" kern="1400" dirty="0">
              <a:ln>
                <a:noFill/>
              </a:ln>
              <a:solidFill>
                <a:srgbClr val="000000"/>
              </a:solidFill>
              <a:effectLst/>
              <a:latin typeface="Times New Roman" panose="02020603050405020304" pitchFamily="18" charset="0"/>
            </a:endParaRPr>
          </a:p>
        </p:txBody>
      </p:sp>
      <p:cxnSp>
        <p:nvCxnSpPr>
          <p:cNvPr id="21" name="Straight Connector 20">
            <a:extLst>
              <a:ext uri="{FF2B5EF4-FFF2-40B4-BE49-F238E27FC236}">
                <a16:creationId xmlns:a16="http://schemas.microsoft.com/office/drawing/2014/main" id="{E8F7C04A-0DD7-E19F-2AC1-89A8C36AF5E0}"/>
              </a:ext>
            </a:extLst>
          </p:cNvPr>
          <p:cNvCxnSpPr/>
          <p:nvPr/>
        </p:nvCxnSpPr>
        <p:spPr>
          <a:xfrm>
            <a:off x="2650208" y="3184898"/>
            <a:ext cx="0" cy="6870327"/>
          </a:xfrm>
          <a:prstGeom prst="line">
            <a:avLst/>
          </a:prstGeom>
          <a:ln>
            <a:solidFill>
              <a:srgbClr val="800000"/>
            </a:solidFill>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4A09B330-9FA9-50AF-C617-59AD8288A7B1}"/>
              </a:ext>
            </a:extLst>
          </p:cNvPr>
          <p:cNvSpPr txBox="1"/>
          <p:nvPr/>
        </p:nvSpPr>
        <p:spPr>
          <a:xfrm>
            <a:off x="2714137" y="3496157"/>
            <a:ext cx="4825789" cy="2765822"/>
          </a:xfrm>
          <a:prstGeom prst="rect">
            <a:avLst/>
          </a:prstGeom>
          <a:noFill/>
        </p:spPr>
        <p:txBody>
          <a:bodyPr wrap="square">
            <a:spAutoFit/>
          </a:bodyPr>
          <a:lstStyle/>
          <a:p>
            <a:pPr marL="0" marR="0" indent="0" algn="ctr">
              <a:lnSpc>
                <a:spcPct val="0"/>
              </a:lnSpc>
              <a:buNone/>
            </a:pPr>
            <a:r>
              <a:rPr lang="en-US" sz="2800" b="1" kern="1400" dirty="0">
                <a:ln>
                  <a:noFill/>
                </a:ln>
                <a:solidFill>
                  <a:srgbClr val="730012"/>
                </a:solidFill>
                <a:effectLst/>
                <a:latin typeface="Cambria" panose="02040503050406030204" pitchFamily="18" charset="0"/>
              </a:rPr>
              <a:t>WELCOME HOME!</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800" b="1" kern="1400" dirty="0">
                <a:ln>
                  <a:noFill/>
                </a:ln>
                <a:solidFill>
                  <a:srgbClr val="730012"/>
                </a:solidFill>
                <a:effectLst/>
                <a:latin typeface="Century Schoolbook" panose="02040604050505020304" pitchFamily="18" charset="0"/>
              </a:rPr>
              <a:t> </a:t>
            </a:r>
            <a:r>
              <a:rPr lang="en-US" sz="1200" b="1" kern="1400" dirty="0">
                <a:ln>
                  <a:noFill/>
                </a:ln>
                <a:solidFill>
                  <a:srgbClr val="730012"/>
                </a:solidFill>
                <a:effectLst/>
                <a:latin typeface="Cambria" panose="02040503050406030204" pitchFamily="18" charset="0"/>
              </a:rPr>
              <a:t>Mission:</a:t>
            </a:r>
            <a:r>
              <a:rPr lang="en-US" sz="1200" kern="1400" dirty="0">
                <a:ln>
                  <a:noFill/>
                </a:ln>
                <a:solidFill>
                  <a:srgbClr val="730012"/>
                </a:solidFill>
                <a:effectLst/>
                <a:latin typeface="Cambria" panose="02040503050406030204" pitchFamily="18" charset="0"/>
              </a:rPr>
              <a:t> </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Pilgrim Congregational Church is an independent community of Christian faith which glorifies God through worship and service to others, respects individual spiritual growth, and inspires compassionate fellowship.</a:t>
            </a:r>
            <a:br>
              <a:rPr lang="en-US" sz="1400" kern="1400" dirty="0">
                <a:ln>
                  <a:noFill/>
                </a:ln>
                <a:solidFill>
                  <a:srgbClr val="000000"/>
                </a:solidFill>
                <a:effectLst/>
                <a:latin typeface="Cambria" panose="02040503050406030204" pitchFamily="18" charset="0"/>
              </a:rPr>
            </a:br>
            <a:endParaRPr lang="en-US" sz="10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b="1" kern="1400" dirty="0">
                <a:ln>
                  <a:noFill/>
                </a:ln>
                <a:solidFill>
                  <a:srgbClr val="730012"/>
                </a:solidFill>
                <a:effectLst/>
                <a:latin typeface="Cambria" panose="02040503050406030204" pitchFamily="18" charset="0"/>
              </a:rPr>
              <a:t>Vision:</a:t>
            </a:r>
            <a:r>
              <a:rPr lang="en-US" sz="1200" kern="1400" dirty="0">
                <a:ln>
                  <a:noFill/>
                </a:ln>
                <a:solidFill>
                  <a:srgbClr val="730012"/>
                </a:solidFill>
                <a:effectLst/>
                <a:latin typeface="Cambria" panose="02040503050406030204" pitchFamily="18" charset="0"/>
              </a:rPr>
              <a:t> </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Pilgrim Congregational Church is the spiritual home of our community where all people are welcomed, known, and loved.</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000" kern="1400" dirty="0">
                <a:ln>
                  <a:noFill/>
                </a:ln>
                <a:solidFill>
                  <a:srgbClr val="000000"/>
                </a:solidFill>
                <a:effectLst/>
                <a:latin typeface="Cambria" panose="02040503050406030204" pitchFamily="18" charset="0"/>
              </a:rPr>
              <a:t> </a:t>
            </a:r>
            <a:endParaRPr lang="en-US" sz="10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b="1" kern="1400" dirty="0">
                <a:ln>
                  <a:noFill/>
                </a:ln>
                <a:solidFill>
                  <a:srgbClr val="730012"/>
                </a:solidFill>
                <a:effectLst/>
                <a:latin typeface="Cambria" panose="02040503050406030204" pitchFamily="18" charset="0"/>
              </a:rPr>
              <a:t>Church Office Hours:</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Monday - Friday, 9am to 4:30pm</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Appointments are recommended.</a:t>
            </a:r>
          </a:p>
          <a:p>
            <a:pPr marL="0" marR="0" indent="0" algn="ctr">
              <a:lnSpc>
                <a:spcPct val="84000"/>
              </a:lnSpc>
              <a:buNone/>
            </a:pPr>
            <a:endParaRPr lang="en-US" sz="1000" kern="1400" dirty="0">
              <a:ln>
                <a:noFill/>
              </a:ln>
              <a:solidFill>
                <a:srgbClr val="000000"/>
              </a:solidFill>
              <a:effectLst/>
              <a:latin typeface="Times New Roman" panose="02020603050405020304" pitchFamily="18" charset="0"/>
            </a:endParaRPr>
          </a:p>
          <a:p>
            <a:pPr marL="0" marR="0" indent="0" algn="ctr">
              <a:lnSpc>
                <a:spcPct val="0"/>
              </a:lnSpc>
              <a:buNone/>
            </a:pPr>
            <a:r>
              <a:rPr lang="en-US" sz="1800" kern="1400" dirty="0">
                <a:ln>
                  <a:noFill/>
                </a:ln>
                <a:solidFill>
                  <a:srgbClr val="000000"/>
                </a:solidFill>
                <a:effectLst/>
                <a:latin typeface="Cambria" panose="02040503050406030204" pitchFamily="18" charset="0"/>
              </a:rPr>
              <a:t> </a:t>
            </a:r>
            <a:endParaRPr lang="en-US" sz="10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b="1" kern="1400" dirty="0">
                <a:ln>
                  <a:noFill/>
                </a:ln>
                <a:solidFill>
                  <a:srgbClr val="730012"/>
                </a:solidFill>
                <a:effectLst/>
                <a:latin typeface="Cambria" panose="02040503050406030204" pitchFamily="18" charset="0"/>
              </a:rPr>
              <a:t>Worship Service:</a:t>
            </a:r>
            <a:endParaRPr lang="en-US" sz="1200" kern="1400" dirty="0">
              <a:ln>
                <a:noFill/>
              </a:ln>
              <a:solidFill>
                <a:srgbClr val="000000"/>
              </a:solidFill>
              <a:effectLst/>
              <a:latin typeface="Times New Roman" panose="02020603050405020304" pitchFamily="18" charset="0"/>
            </a:endParaRPr>
          </a:p>
          <a:p>
            <a:pPr marL="0" marR="0" indent="0" algn="ctr">
              <a:lnSpc>
                <a:spcPct val="84000"/>
              </a:lnSpc>
              <a:buNone/>
            </a:pPr>
            <a:r>
              <a:rPr lang="en-US" sz="1200" kern="1400" dirty="0">
                <a:ln>
                  <a:noFill/>
                </a:ln>
                <a:solidFill>
                  <a:srgbClr val="000000"/>
                </a:solidFill>
                <a:effectLst/>
                <a:latin typeface="Cambria" panose="02040503050406030204" pitchFamily="18" charset="0"/>
              </a:rPr>
              <a:t>Sundays at 10am ~ In-person or Online</a:t>
            </a:r>
            <a:endParaRPr lang="en-US" sz="1200" kern="1400" dirty="0">
              <a:ln>
                <a:noFill/>
              </a:ln>
              <a:solidFill>
                <a:srgbClr val="000000"/>
              </a:solidFill>
              <a:effectLst/>
              <a:latin typeface="Times New Roman" panose="02020603050405020304" pitchFamily="18" charset="0"/>
            </a:endParaRPr>
          </a:p>
          <a:p>
            <a:pPr marL="0" marR="0" indent="0" algn="l"/>
            <a:r>
              <a:rPr lang="en-US" sz="1200" kern="1400" dirty="0">
                <a:ln>
                  <a:noFill/>
                </a:ln>
                <a:solidFill>
                  <a:srgbClr val="000000"/>
                </a:solidFill>
                <a:effectLst/>
                <a:latin typeface="Times New Roman" panose="02020603050405020304" pitchFamily="18" charset="0"/>
              </a:rPr>
              <a:t> </a:t>
            </a:r>
          </a:p>
        </p:txBody>
      </p:sp>
      <p:sp>
        <p:nvSpPr>
          <p:cNvPr id="25" name="TextBox 24">
            <a:extLst>
              <a:ext uri="{FF2B5EF4-FFF2-40B4-BE49-F238E27FC236}">
                <a16:creationId xmlns:a16="http://schemas.microsoft.com/office/drawing/2014/main" id="{12FC54EF-75F2-6C22-CD9B-9248FB9E4438}"/>
              </a:ext>
            </a:extLst>
          </p:cNvPr>
          <p:cNvSpPr txBox="1"/>
          <p:nvPr/>
        </p:nvSpPr>
        <p:spPr>
          <a:xfrm>
            <a:off x="2703482" y="8217652"/>
            <a:ext cx="4847098" cy="1436291"/>
          </a:xfrm>
          <a:prstGeom prst="rect">
            <a:avLst/>
          </a:prstGeom>
          <a:noFill/>
        </p:spPr>
        <p:txBody>
          <a:bodyPr wrap="square">
            <a:spAutoFit/>
          </a:bodyPr>
          <a:lstStyle/>
          <a:p>
            <a:pPr marL="0" marR="0" indent="0" algn="ctr">
              <a:buNone/>
            </a:pPr>
            <a:r>
              <a:rPr lang="en-US" sz="1200" b="1" kern="1400" dirty="0">
                <a:ln>
                  <a:noFill/>
                </a:ln>
                <a:solidFill>
                  <a:srgbClr val="000000"/>
                </a:solidFill>
                <a:effectLst/>
                <a:latin typeface="Cambria" panose="02040503050406030204" pitchFamily="18" charset="0"/>
              </a:rPr>
              <a:t>Pilgrim Congregational Church</a:t>
            </a:r>
            <a:endParaRPr lang="en-US" sz="1200" kern="1400" dirty="0">
              <a:ln>
                <a:noFill/>
              </a:ln>
              <a:solidFill>
                <a:srgbClr val="000000"/>
              </a:solidFill>
              <a:effectLst/>
              <a:latin typeface="Times New Roman" panose="02020603050405020304" pitchFamily="18" charset="0"/>
            </a:endParaRPr>
          </a:p>
          <a:p>
            <a:pPr marL="0" marR="0" indent="0" algn="ctr">
              <a:buNone/>
            </a:pPr>
            <a:r>
              <a:rPr lang="en-US" sz="1200" kern="1400" dirty="0">
                <a:ln>
                  <a:noFill/>
                </a:ln>
                <a:solidFill>
                  <a:srgbClr val="000000"/>
                </a:solidFill>
                <a:effectLst/>
                <a:latin typeface="Cambria" panose="02040503050406030204" pitchFamily="18" charset="0"/>
              </a:rPr>
              <a:t>600 N. Garey Avenue, Pomona, CA. 91767</a:t>
            </a:r>
            <a:endParaRPr lang="en-US" sz="1200" kern="1400" dirty="0">
              <a:ln>
                <a:noFill/>
              </a:ln>
              <a:solidFill>
                <a:srgbClr val="000000"/>
              </a:solidFill>
              <a:effectLst/>
              <a:latin typeface="Times New Roman" panose="02020603050405020304" pitchFamily="18" charset="0"/>
            </a:endParaRPr>
          </a:p>
          <a:p>
            <a:pPr marL="0" marR="0" indent="0" algn="ctr">
              <a:buNone/>
            </a:pPr>
            <a:r>
              <a:rPr lang="en-US" sz="1200" kern="1400" dirty="0">
                <a:ln>
                  <a:noFill/>
                </a:ln>
                <a:solidFill>
                  <a:srgbClr val="000000"/>
                </a:solidFill>
                <a:effectLst/>
                <a:latin typeface="Cambria" panose="02040503050406030204" pitchFamily="18" charset="0"/>
              </a:rPr>
              <a:t>Phone: (909) 622-1373 	Fax: (909) 629-2554</a:t>
            </a:r>
            <a:endParaRPr lang="en-US" sz="1200" kern="1400" dirty="0">
              <a:ln>
                <a:noFill/>
              </a:ln>
              <a:solidFill>
                <a:srgbClr val="000000"/>
              </a:solidFill>
              <a:effectLst/>
              <a:latin typeface="Times New Roman" panose="02020603050405020304" pitchFamily="18" charset="0"/>
            </a:endParaRPr>
          </a:p>
          <a:p>
            <a:pPr marL="0" marR="0" indent="0" algn="ctr">
              <a:buNone/>
            </a:pPr>
            <a:r>
              <a:rPr lang="en-US" sz="1200" kern="1400" dirty="0">
                <a:ln>
                  <a:noFill/>
                </a:ln>
                <a:solidFill>
                  <a:srgbClr val="000000"/>
                </a:solidFill>
                <a:effectLst/>
                <a:latin typeface="Cambria" panose="02040503050406030204" pitchFamily="18" charset="0"/>
              </a:rPr>
              <a:t>Email: PilgrimOffice@pilgrimchurchpomona.com</a:t>
            </a:r>
            <a:endParaRPr lang="en-US" sz="12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200" kern="1400" dirty="0">
                <a:ln>
                  <a:noFill/>
                </a:ln>
                <a:solidFill>
                  <a:srgbClr val="000000"/>
                </a:solidFill>
                <a:effectLst/>
                <a:latin typeface="Cambria" panose="02040503050406030204" pitchFamily="18" charset="0"/>
              </a:rPr>
              <a:t>Website:  www.pilgrimchurchpomona.com</a:t>
            </a:r>
            <a:endParaRPr lang="en-US" sz="12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200" kern="1400" dirty="0">
                <a:ln>
                  <a:noFill/>
                </a:ln>
                <a:solidFill>
                  <a:srgbClr val="000000"/>
                </a:solidFill>
                <a:effectLst/>
                <a:latin typeface="Cambria" panose="02040503050406030204" pitchFamily="18" charset="0"/>
              </a:rPr>
              <a:t>Facebook &amp; YouTube: Pilgrim Congregational Church Pomona</a:t>
            </a:r>
            <a:endParaRPr lang="en-US" sz="1200" kern="1400" dirty="0">
              <a:ln>
                <a:noFill/>
              </a:ln>
              <a:solidFill>
                <a:srgbClr val="000000"/>
              </a:solidFill>
              <a:effectLst/>
              <a:latin typeface="Times New Roman" panose="02020603050405020304" pitchFamily="18" charset="0"/>
            </a:endParaRPr>
          </a:p>
          <a:p>
            <a:pPr marL="0" marR="0" indent="0" algn="ctr">
              <a:spcAft>
                <a:spcPts val="200"/>
              </a:spcAft>
              <a:buNone/>
            </a:pPr>
            <a:r>
              <a:rPr lang="en-US" sz="1200" kern="1400" dirty="0">
                <a:ln>
                  <a:noFill/>
                </a:ln>
                <a:solidFill>
                  <a:srgbClr val="000000"/>
                </a:solidFill>
                <a:effectLst/>
                <a:latin typeface="Cambria" panose="02040503050406030204" pitchFamily="18" charset="0"/>
              </a:rPr>
              <a:t>Instagram: </a:t>
            </a:r>
            <a:r>
              <a:rPr lang="en-US" sz="1200" kern="1400" dirty="0" err="1">
                <a:ln>
                  <a:noFill/>
                </a:ln>
                <a:solidFill>
                  <a:srgbClr val="000000"/>
                </a:solidFill>
                <a:effectLst/>
                <a:latin typeface="Cambria" panose="02040503050406030204" pitchFamily="18" charset="0"/>
              </a:rPr>
              <a:t>pilgrim_church_pomona</a:t>
            </a:r>
            <a:r>
              <a:rPr lang="en-US" sz="1200" kern="1400" dirty="0">
                <a:ln>
                  <a:noFill/>
                </a:ln>
                <a:solidFill>
                  <a:srgbClr val="000000"/>
                </a:solidFill>
                <a:effectLst/>
                <a:latin typeface="Times New Roman" panose="02020603050405020304" pitchFamily="18" charset="0"/>
              </a:rPr>
              <a:t> </a:t>
            </a:r>
          </a:p>
        </p:txBody>
      </p:sp>
      <p:cxnSp>
        <p:nvCxnSpPr>
          <p:cNvPr id="26" name="Straight Connector 25">
            <a:extLst>
              <a:ext uri="{FF2B5EF4-FFF2-40B4-BE49-F238E27FC236}">
                <a16:creationId xmlns:a16="http://schemas.microsoft.com/office/drawing/2014/main" id="{47D025E4-1BDA-A226-FA1E-16A5B127850F}"/>
              </a:ext>
            </a:extLst>
          </p:cNvPr>
          <p:cNvCxnSpPr>
            <a:cxnSpLocks/>
          </p:cNvCxnSpPr>
          <p:nvPr/>
        </p:nvCxnSpPr>
        <p:spPr>
          <a:xfrm flipH="1">
            <a:off x="2641168" y="6147072"/>
            <a:ext cx="5146730" cy="0"/>
          </a:xfrm>
          <a:prstGeom prst="line">
            <a:avLst/>
          </a:prstGeom>
          <a:ln>
            <a:solidFill>
              <a:srgbClr val="800000"/>
            </a:solidFill>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A5524E0A-1E4F-65B3-8AF1-0AD4F3261E07}"/>
              </a:ext>
            </a:extLst>
          </p:cNvPr>
          <p:cNvCxnSpPr>
            <a:cxnSpLocks/>
          </p:cNvCxnSpPr>
          <p:nvPr/>
        </p:nvCxnSpPr>
        <p:spPr>
          <a:xfrm flipH="1">
            <a:off x="2641168" y="8217652"/>
            <a:ext cx="5146730" cy="0"/>
          </a:xfrm>
          <a:prstGeom prst="line">
            <a:avLst/>
          </a:prstGeom>
          <a:ln>
            <a:solidFill>
              <a:srgbClr val="800000"/>
            </a:solidFill>
          </a:ln>
        </p:spPr>
        <p:style>
          <a:lnRef idx="3">
            <a:schemeClr val="dk1"/>
          </a:lnRef>
          <a:fillRef idx="0">
            <a:schemeClr val="dk1"/>
          </a:fillRef>
          <a:effectRef idx="2">
            <a:schemeClr val="dk1"/>
          </a:effectRef>
          <a:fontRef idx="minor">
            <a:schemeClr val="tx1"/>
          </a:fontRef>
        </p:style>
      </p:cxnSp>
      <p:graphicFrame>
        <p:nvGraphicFramePr>
          <p:cNvPr id="31" name="Table 30">
            <a:extLst>
              <a:ext uri="{FF2B5EF4-FFF2-40B4-BE49-F238E27FC236}">
                <a16:creationId xmlns:a16="http://schemas.microsoft.com/office/drawing/2014/main" id="{F05DD43A-0D16-8024-3E54-003C1F1BF436}"/>
              </a:ext>
            </a:extLst>
          </p:cNvPr>
          <p:cNvGraphicFramePr>
            <a:graphicFrameLocks noGrp="1"/>
          </p:cNvGraphicFramePr>
          <p:nvPr>
            <p:extLst>
              <p:ext uri="{D42A27DB-BD31-4B8C-83A1-F6EECF244321}">
                <p14:modId xmlns:p14="http://schemas.microsoft.com/office/powerpoint/2010/main" val="3779865141"/>
              </p:ext>
            </p:extLst>
          </p:nvPr>
        </p:nvGraphicFramePr>
        <p:xfrm>
          <a:off x="2656251" y="6164442"/>
          <a:ext cx="5116148" cy="3699689"/>
        </p:xfrm>
        <a:graphic>
          <a:graphicData uri="http://schemas.openxmlformats.org/drawingml/2006/table">
            <a:tbl>
              <a:tblPr firstRow="1" bandRow="1">
                <a:tableStyleId>{073A0DAA-6AF3-43AB-8588-CEC1D06C72B9}</a:tableStyleId>
              </a:tblPr>
              <a:tblGrid>
                <a:gridCol w="2558074">
                  <a:extLst>
                    <a:ext uri="{9D8B030D-6E8A-4147-A177-3AD203B41FA5}">
                      <a16:colId xmlns:a16="http://schemas.microsoft.com/office/drawing/2014/main" val="1790302273"/>
                    </a:ext>
                  </a:extLst>
                </a:gridCol>
                <a:gridCol w="2558074">
                  <a:extLst>
                    <a:ext uri="{9D8B030D-6E8A-4147-A177-3AD203B41FA5}">
                      <a16:colId xmlns:a16="http://schemas.microsoft.com/office/drawing/2014/main" val="2839833309"/>
                    </a:ext>
                  </a:extLst>
                </a:gridCol>
              </a:tblGrid>
              <a:tr h="337777">
                <a:tc>
                  <a:txBody>
                    <a:bodyPr/>
                    <a:lstStyle/>
                    <a:p>
                      <a:r>
                        <a:rPr lang="en-US" dirty="0">
                          <a:solidFill>
                            <a:schemeClr val="bg1"/>
                          </a:solidFill>
                          <a:latin typeface="Cambria" panose="02040503050406030204" pitchFamily="18" charset="0"/>
                          <a:ea typeface="Cambria" panose="02040503050406030204" pitchFamily="18" charset="0"/>
                        </a:rPr>
                        <a:t>Table of Contents</a:t>
                      </a:r>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800000"/>
                    </a:solidFill>
                  </a:tcPr>
                </a:tc>
                <a:tc>
                  <a:txBody>
                    <a:bodyPr/>
                    <a:lstStyle/>
                    <a:p>
                      <a:endParaRPr lang="en-US" dirty="0"/>
                    </a:p>
                  </a:txBody>
                  <a:tcPr>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solidFill>
                      <a:srgbClr val="800000"/>
                    </a:solidFill>
                  </a:tcPr>
                </a:tc>
                <a:extLst>
                  <a:ext uri="{0D108BD9-81ED-4DB2-BD59-A6C34878D82A}">
                    <a16:rowId xmlns:a16="http://schemas.microsoft.com/office/drawing/2014/main" val="1826054946"/>
                  </a:ext>
                </a:extLst>
              </a:tr>
              <a:tr h="1680956">
                <a:tc>
                  <a:txBody>
                    <a:bodyPr/>
                    <a:lstStyle/>
                    <a:p>
                      <a:r>
                        <a:rPr lang="en-US" sz="1000" kern="1200" dirty="0">
                          <a:solidFill>
                            <a:schemeClr val="tx1"/>
                          </a:solidFill>
                          <a:effectLst/>
                          <a:latin typeface="Cambria" panose="02040503050406030204" pitchFamily="18" charset="0"/>
                          <a:ea typeface="Cambria" panose="02040503050406030204" pitchFamily="18" charset="0"/>
                          <a:cs typeface="+mn-cs"/>
                        </a:rPr>
                        <a:t>2           Sr. Minister’s Message</a:t>
                      </a:r>
                    </a:p>
                    <a:p>
                      <a:r>
                        <a:rPr lang="en-US" sz="1000" kern="1200" dirty="0">
                          <a:solidFill>
                            <a:schemeClr val="tx1"/>
                          </a:solidFill>
                          <a:effectLst/>
                          <a:latin typeface="Cambria" panose="02040503050406030204" pitchFamily="18" charset="0"/>
                          <a:ea typeface="Cambria" panose="02040503050406030204" pitchFamily="18" charset="0"/>
                          <a:cs typeface="+mn-cs"/>
                        </a:rPr>
                        <a:t>3           Associate Minister’s Message</a:t>
                      </a:r>
                    </a:p>
                    <a:p>
                      <a:pPr marL="228600" indent="-228600">
                        <a:buAutoNum type="arabicPlain" startAt="4"/>
                      </a:pPr>
                      <a:r>
                        <a:rPr lang="en-US" sz="1000" kern="1200" dirty="0">
                          <a:solidFill>
                            <a:schemeClr val="tx1"/>
                          </a:solidFill>
                          <a:effectLst/>
                          <a:latin typeface="Cambria" panose="02040503050406030204" pitchFamily="18" charset="0"/>
                          <a:ea typeface="Cambria" panose="02040503050406030204" pitchFamily="18" charset="0"/>
                          <a:cs typeface="+mn-cs"/>
                        </a:rPr>
                        <a:t>      Moderator’s Message</a:t>
                      </a:r>
                    </a:p>
                    <a:p>
                      <a:pPr marL="0" indent="0">
                        <a:buNone/>
                      </a:pPr>
                      <a:r>
                        <a:rPr lang="en-US" sz="1000" kern="1200" dirty="0">
                          <a:solidFill>
                            <a:schemeClr val="tx1"/>
                          </a:solidFill>
                          <a:effectLst/>
                          <a:latin typeface="Cambria" panose="02040503050406030204" pitchFamily="18" charset="0"/>
                          <a:ea typeface="Cambria" panose="02040503050406030204" pitchFamily="18" charset="0"/>
                          <a:cs typeface="+mn-cs"/>
                        </a:rPr>
                        <a:t>5           Trustees Message</a:t>
                      </a:r>
                    </a:p>
                    <a:p>
                      <a:r>
                        <a:rPr lang="en-US" sz="1000" kern="1200" dirty="0">
                          <a:solidFill>
                            <a:schemeClr val="tx1"/>
                          </a:solidFill>
                          <a:effectLst/>
                          <a:latin typeface="Cambria" panose="02040503050406030204" pitchFamily="18" charset="0"/>
                          <a:ea typeface="Cambria" panose="02040503050406030204" pitchFamily="18" charset="0"/>
                          <a:cs typeface="+mn-cs"/>
                        </a:rPr>
                        <a:t>6           Library News</a:t>
                      </a:r>
                    </a:p>
                    <a:p>
                      <a:r>
                        <a:rPr lang="en-US" sz="1000" kern="1200" dirty="0">
                          <a:solidFill>
                            <a:schemeClr val="tx1"/>
                          </a:solidFill>
                          <a:effectLst/>
                          <a:latin typeface="Cambria" panose="02040503050406030204" pitchFamily="18" charset="0"/>
                          <a:ea typeface="Cambria" panose="02040503050406030204" pitchFamily="18" charset="0"/>
                          <a:cs typeface="+mn-cs"/>
                        </a:rPr>
                        <a:t>7-11     Christian Ed.’s Summer Schedule</a:t>
                      </a:r>
                    </a:p>
                    <a:p>
                      <a:pPr marL="0" indent="0">
                        <a:buFont typeface="Arial" panose="020B0604020202020204" pitchFamily="34" charset="0"/>
                        <a:buNone/>
                      </a:pPr>
                      <a:r>
                        <a:rPr lang="en-US" sz="1000" kern="1200" dirty="0">
                          <a:solidFill>
                            <a:schemeClr val="tx1"/>
                          </a:solidFill>
                          <a:effectLst/>
                          <a:latin typeface="Cambria" panose="02040503050406030204" pitchFamily="18" charset="0"/>
                          <a:ea typeface="Cambria" panose="02040503050406030204" pitchFamily="18" charset="0"/>
                          <a:cs typeface="+mn-cs"/>
                        </a:rPr>
                        <a:t>              ~Summer Fun &amp; More</a:t>
                      </a:r>
                    </a:p>
                    <a:p>
                      <a:pPr marL="0" marR="0" lvl="0" indent="0" algn="l" defTabSz="58293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tx1"/>
                          </a:solidFill>
                          <a:effectLst/>
                          <a:latin typeface="Cambria" panose="02040503050406030204" pitchFamily="18" charset="0"/>
                          <a:ea typeface="Cambria" panose="02040503050406030204" pitchFamily="18" charset="0"/>
                          <a:cs typeface="+mn-cs"/>
                        </a:rPr>
                        <a:t>12         Nursery/Rummage</a:t>
                      </a:r>
                    </a:p>
                    <a:p>
                      <a:pPr marL="0" indent="0">
                        <a:buFont typeface="Arial" panose="020B0604020202020204" pitchFamily="34" charset="0"/>
                        <a:buNone/>
                      </a:pPr>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noFill/>
                  </a:tcPr>
                </a:tc>
                <a:tc>
                  <a:txBody>
                    <a:bodyPr/>
                    <a:lstStyle/>
                    <a:p>
                      <a:pPr marL="0" indent="0">
                        <a:buFont typeface="Arial" panose="020B0604020202020204" pitchFamily="34" charset="0"/>
                        <a:buNone/>
                      </a:pPr>
                      <a:r>
                        <a:rPr lang="en-US" sz="1000" kern="1200" dirty="0">
                          <a:solidFill>
                            <a:schemeClr val="tx1"/>
                          </a:solidFill>
                          <a:effectLst/>
                          <a:latin typeface="Cambria" panose="02040503050406030204" pitchFamily="18" charset="0"/>
                          <a:ea typeface="Cambria" panose="02040503050406030204" pitchFamily="18" charset="0"/>
                          <a:cs typeface="+mn-cs"/>
                        </a:rPr>
                        <a:t>13-14   Membership</a:t>
                      </a:r>
                    </a:p>
                    <a:p>
                      <a:r>
                        <a:rPr lang="en-US" sz="1000" kern="1200" dirty="0">
                          <a:solidFill>
                            <a:schemeClr val="tx1"/>
                          </a:solidFill>
                          <a:effectLst/>
                          <a:latin typeface="Cambria" panose="02040503050406030204" pitchFamily="18" charset="0"/>
                          <a:ea typeface="Cambria" panose="02040503050406030204" pitchFamily="18" charset="0"/>
                          <a:cs typeface="+mn-cs"/>
                        </a:rPr>
                        <a:t>15         Harmonia Movie Night</a:t>
                      </a:r>
                    </a:p>
                    <a:p>
                      <a:pPr marL="0" marR="0" lvl="0" indent="0" algn="l" defTabSz="58293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Cambria" panose="02040503050406030204" pitchFamily="18" charset="0"/>
                          <a:ea typeface="Cambria" panose="02040503050406030204" pitchFamily="18" charset="0"/>
                          <a:cs typeface="+mn-cs"/>
                        </a:rPr>
                        <a:t>16-18   Our Community</a:t>
                      </a:r>
                    </a:p>
                    <a:p>
                      <a:r>
                        <a:rPr lang="en-US" sz="1000" kern="1200" dirty="0">
                          <a:solidFill>
                            <a:schemeClr val="tx1"/>
                          </a:solidFill>
                          <a:effectLst/>
                          <a:latin typeface="Cambria" panose="02040503050406030204" pitchFamily="18" charset="0"/>
                          <a:ea typeface="Cambria" panose="02040503050406030204" pitchFamily="18" charset="0"/>
                          <a:cs typeface="+mn-cs"/>
                        </a:rPr>
                        <a:t>19          Pilgrim Ministries</a:t>
                      </a:r>
                    </a:p>
                    <a:p>
                      <a:r>
                        <a:rPr lang="en-US" sz="1000" kern="1200" dirty="0">
                          <a:solidFill>
                            <a:schemeClr val="tx1"/>
                          </a:solidFill>
                          <a:effectLst/>
                          <a:latin typeface="Cambria" panose="02040503050406030204" pitchFamily="18" charset="0"/>
                          <a:ea typeface="Cambria" panose="02040503050406030204" pitchFamily="18" charset="0"/>
                          <a:cs typeface="+mn-cs"/>
                        </a:rPr>
                        <a:t>20          Service Notes</a:t>
                      </a:r>
                    </a:p>
                    <a:p>
                      <a:r>
                        <a:rPr lang="en-US" sz="1000" kern="1200" dirty="0">
                          <a:solidFill>
                            <a:schemeClr val="tx1"/>
                          </a:solidFill>
                          <a:effectLst/>
                          <a:latin typeface="Cambria" panose="02040503050406030204" pitchFamily="18" charset="0"/>
                          <a:ea typeface="Cambria" panose="02040503050406030204" pitchFamily="18" charset="0"/>
                          <a:cs typeface="+mn-cs"/>
                        </a:rPr>
                        <a:t>21/22   Church Calendar/Notes</a:t>
                      </a:r>
                    </a:p>
                    <a:p>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noFill/>
                  </a:tcPr>
                </a:tc>
                <a:extLst>
                  <a:ext uri="{0D108BD9-81ED-4DB2-BD59-A6C34878D82A}">
                    <a16:rowId xmlns:a16="http://schemas.microsoft.com/office/drawing/2014/main" val="3746201490"/>
                  </a:ext>
                </a:extLst>
              </a:tr>
              <a:tr h="1680956">
                <a:tc>
                  <a:txBody>
                    <a:bodyPr/>
                    <a:lstStyle/>
                    <a:p>
                      <a:pPr marL="0" indent="0">
                        <a:buFont typeface="Arial" panose="020B0604020202020204" pitchFamily="34" charset="0"/>
                        <a:buNone/>
                      </a:pPr>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noFill/>
                  </a:tcPr>
                </a:tc>
                <a:tc>
                  <a:txBody>
                    <a:bodyPr/>
                    <a:lstStyle/>
                    <a:p>
                      <a:endParaRPr lang="en-US" sz="1000" kern="1200" dirty="0">
                        <a:solidFill>
                          <a:schemeClr val="tx1"/>
                        </a:solidFill>
                        <a:effectLst/>
                        <a:latin typeface="Cambria" panose="02040503050406030204" pitchFamily="18" charset="0"/>
                        <a:ea typeface="Cambria" panose="02040503050406030204" pitchFamily="18" charset="0"/>
                        <a:cs typeface="+mn-cs"/>
                      </a:endParaRPr>
                    </a:p>
                  </a:txBody>
                  <a:tcPr>
                    <a:lnT w="12700" cap="flat" cmpd="sng" algn="ctr">
                      <a:solidFill>
                        <a:srgbClr val="800000"/>
                      </a:solidFill>
                      <a:prstDash val="solid"/>
                      <a:round/>
                      <a:headEnd type="none" w="med" len="med"/>
                      <a:tailEnd type="none" w="med" len="med"/>
                    </a:lnT>
                    <a:noFill/>
                  </a:tcPr>
                </a:tc>
                <a:extLst>
                  <a:ext uri="{0D108BD9-81ED-4DB2-BD59-A6C34878D82A}">
                    <a16:rowId xmlns:a16="http://schemas.microsoft.com/office/drawing/2014/main" val="1358747559"/>
                  </a:ext>
                </a:extLst>
              </a:tr>
            </a:tbl>
          </a:graphicData>
        </a:graphic>
      </p:graphicFrame>
      <p:sp>
        <p:nvSpPr>
          <p:cNvPr id="32" name="TextBox 31">
            <a:extLst>
              <a:ext uri="{FF2B5EF4-FFF2-40B4-BE49-F238E27FC236}">
                <a16:creationId xmlns:a16="http://schemas.microsoft.com/office/drawing/2014/main" id="{13E269C3-119B-4A74-0756-289010B9AEB0}"/>
              </a:ext>
            </a:extLst>
          </p:cNvPr>
          <p:cNvSpPr txBox="1"/>
          <p:nvPr/>
        </p:nvSpPr>
        <p:spPr>
          <a:xfrm>
            <a:off x="0" y="9761665"/>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33" name="TextBox 32">
            <a:extLst>
              <a:ext uri="{FF2B5EF4-FFF2-40B4-BE49-F238E27FC236}">
                <a16:creationId xmlns:a16="http://schemas.microsoft.com/office/drawing/2014/main" id="{904DE587-6A67-B9D9-7564-2B4C07F2650B}"/>
              </a:ext>
            </a:extLst>
          </p:cNvPr>
          <p:cNvSpPr txBox="1"/>
          <p:nvPr/>
        </p:nvSpPr>
        <p:spPr>
          <a:xfrm>
            <a:off x="5300417" y="9761665"/>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1</a:t>
            </a:r>
          </a:p>
        </p:txBody>
      </p:sp>
      <p:sp>
        <p:nvSpPr>
          <p:cNvPr id="2" name="TextBox 1">
            <a:extLst>
              <a:ext uri="{FF2B5EF4-FFF2-40B4-BE49-F238E27FC236}">
                <a16:creationId xmlns:a16="http://schemas.microsoft.com/office/drawing/2014/main" id="{7962F1CA-9992-43E2-D769-F81C8B5A47F1}"/>
              </a:ext>
            </a:extLst>
          </p:cNvPr>
          <p:cNvSpPr txBox="1"/>
          <p:nvPr/>
        </p:nvSpPr>
        <p:spPr>
          <a:xfrm>
            <a:off x="4824877" y="9761665"/>
            <a:ext cx="933371" cy="246221"/>
          </a:xfrm>
          <a:prstGeom prst="rect">
            <a:avLst/>
          </a:prstGeom>
          <a:noFill/>
        </p:spPr>
        <p:txBody>
          <a:bodyPr wrap="square" rtlCol="0">
            <a:spAutoFit/>
          </a:bodyPr>
          <a:lstStyle/>
          <a:p>
            <a:r>
              <a:rPr lang="en-US" sz="1000" dirty="0"/>
              <a:t>August 2025</a:t>
            </a:r>
          </a:p>
        </p:txBody>
      </p:sp>
    </p:spTree>
    <p:extLst>
      <p:ext uri="{BB962C8B-B14F-4D97-AF65-F5344CB8AC3E}">
        <p14:creationId xmlns:p14="http://schemas.microsoft.com/office/powerpoint/2010/main" val="184640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B5169-B76E-0E0F-229F-84FAF961096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BDE5DB5-1636-D0D9-8D7B-265EAB0315F2}"/>
              </a:ext>
            </a:extLst>
          </p:cNvPr>
          <p:cNvSpPr txBox="1"/>
          <p:nvPr/>
        </p:nvSpPr>
        <p:spPr>
          <a:xfrm>
            <a:off x="232472" y="9653943"/>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46E3A165-E1A0-72D5-1AF2-F750FA2A25C9}"/>
              </a:ext>
            </a:extLst>
          </p:cNvPr>
          <p:cNvSpPr txBox="1"/>
          <p:nvPr/>
        </p:nvSpPr>
        <p:spPr>
          <a:xfrm>
            <a:off x="5203088"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10</a:t>
            </a:r>
          </a:p>
        </p:txBody>
      </p:sp>
      <p:sp>
        <p:nvSpPr>
          <p:cNvPr id="12" name="Rectangle 11">
            <a:extLst>
              <a:ext uri="{FF2B5EF4-FFF2-40B4-BE49-F238E27FC236}">
                <a16:creationId xmlns:a16="http://schemas.microsoft.com/office/drawing/2014/main" id="{68F99BC7-879E-90FD-37FB-51D1C9839D31}"/>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Christian Education</a:t>
            </a:r>
          </a:p>
        </p:txBody>
      </p:sp>
      <p:sp>
        <p:nvSpPr>
          <p:cNvPr id="5" name="TextBox 4">
            <a:extLst>
              <a:ext uri="{FF2B5EF4-FFF2-40B4-BE49-F238E27FC236}">
                <a16:creationId xmlns:a16="http://schemas.microsoft.com/office/drawing/2014/main" id="{D3633F8D-E94C-4941-9FD8-461EC34D7387}"/>
              </a:ext>
            </a:extLst>
          </p:cNvPr>
          <p:cNvSpPr txBox="1"/>
          <p:nvPr/>
        </p:nvSpPr>
        <p:spPr>
          <a:xfrm>
            <a:off x="3609984" y="9653943"/>
            <a:ext cx="3907536" cy="215444"/>
          </a:xfrm>
          <a:prstGeom prst="rect">
            <a:avLst/>
          </a:prstGeom>
          <a:noFill/>
        </p:spPr>
        <p:txBody>
          <a:bodyPr wrap="square">
            <a:spAutoFit/>
          </a:bodyPr>
          <a:lstStyle/>
          <a:p>
            <a:r>
              <a:rPr lang="en-US" sz="800" b="1" dirty="0"/>
              <a:t>August 2025			                                        </a:t>
            </a:r>
          </a:p>
        </p:txBody>
      </p:sp>
      <p:sp>
        <p:nvSpPr>
          <p:cNvPr id="2" name="Text Box 1">
            <a:extLst>
              <a:ext uri="{FF2B5EF4-FFF2-40B4-BE49-F238E27FC236}">
                <a16:creationId xmlns:a16="http://schemas.microsoft.com/office/drawing/2014/main" id="{42EDA710-F830-B72C-465A-960AD6905163}"/>
              </a:ext>
            </a:extLst>
          </p:cNvPr>
          <p:cNvSpPr txBox="1"/>
          <p:nvPr/>
        </p:nvSpPr>
        <p:spPr>
          <a:xfrm>
            <a:off x="88442" y="619931"/>
            <a:ext cx="7790886" cy="123063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buNone/>
            </a:pPr>
            <a:r>
              <a:rPr lang="en-US" sz="3600" kern="100" dirty="0">
                <a:ln>
                  <a:noFill/>
                </a:ln>
                <a:gradFill>
                  <a:gsLst>
                    <a:gs pos="0">
                      <a:srgbClr val="50164A"/>
                    </a:gs>
                    <a:gs pos="50000">
                      <a:srgbClr val="A02B93"/>
                    </a:gs>
                    <a:gs pos="100000">
                      <a:srgbClr val="D86ECC"/>
                    </a:gs>
                  </a:gsLst>
                  <a:lin ang="5400000" scaled="0"/>
                </a:gradFill>
                <a:effectLst>
                  <a:reflection blurRad="6350" stA="53000" endA="300" endPos="35500" dir="5400000" sy="-90000" algn="bl"/>
                </a:effectLst>
                <a:latin typeface="Aptos" panose="020B0004020202020204" pitchFamily="34" charset="0"/>
                <a:ea typeface="Aptos" panose="020B0004020202020204" pitchFamily="34" charset="0"/>
                <a:cs typeface="Times New Roman" panose="02020603050405020304" pitchFamily="18" charset="0"/>
              </a:rPr>
              <a:t>Celebrate Our Grandparents &amp; Grand People on Sep. 7th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4642CE7-D256-2D3F-D35B-82815B64CF3D}"/>
              </a:ext>
            </a:extLst>
          </p:cNvPr>
          <p:cNvSpPr txBox="1"/>
          <p:nvPr/>
        </p:nvSpPr>
        <p:spPr>
          <a:xfrm>
            <a:off x="232472" y="1922189"/>
            <a:ext cx="7324424" cy="1384995"/>
          </a:xfrm>
          <a:prstGeom prst="rect">
            <a:avLst/>
          </a:prstGeom>
          <a:noFill/>
        </p:spPr>
        <p:txBody>
          <a:bodyPr wrap="square">
            <a:spAutoFit/>
          </a:bodyPr>
          <a:lstStyle/>
          <a:p>
            <a:pPr marL="0" marR="0">
              <a:buNone/>
            </a:pP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Calling All Grandparents, Mee-Maws, Papas, Mimis, Nanas, Grannies, Grampies, Pops, </a:t>
            </a:r>
            <a:r>
              <a:rPr lang="en-US" sz="1400" kern="100" dirty="0" err="1">
                <a:effectLst/>
                <a:latin typeface="Times New Roman" panose="02020603050405020304" pitchFamily="18" charset="0"/>
                <a:ea typeface="Aptos" panose="020B0004020202020204" pitchFamily="34" charset="0"/>
                <a:cs typeface="Times New Roman" panose="02020603050405020304" pitchFamily="18" charset="0"/>
              </a:rPr>
              <a:t>Gigis</a:t>
            </a: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400" kern="100" dirty="0" err="1">
                <a:effectLst/>
                <a:latin typeface="Times New Roman" panose="02020603050405020304" pitchFamily="18" charset="0"/>
                <a:ea typeface="Aptos" panose="020B0004020202020204" pitchFamily="34" charset="0"/>
                <a:cs typeface="Times New Roman" panose="02020603050405020304" pitchFamily="18" charset="0"/>
              </a:rPr>
              <a:t>Nonnas</a:t>
            </a: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 &amp; </a:t>
            </a:r>
            <a:r>
              <a:rPr lang="en-US" sz="1400" kern="100" dirty="0" err="1">
                <a:effectLst/>
                <a:latin typeface="Times New Roman" panose="02020603050405020304" pitchFamily="18" charset="0"/>
                <a:ea typeface="Aptos" panose="020B0004020202020204" pitchFamily="34" charset="0"/>
                <a:cs typeface="Times New Roman" panose="02020603050405020304" pitchFamily="18" charset="0"/>
              </a:rPr>
              <a:t>Nonnos</a:t>
            </a: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 (and </a:t>
            </a:r>
            <a:r>
              <a:rPr lang="en-US" sz="1400" kern="100" dirty="0" err="1">
                <a:effectLst/>
                <a:latin typeface="Times New Roman" panose="02020603050405020304" pitchFamily="18" charset="0"/>
                <a:ea typeface="Aptos" panose="020B0004020202020204" pitchFamily="34" charset="0"/>
                <a:cs typeface="Times New Roman" panose="02020603050405020304" pitchFamily="18" charset="0"/>
              </a:rPr>
              <a:t>Fafas</a:t>
            </a: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 and all the Grand Adults blessed with grandchildren and special young people!  Join us for a celebration and recognition on Sunday, September 7, 2025.  We will honor our grandparents during the Worship Service with a special event.  Following worship, the celebration will continue with refreshments, crafts and photo opportunities.  Be sure to attend this wonderful time of generational celebrations!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descr="Sunday School Rally | St. Paul's United ...">
            <a:extLst>
              <a:ext uri="{FF2B5EF4-FFF2-40B4-BE49-F238E27FC236}">
                <a16:creationId xmlns:a16="http://schemas.microsoft.com/office/drawing/2014/main" id="{AFDBCA10-2F76-AD3B-2927-1438C81222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472" y="3355791"/>
            <a:ext cx="3399920" cy="2312446"/>
          </a:xfrm>
          <a:prstGeom prst="rect">
            <a:avLst/>
          </a:prstGeom>
          <a:noFill/>
          <a:ln>
            <a:noFill/>
          </a:ln>
        </p:spPr>
      </p:pic>
      <p:sp>
        <p:nvSpPr>
          <p:cNvPr id="9" name="Text Box 1">
            <a:extLst>
              <a:ext uri="{FF2B5EF4-FFF2-40B4-BE49-F238E27FC236}">
                <a16:creationId xmlns:a16="http://schemas.microsoft.com/office/drawing/2014/main" id="{603BA82C-D31E-CB83-26E0-6D199120C85D}"/>
              </a:ext>
            </a:extLst>
          </p:cNvPr>
          <p:cNvSpPr txBox="1"/>
          <p:nvPr/>
        </p:nvSpPr>
        <p:spPr>
          <a:xfrm>
            <a:off x="3609984" y="3555171"/>
            <a:ext cx="3907536" cy="175432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marL="0" marR="0" algn="ctr">
              <a:buNone/>
            </a:pPr>
            <a:r>
              <a:rPr lang="en-US" sz="3600" b="1" kern="100" dirty="0">
                <a:ln>
                  <a:noFill/>
                </a:ln>
                <a:solidFill>
                  <a:srgbClr val="0F9ED5"/>
                </a:solidFill>
                <a:effectLst/>
                <a:latin typeface="Aptos" panose="020B0004020202020204" pitchFamily="34" charset="0"/>
                <a:ea typeface="Aptos" panose="020B0004020202020204" pitchFamily="34" charset="0"/>
                <a:cs typeface="Times New Roman" panose="02020603050405020304" pitchFamily="18" charset="0"/>
              </a:rPr>
              <a:t>Everyone is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buNone/>
            </a:pPr>
            <a:r>
              <a:rPr lang="en-US" sz="3600" b="1" kern="100" dirty="0">
                <a:ln>
                  <a:noFill/>
                </a:ln>
                <a:solidFill>
                  <a:srgbClr val="0F9ED5"/>
                </a:solidFill>
                <a:effectLst/>
                <a:latin typeface="Aptos" panose="020B0004020202020204" pitchFamily="34" charset="0"/>
                <a:ea typeface="Aptos" panose="020B0004020202020204" pitchFamily="34" charset="0"/>
                <a:cs typeface="Times New Roman" panose="02020603050405020304" pitchFamily="18" charset="0"/>
              </a:rPr>
              <a:t>Invited 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buNone/>
            </a:pPr>
            <a:r>
              <a:rPr lang="en-US" sz="3600" b="1" kern="100" dirty="0">
                <a:ln>
                  <a:noFill/>
                </a:ln>
                <a:solidFill>
                  <a:srgbClr val="0F9ED5"/>
                </a:solidFill>
                <a:effectLst/>
                <a:latin typeface="Aptos" panose="020B0004020202020204" pitchFamily="34" charset="0"/>
                <a:ea typeface="Aptos" panose="020B0004020202020204" pitchFamily="34" charset="0"/>
                <a:cs typeface="Times New Roman" panose="02020603050405020304" pitchFamily="18" charset="0"/>
              </a:rPr>
              <a:t>Sept. 14!</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D751996-0C26-D15A-B9C0-035638BD45CE}"/>
              </a:ext>
            </a:extLst>
          </p:cNvPr>
          <p:cNvSpPr txBox="1"/>
          <p:nvPr/>
        </p:nvSpPr>
        <p:spPr>
          <a:xfrm>
            <a:off x="193096" y="5716844"/>
            <a:ext cx="7324424" cy="4293483"/>
          </a:xfrm>
          <a:prstGeom prst="rect">
            <a:avLst/>
          </a:prstGeom>
          <a:noFill/>
        </p:spPr>
        <p:txBody>
          <a:bodyPr wrap="square">
            <a:spAutoFit/>
          </a:bodyPr>
          <a:lstStyle/>
          <a:p>
            <a:pPr marL="0" marR="0">
              <a:spcAft>
                <a:spcPts val="6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Are you ready for AMAZING fellowship, exhilarating experiences and hands-on learning about God’s love?  Then “</a:t>
            </a: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join the excitement on Sunday, September 14, 2025 for Rally Sunday” </a:t>
            </a: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as we begin our Sunday School Church year.  We have a new Roster of teachers and volunteers and lots of fun activities and events.   </a:t>
            </a:r>
          </a:p>
          <a:p>
            <a:pPr marL="0" marR="0">
              <a:spcAft>
                <a:spcPts val="6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The fun begins at 9:00 a.m. with donuts and fellowship.  Be sure to come early to meet your Teachers, fill out the registration paperwork and provide your contact information.  Starbucks Sundays begin now!  When you bring a guest to Sunday School during the month of September,  you and your guest will receive a Starbucks gift card!!  </a:t>
            </a:r>
          </a:p>
          <a:p>
            <a:pPr marL="0" marR="0">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9:00 to 9:30 a.m.	Student Registration</a:t>
            </a:r>
          </a:p>
          <a:p>
            <a:pPr marL="0" marR="0">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		Volunteer Sign Ups &amp; Information</a:t>
            </a:r>
          </a:p>
          <a:p>
            <a:pPr marL="0" marR="0">
              <a:spcAft>
                <a:spcPts val="600"/>
              </a:spcAft>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		High School Nursery Assistants </a:t>
            </a:r>
          </a:p>
          <a:p>
            <a:pPr marL="0" marR="0">
              <a:spcAft>
                <a:spcPts val="600"/>
              </a:spcAft>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10:00 a.m.		Worship Service </a:t>
            </a:r>
          </a:p>
          <a:p>
            <a:pPr marL="0" marR="0">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11:15 a.m.		Burger Bash Lunch (Suggested donation $5 per person)</a:t>
            </a:r>
          </a:p>
          <a:p>
            <a:pPr marL="0" marR="0">
              <a:spcAft>
                <a:spcPts val="1800"/>
              </a:spcAft>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		Teacher &amp; Volunteer Introduction </a:t>
            </a:r>
          </a:p>
          <a:p>
            <a:pPr marL="0" marR="0" algn="ctr">
              <a:buNone/>
            </a:pPr>
            <a:r>
              <a:rPr lang="en-US" sz="1200" b="1" kern="100" dirty="0">
                <a:effectLst/>
                <a:latin typeface="Cambria" panose="02040503050406030204" pitchFamily="18" charset="0"/>
                <a:ea typeface="Cambria" panose="02040503050406030204" pitchFamily="18" charset="0"/>
                <a:cs typeface="Times New Roman" panose="02020603050405020304" pitchFamily="18" charset="0"/>
              </a:rPr>
              <a:t>RSVP by September 1st to office at 909-622-1373 or email </a:t>
            </a:r>
          </a:p>
          <a:p>
            <a:pPr marL="0" marR="0" algn="ctr">
              <a:buNone/>
            </a:pPr>
            <a:r>
              <a:rPr lang="en-US" sz="1200" b="1" kern="100" dirty="0">
                <a:effectLst/>
                <a:latin typeface="Cambria" panose="02040503050406030204" pitchFamily="18" charset="0"/>
                <a:ea typeface="Cambria" panose="02040503050406030204" pitchFamily="18" charset="0"/>
                <a:cs typeface="Times New Roman" panose="02020603050405020304" pitchFamily="18" charset="0"/>
              </a:rPr>
              <a:t>pilgrimoffice@pilgrimchurchpomona.com</a:t>
            </a: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 </a:t>
            </a:r>
          </a:p>
          <a:p>
            <a:pPr marL="0" marR="0">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8954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0CB8B-F3DD-6F5A-A853-C8459A4ADF4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0F890CE-BBE3-C16A-F3A7-7376AEF278E5}"/>
              </a:ext>
            </a:extLst>
          </p:cNvPr>
          <p:cNvSpPr txBox="1"/>
          <p:nvPr/>
        </p:nvSpPr>
        <p:spPr>
          <a:xfrm>
            <a:off x="232472" y="9653943"/>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34F54233-8051-88D1-9B2A-FFB90BE6BF40}"/>
              </a:ext>
            </a:extLst>
          </p:cNvPr>
          <p:cNvSpPr txBox="1"/>
          <p:nvPr/>
        </p:nvSpPr>
        <p:spPr>
          <a:xfrm>
            <a:off x="5203088"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11</a:t>
            </a:r>
          </a:p>
        </p:txBody>
      </p:sp>
      <p:sp>
        <p:nvSpPr>
          <p:cNvPr id="12" name="Rectangle 11">
            <a:extLst>
              <a:ext uri="{FF2B5EF4-FFF2-40B4-BE49-F238E27FC236}">
                <a16:creationId xmlns:a16="http://schemas.microsoft.com/office/drawing/2014/main" id="{CC765075-7273-9BD5-F991-6451AF9F12B9}"/>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Christian Education</a:t>
            </a:r>
          </a:p>
        </p:txBody>
      </p:sp>
      <p:sp>
        <p:nvSpPr>
          <p:cNvPr id="2" name="Text Box 1">
            <a:extLst>
              <a:ext uri="{FF2B5EF4-FFF2-40B4-BE49-F238E27FC236}">
                <a16:creationId xmlns:a16="http://schemas.microsoft.com/office/drawing/2014/main" id="{5050AFF7-D0E1-89AC-89CC-17E01D124F02}"/>
              </a:ext>
            </a:extLst>
          </p:cNvPr>
          <p:cNvSpPr txBox="1"/>
          <p:nvPr/>
        </p:nvSpPr>
        <p:spPr>
          <a:xfrm>
            <a:off x="1611379" y="604520"/>
            <a:ext cx="4549643" cy="661591"/>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lnSpc>
                <a:spcPct val="107000"/>
              </a:lnSpc>
              <a:spcAft>
                <a:spcPts val="800"/>
              </a:spcAft>
            </a:pPr>
            <a:r>
              <a:rPr lang="en-US" sz="3600" kern="100" dirty="0">
                <a:ln>
                  <a:noFill/>
                </a:ln>
                <a:solidFill>
                  <a:srgbClr val="800000"/>
                </a:solidFill>
                <a:effectLst>
                  <a:outerShdw blurRad="38100" dist="19050" dir="2700000" algn="tl">
                    <a:schemeClr val="dk1">
                      <a:alpha val="40000"/>
                    </a:schemeClr>
                  </a:outerShdw>
                </a:effectLst>
                <a:latin typeface="Bookman Old Style" panose="02050604050505020204" pitchFamily="18" charset="0"/>
                <a:ea typeface="Aptos" panose="020B0004020202020204" pitchFamily="34" charset="0"/>
                <a:cs typeface="Times New Roman" panose="02020603050405020304" pitchFamily="18" charset="0"/>
              </a:rPr>
              <a:t>The CE Connection</a:t>
            </a:r>
            <a:endParaRPr lang="en-US" sz="1100" kern="100" dirty="0">
              <a:solidFill>
                <a:srgbClr val="8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D7A540D-03BD-6F34-08AE-6AEC300EC2CE}"/>
              </a:ext>
            </a:extLst>
          </p:cNvPr>
          <p:cNvSpPr txBox="1"/>
          <p:nvPr/>
        </p:nvSpPr>
        <p:spPr>
          <a:xfrm>
            <a:off x="232472" y="1236231"/>
            <a:ext cx="7324424" cy="608308"/>
          </a:xfrm>
          <a:prstGeom prst="rect">
            <a:avLst/>
          </a:prstGeom>
          <a:noFill/>
        </p:spPr>
        <p:txBody>
          <a:bodyPr wrap="square">
            <a:spAutoFit/>
          </a:bodyPr>
          <a:lstStyle/>
          <a:p>
            <a:pPr marL="0" marR="0" algn="ctr">
              <a:lnSpc>
                <a:spcPct val="107000"/>
              </a:lnSpc>
              <a:spcAft>
                <a:spcPts val="800"/>
              </a:spcAft>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Hello Pilgrim Family, Friends and Youth!  The Pilgrim Youth and Board of Christian Education are excited to announce our upcoming events!</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803471D4-D23C-33F2-CDD8-A2F5CB00F682}"/>
              </a:ext>
            </a:extLst>
          </p:cNvPr>
          <p:cNvGraphicFramePr>
            <a:graphicFrameLocks noGrp="1"/>
          </p:cNvGraphicFramePr>
          <p:nvPr>
            <p:extLst>
              <p:ext uri="{D42A27DB-BD31-4B8C-83A1-F6EECF244321}">
                <p14:modId xmlns:p14="http://schemas.microsoft.com/office/powerpoint/2010/main" val="1587171341"/>
              </p:ext>
            </p:extLst>
          </p:nvPr>
        </p:nvGraphicFramePr>
        <p:xfrm>
          <a:off x="223988" y="1765122"/>
          <a:ext cx="7324424" cy="6861294"/>
        </p:xfrm>
        <a:graphic>
          <a:graphicData uri="http://schemas.openxmlformats.org/drawingml/2006/table">
            <a:tbl>
              <a:tblPr firstRow="1" firstCol="1" bandRow="1">
                <a:tableStyleId>{5C22544A-7EE6-4342-B048-85BDC9FD1C3A}</a:tableStyleId>
              </a:tblPr>
              <a:tblGrid>
                <a:gridCol w="1688143">
                  <a:extLst>
                    <a:ext uri="{9D8B030D-6E8A-4147-A177-3AD203B41FA5}">
                      <a16:colId xmlns:a16="http://schemas.microsoft.com/office/drawing/2014/main" val="4206633097"/>
                    </a:ext>
                  </a:extLst>
                </a:gridCol>
                <a:gridCol w="3666129">
                  <a:extLst>
                    <a:ext uri="{9D8B030D-6E8A-4147-A177-3AD203B41FA5}">
                      <a16:colId xmlns:a16="http://schemas.microsoft.com/office/drawing/2014/main" val="633176910"/>
                    </a:ext>
                  </a:extLst>
                </a:gridCol>
                <a:gridCol w="1970152">
                  <a:extLst>
                    <a:ext uri="{9D8B030D-6E8A-4147-A177-3AD203B41FA5}">
                      <a16:colId xmlns:a16="http://schemas.microsoft.com/office/drawing/2014/main" val="3506898927"/>
                    </a:ext>
                  </a:extLst>
                </a:gridCol>
              </a:tblGrid>
              <a:tr h="213260">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rPr>
                        <a:t>Date</a:t>
                      </a:r>
                      <a:endParaRPr lang="en-US" sz="1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800000"/>
                    </a:solidFill>
                  </a:tcPr>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rPr>
                        <a:t>Event</a:t>
                      </a:r>
                      <a:endParaRPr lang="en-US" sz="1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800000"/>
                    </a:solidFill>
                  </a:tcPr>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rPr>
                        <a:t>Location</a:t>
                      </a:r>
                      <a:endParaRPr lang="en-US" sz="1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800000"/>
                    </a:solidFill>
                  </a:tcPr>
                </a:tc>
                <a:extLst>
                  <a:ext uri="{0D108BD9-81ED-4DB2-BD59-A6C34878D82A}">
                    <a16:rowId xmlns:a16="http://schemas.microsoft.com/office/drawing/2014/main" val="2893106879"/>
                  </a:ext>
                </a:extLst>
              </a:tr>
              <a:tr h="314425">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Aug. 16, 2025</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Sunday School Teacher Worship</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CE Office &amp; Classrooms</a:t>
                      </a:r>
                    </a:p>
                  </a:txBody>
                  <a:tcPr marL="68580" marR="68580" marT="0" marB="0"/>
                </a:tc>
                <a:extLst>
                  <a:ext uri="{0D108BD9-81ED-4DB2-BD59-A6C34878D82A}">
                    <a16:rowId xmlns:a16="http://schemas.microsoft.com/office/drawing/2014/main" val="1701304408"/>
                  </a:ext>
                </a:extLst>
              </a:tr>
              <a:tr h="277067">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Aug. 17, 2025 </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Back to School All Youth Swim Party </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Vanyo Home</a:t>
                      </a:r>
                    </a:p>
                  </a:txBody>
                  <a:tcPr marL="68580" marR="68580" marT="0" marB="0"/>
                </a:tc>
                <a:extLst>
                  <a:ext uri="{0D108BD9-81ED-4DB2-BD59-A6C34878D82A}">
                    <a16:rowId xmlns:a16="http://schemas.microsoft.com/office/drawing/2014/main" val="2464944585"/>
                  </a:ext>
                </a:extLst>
              </a:tr>
              <a:tr h="443216">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Aug. 24, 2025 </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BLESSING OF THE BACKPACKS</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Pilgrim Church, Sanctuary </a:t>
                      </a:r>
                    </a:p>
                  </a:txBody>
                  <a:tcPr marL="68580" marR="68580" marT="0" marB="0"/>
                </a:tc>
                <a:extLst>
                  <a:ext uri="{0D108BD9-81ED-4DB2-BD59-A6C34878D82A}">
                    <a16:rowId xmlns:a16="http://schemas.microsoft.com/office/drawing/2014/main" val="1072072823"/>
                  </a:ext>
                </a:extLst>
              </a:tr>
              <a:tr h="545561">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Aug. 24, 2025</a:t>
                      </a:r>
                    </a:p>
                  </a:txBody>
                  <a:tcPr marL="68580" marR="68580" marT="0" marB="0">
                    <a:solidFill>
                      <a:srgbClr val="800000"/>
                    </a:solidFill>
                  </a:tcPr>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Church Wide Potluck Lunch</a:t>
                      </a:r>
                    </a:p>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Youth Service Work</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Kitchen, Gym, Pilgrim Hall</a:t>
                      </a:r>
                    </a:p>
                  </a:txBody>
                  <a:tcPr marL="68580" marR="68580" marT="0" marB="0"/>
                </a:tc>
                <a:extLst>
                  <a:ext uri="{0D108BD9-81ED-4DB2-BD59-A6C34878D82A}">
                    <a16:rowId xmlns:a16="http://schemas.microsoft.com/office/drawing/2014/main" val="2921473608"/>
                  </a:ext>
                </a:extLst>
              </a:tr>
              <a:tr h="292053">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Sep. 7, 2025 (Sun)</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Grandparent’s Day Celebration</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Pilgrim Church &amp; Gym</a:t>
                      </a:r>
                    </a:p>
                  </a:txBody>
                  <a:tcPr marL="68580" marR="68580" marT="0" marB="0"/>
                </a:tc>
                <a:extLst>
                  <a:ext uri="{0D108BD9-81ED-4DB2-BD59-A6C34878D82A}">
                    <a16:rowId xmlns:a16="http://schemas.microsoft.com/office/drawing/2014/main" val="543022385"/>
                  </a:ext>
                </a:extLst>
              </a:tr>
              <a:tr h="443216">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Sep. 13, 2025 (Sat)</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Rally Sunday Set Up</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Pilgrim Church, Gym, Kitchen </a:t>
                      </a:r>
                    </a:p>
                  </a:txBody>
                  <a:tcPr marL="68580" marR="68580" marT="0" marB="0"/>
                </a:tc>
                <a:extLst>
                  <a:ext uri="{0D108BD9-81ED-4DB2-BD59-A6C34878D82A}">
                    <a16:rowId xmlns:a16="http://schemas.microsoft.com/office/drawing/2014/main" val="1154493437"/>
                  </a:ext>
                </a:extLst>
              </a:tr>
              <a:tr h="443216">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Sep. 14, 2025 (Sun)</a:t>
                      </a:r>
                    </a:p>
                  </a:txBody>
                  <a:tcPr marL="68580" marR="68580" marT="0" marB="0">
                    <a:solidFill>
                      <a:srgbClr val="800000"/>
                    </a:solidFill>
                  </a:tcPr>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Rally Sunday &amp; Burger Bash</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Kitchen, Gym and Pilgrim Hall</a:t>
                      </a:r>
                    </a:p>
                  </a:txBody>
                  <a:tcPr marL="68580" marR="68580" marT="0" marB="0"/>
                </a:tc>
                <a:extLst>
                  <a:ext uri="{0D108BD9-81ED-4DB2-BD59-A6C34878D82A}">
                    <a16:rowId xmlns:a16="http://schemas.microsoft.com/office/drawing/2014/main" val="3479573372"/>
                  </a:ext>
                </a:extLst>
              </a:tr>
              <a:tr h="443216">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Sep. 21, 2025 (Sun)</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Talent Show hosted by Membership Bd.</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Pilgrim Church</a:t>
                      </a:r>
                    </a:p>
                  </a:txBody>
                  <a:tcPr marL="68580" marR="68580" marT="0" marB="0"/>
                </a:tc>
                <a:extLst>
                  <a:ext uri="{0D108BD9-81ED-4DB2-BD59-A6C34878D82A}">
                    <a16:rowId xmlns:a16="http://schemas.microsoft.com/office/drawing/2014/main" val="411761832"/>
                  </a:ext>
                </a:extLst>
              </a:tr>
              <a:tr h="545561">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Oct. 11, 2025 (Sat)</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Knott’s Berry Farm Youth Field Trip</a:t>
                      </a:r>
                    </a:p>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10 a.m. to 6 p.m. (Depart campus @ 9 a.m.)</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Off Campus</a:t>
                      </a:r>
                    </a:p>
                  </a:txBody>
                  <a:tcPr marL="68580" marR="68580" marT="0" marB="0"/>
                </a:tc>
                <a:extLst>
                  <a:ext uri="{0D108BD9-81ED-4DB2-BD59-A6C34878D82A}">
                    <a16:rowId xmlns:a16="http://schemas.microsoft.com/office/drawing/2014/main" val="2748670688"/>
                  </a:ext>
                </a:extLst>
              </a:tr>
              <a:tr h="443216">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Oct. 18, 2025 (Sat)</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Rummage Sale – Youth Assignments &amp; Service Work</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All Campus</a:t>
                      </a:r>
                    </a:p>
                  </a:txBody>
                  <a:tcPr marL="68580" marR="68580" marT="0" marB="0"/>
                </a:tc>
                <a:extLst>
                  <a:ext uri="{0D108BD9-81ED-4DB2-BD59-A6C34878D82A}">
                    <a16:rowId xmlns:a16="http://schemas.microsoft.com/office/drawing/2014/main" val="1502227680"/>
                  </a:ext>
                </a:extLst>
              </a:tr>
              <a:tr h="443216">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Oct. 24, 2025 </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Trunk or Treat Set Up </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Pilgrim Church, Gym, Parking Lot</a:t>
                      </a:r>
                    </a:p>
                  </a:txBody>
                  <a:tcPr marL="68580" marR="68580" marT="0" marB="0"/>
                </a:tc>
                <a:extLst>
                  <a:ext uri="{0D108BD9-81ED-4DB2-BD59-A6C34878D82A}">
                    <a16:rowId xmlns:a16="http://schemas.microsoft.com/office/drawing/2014/main" val="1671793550"/>
                  </a:ext>
                </a:extLst>
              </a:tr>
              <a:tr h="443216">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Oct. 25, 2025</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Trunk or Treat</a:t>
                      </a:r>
                    </a:p>
                  </a:txBody>
                  <a:tcPr marL="68580" marR="68580" marT="0" marB="0"/>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Pilgrim Church, Gym, Parking Lot</a:t>
                      </a:r>
                    </a:p>
                  </a:txBody>
                  <a:tcPr marL="68580" marR="68580" marT="0" marB="0"/>
                </a:tc>
                <a:extLst>
                  <a:ext uri="{0D108BD9-81ED-4DB2-BD59-A6C34878D82A}">
                    <a16:rowId xmlns:a16="http://schemas.microsoft.com/office/drawing/2014/main" val="1348048083"/>
                  </a:ext>
                </a:extLst>
              </a:tr>
              <a:tr h="213260">
                <a:tc>
                  <a:txBody>
                    <a:bodyPr/>
                    <a:lstStyle/>
                    <a:p>
                      <a:pPr marL="0" marR="0">
                        <a:lnSpc>
                          <a:spcPct val="107000"/>
                        </a:lnSpc>
                        <a:spcAft>
                          <a:spcPts val="800"/>
                        </a:spcAft>
                        <a:buNone/>
                      </a:pPr>
                      <a:r>
                        <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Nov. 2, 2025</a:t>
                      </a:r>
                    </a:p>
                  </a:txBody>
                  <a:tcPr marL="68580" marR="68580" marT="0" marB="0">
                    <a:solidFill>
                      <a:srgbClr val="800000"/>
                    </a:solidFill>
                  </a:tcPr>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Christmas Program Rehearsals Begin</a:t>
                      </a:r>
                    </a:p>
                  </a:txBody>
                  <a:tcPr marL="68580" marR="68580" marT="0" marB="0"/>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Pilgrim Hall</a:t>
                      </a:r>
                    </a:p>
                  </a:txBody>
                  <a:tcPr marL="68580" marR="68580" marT="0" marB="0"/>
                </a:tc>
                <a:extLst>
                  <a:ext uri="{0D108BD9-81ED-4DB2-BD59-A6C34878D82A}">
                    <a16:rowId xmlns:a16="http://schemas.microsoft.com/office/drawing/2014/main" val="1050631078"/>
                  </a:ext>
                </a:extLst>
              </a:tr>
              <a:tr h="213260">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Nov. 9, 2025</a:t>
                      </a:r>
                    </a:p>
                  </a:txBody>
                  <a:tcPr marL="68580" marR="68580" marT="0" marB="0">
                    <a:solidFill>
                      <a:srgbClr val="800000"/>
                    </a:solidFill>
                  </a:tcPr>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Youth Veteran’s Day Recognition</a:t>
                      </a:r>
                    </a:p>
                  </a:txBody>
                  <a:tcPr marL="68580" marR="68580" marT="0" marB="0"/>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Pilgrim Church</a:t>
                      </a:r>
                    </a:p>
                  </a:txBody>
                  <a:tcPr marL="68580" marR="68580" marT="0" marB="0"/>
                </a:tc>
                <a:extLst>
                  <a:ext uri="{0D108BD9-81ED-4DB2-BD59-A6C34878D82A}">
                    <a16:rowId xmlns:a16="http://schemas.microsoft.com/office/drawing/2014/main" val="2975583683"/>
                  </a:ext>
                </a:extLst>
              </a:tr>
              <a:tr h="673171">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Nov. 15, 2025</a:t>
                      </a:r>
                    </a:p>
                  </a:txBody>
                  <a:tcPr marL="68580" marR="68580" marT="0" marB="0">
                    <a:solidFill>
                      <a:srgbClr val="800000"/>
                    </a:solidFill>
                  </a:tcPr>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Church Auction – Youth Service Work</a:t>
                      </a:r>
                    </a:p>
                  </a:txBody>
                  <a:tcPr marL="68580" marR="68580" marT="0" marB="0"/>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Pilgrim Church, Kitchen, Gym &amp; Pilgrim Hall</a:t>
                      </a:r>
                    </a:p>
                  </a:txBody>
                  <a:tcPr marL="68580" marR="68580" marT="0" marB="0"/>
                </a:tc>
                <a:extLst>
                  <a:ext uri="{0D108BD9-81ED-4DB2-BD59-A6C34878D82A}">
                    <a16:rowId xmlns:a16="http://schemas.microsoft.com/office/drawing/2014/main" val="1646879916"/>
                  </a:ext>
                </a:extLst>
              </a:tr>
              <a:tr h="471164">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Nov. 30, 2025</a:t>
                      </a:r>
                    </a:p>
                  </a:txBody>
                  <a:tcPr marL="68580" marR="68580" marT="0" marB="0">
                    <a:solidFill>
                      <a:srgbClr val="800000"/>
                    </a:solidFill>
                  </a:tcPr>
                </a:tc>
                <a:tc>
                  <a:txBody>
                    <a:bodyPr/>
                    <a:lstStyle/>
                    <a:p>
                      <a:pPr marL="0" marR="0">
                        <a:lnSpc>
                          <a:spcPct val="107000"/>
                        </a:lnSpc>
                        <a:spcAft>
                          <a:spcPts val="800"/>
                        </a:spcAft>
                        <a:buNone/>
                      </a:pPr>
                      <a:r>
                        <a:rPr lang="en-US" sz="1400" kern="100">
                          <a:effectLst/>
                          <a:latin typeface="Cambria" panose="02040503050406030204" pitchFamily="18" charset="0"/>
                          <a:ea typeface="Cambria" panose="02040503050406030204" pitchFamily="18" charset="0"/>
                          <a:cs typeface="Times New Roman" panose="02020603050405020304" pitchFamily="18" charset="0"/>
                        </a:rPr>
                        <a:t>Youth Christmas Lunch &amp; Tree Decorating</a:t>
                      </a:r>
                    </a:p>
                  </a:txBody>
                  <a:tcPr marL="68580" marR="68580" marT="0" marB="0"/>
                </a:tc>
                <a:tc>
                  <a:txBody>
                    <a:bodyPr/>
                    <a:lstStyle/>
                    <a:p>
                      <a:pPr marL="0" marR="0">
                        <a:lnSpc>
                          <a:spcPct val="107000"/>
                        </a:lnSpc>
                        <a:spcAft>
                          <a:spcPts val="800"/>
                        </a:spcAft>
                        <a:buNone/>
                      </a:pPr>
                      <a:r>
                        <a:rPr lang="en-US" sz="1400" kern="100" dirty="0">
                          <a:effectLst/>
                          <a:latin typeface="Cambria" panose="02040503050406030204" pitchFamily="18" charset="0"/>
                          <a:ea typeface="Cambria" panose="02040503050406030204" pitchFamily="18" charset="0"/>
                          <a:cs typeface="Times New Roman" panose="02020603050405020304" pitchFamily="18" charset="0"/>
                        </a:rPr>
                        <a:t>Pilgrim Hall</a:t>
                      </a:r>
                    </a:p>
                  </a:txBody>
                  <a:tcPr marL="68580" marR="68580" marT="0" marB="0"/>
                </a:tc>
                <a:extLst>
                  <a:ext uri="{0D108BD9-81ED-4DB2-BD59-A6C34878D82A}">
                    <a16:rowId xmlns:a16="http://schemas.microsoft.com/office/drawing/2014/main" val="1172912971"/>
                  </a:ext>
                </a:extLst>
              </a:tr>
            </a:tbl>
          </a:graphicData>
        </a:graphic>
      </p:graphicFrame>
      <p:sp>
        <p:nvSpPr>
          <p:cNvPr id="7" name="TextBox 6">
            <a:extLst>
              <a:ext uri="{FF2B5EF4-FFF2-40B4-BE49-F238E27FC236}">
                <a16:creationId xmlns:a16="http://schemas.microsoft.com/office/drawing/2014/main" id="{C2C62010-AC56-393E-F7A3-F09994BB5AF5}"/>
              </a:ext>
            </a:extLst>
          </p:cNvPr>
          <p:cNvSpPr txBox="1"/>
          <p:nvPr/>
        </p:nvSpPr>
        <p:spPr>
          <a:xfrm>
            <a:off x="88874" y="8626418"/>
            <a:ext cx="7341392" cy="1077218"/>
          </a:xfrm>
          <a:prstGeom prst="rect">
            <a:avLst/>
          </a:prstGeom>
          <a:noFill/>
        </p:spPr>
        <p:txBody>
          <a:bodyPr wrap="square">
            <a:spAutoFit/>
          </a:bodyPr>
          <a:lstStyle/>
          <a:p>
            <a:pPr algn="just"/>
            <a:r>
              <a:rPr lang="en-US" sz="1600" dirty="0">
                <a:latin typeface="Cambria" panose="02040503050406030204" pitchFamily="18" charset="0"/>
                <a:ea typeface="Cambria" panose="02040503050406030204" pitchFamily="18" charset="0"/>
              </a:rPr>
              <a:t>For questions or information about these events, please contact Pastor Heather at 909-622-1373 or CE Chair Christine Vanyo at 909-919-4621 or connect with a CE Board Member.  If you are interested in hosting, sponsoring or participating in our events, please let us know! </a:t>
            </a: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We love the support of our Pilgrim Family!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01C4D54E-1202-2DBA-9653-8B09DC0CB5D6}"/>
              </a:ext>
            </a:extLst>
          </p:cNvPr>
          <p:cNvSpPr>
            <a:spLocks noGrp="1"/>
          </p:cNvSpPr>
          <p:nvPr>
            <p:ph type="ftr" sz="quarter" idx="11"/>
          </p:nvPr>
        </p:nvSpPr>
        <p:spPr>
          <a:xfrm>
            <a:off x="2562937" y="9601628"/>
            <a:ext cx="2623185" cy="535517"/>
          </a:xfrm>
        </p:spPr>
        <p:txBody>
          <a:bodyPr/>
          <a:lstStyle/>
          <a:p>
            <a:r>
              <a:rPr lang="en-US" sz="800" b="1" dirty="0"/>
              <a:t>August 2025</a:t>
            </a:r>
          </a:p>
          <a:p>
            <a:endParaRPr lang="en-US" dirty="0"/>
          </a:p>
        </p:txBody>
      </p:sp>
    </p:spTree>
    <p:extLst>
      <p:ext uri="{BB962C8B-B14F-4D97-AF65-F5344CB8AC3E}">
        <p14:creationId xmlns:p14="http://schemas.microsoft.com/office/powerpoint/2010/main" val="286218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
            <a:extLst>
              <a:ext uri="{FF2B5EF4-FFF2-40B4-BE49-F238E27FC236}">
                <a16:creationId xmlns:a16="http://schemas.microsoft.com/office/drawing/2014/main" id="{7C3F3D9B-1CEF-2871-9C7E-BC361816F617}"/>
              </a:ext>
            </a:extLst>
          </p:cNvPr>
          <p:cNvSpPr txBox="1"/>
          <p:nvPr/>
        </p:nvSpPr>
        <p:spPr>
          <a:xfrm>
            <a:off x="117387" y="1146079"/>
            <a:ext cx="3759569" cy="138499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buNone/>
            </a:pPr>
            <a:r>
              <a:rPr lang="en-US" sz="2800" b="1" kern="100" dirty="0">
                <a:ln>
                  <a:noFill/>
                </a:ln>
                <a:solidFill>
                  <a:srgbClr val="196B24"/>
                </a:solidFill>
                <a:effectLst/>
                <a:latin typeface="Times New Roman" panose="02020603050405020304" pitchFamily="18" charset="0"/>
                <a:ea typeface="Aptos" panose="020B0004020202020204" pitchFamily="34" charset="0"/>
              </a:rPr>
              <a:t>Welcome to Our</a:t>
            </a:r>
            <a:endParaRPr lang="en-US" sz="1200" kern="100" dirty="0">
              <a:effectLst/>
              <a:latin typeface="Times New Roman" panose="02020603050405020304" pitchFamily="18" charset="0"/>
              <a:ea typeface="Aptos" panose="020B0004020202020204" pitchFamily="34" charset="0"/>
            </a:endParaRPr>
          </a:p>
          <a:p>
            <a:pPr marL="0" marR="0" algn="ctr">
              <a:buNone/>
            </a:pPr>
            <a:r>
              <a:rPr lang="en-US" sz="2800" b="1" kern="100" dirty="0">
                <a:ln>
                  <a:noFill/>
                </a:ln>
                <a:solidFill>
                  <a:srgbClr val="196B24"/>
                </a:solidFill>
                <a:effectLst/>
                <a:latin typeface="Times New Roman" panose="02020603050405020304" pitchFamily="18" charset="0"/>
                <a:ea typeface="Aptos" panose="020B0004020202020204" pitchFamily="34" charset="0"/>
              </a:rPr>
              <a:t>Newest Nursery</a:t>
            </a:r>
            <a:endParaRPr lang="en-US" sz="1200" kern="100" dirty="0">
              <a:effectLst/>
              <a:latin typeface="Times New Roman" panose="02020603050405020304" pitchFamily="18" charset="0"/>
              <a:ea typeface="Aptos" panose="020B0004020202020204" pitchFamily="34" charset="0"/>
            </a:endParaRPr>
          </a:p>
          <a:p>
            <a:pPr marL="0" marR="0" algn="ctr"/>
            <a:r>
              <a:rPr lang="en-US" sz="2800" b="1" kern="100" dirty="0">
                <a:ln>
                  <a:noFill/>
                </a:ln>
                <a:solidFill>
                  <a:srgbClr val="196B24"/>
                </a:solidFill>
                <a:effectLst/>
                <a:latin typeface="Times New Roman" panose="02020603050405020304" pitchFamily="18" charset="0"/>
                <a:ea typeface="Aptos" panose="020B0004020202020204" pitchFamily="34" charset="0"/>
              </a:rPr>
              <a:t>Teacher!</a:t>
            </a:r>
            <a:endParaRPr lang="en-US" sz="1200" kern="100" dirty="0">
              <a:effectLst/>
              <a:latin typeface="Times New Roman" panose="02020603050405020304" pitchFamily="18" charset="0"/>
              <a:ea typeface="Aptos" panose="020B0004020202020204" pitchFamily="34" charset="0"/>
            </a:endParaRPr>
          </a:p>
        </p:txBody>
      </p:sp>
      <p:pic>
        <p:nvPicPr>
          <p:cNvPr id="9" name="Picture 8" descr="Lockland Church Of The Nazarene">
            <a:extLst>
              <a:ext uri="{FF2B5EF4-FFF2-40B4-BE49-F238E27FC236}">
                <a16:creationId xmlns:a16="http://schemas.microsoft.com/office/drawing/2014/main" id="{1F752361-824F-0585-FFD0-5769B5EA4B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6438" y="928273"/>
            <a:ext cx="3098190" cy="1820608"/>
          </a:xfrm>
          <a:prstGeom prst="rect">
            <a:avLst/>
          </a:prstGeom>
          <a:noFill/>
          <a:ln>
            <a:noFill/>
          </a:ln>
        </p:spPr>
      </p:pic>
      <p:sp>
        <p:nvSpPr>
          <p:cNvPr id="11" name="TextBox 10">
            <a:extLst>
              <a:ext uri="{FF2B5EF4-FFF2-40B4-BE49-F238E27FC236}">
                <a16:creationId xmlns:a16="http://schemas.microsoft.com/office/drawing/2014/main" id="{1859D05E-E200-DC81-62BA-8BE02FA5EAD1}"/>
              </a:ext>
            </a:extLst>
          </p:cNvPr>
          <p:cNvSpPr txBox="1"/>
          <p:nvPr/>
        </p:nvSpPr>
        <p:spPr>
          <a:xfrm>
            <a:off x="24759" y="2884430"/>
            <a:ext cx="7763157" cy="1231106"/>
          </a:xfrm>
          <a:prstGeom prst="rect">
            <a:avLst/>
          </a:prstGeom>
          <a:noFill/>
        </p:spPr>
        <p:txBody>
          <a:bodyPr wrap="square">
            <a:spAutoFit/>
          </a:bodyPr>
          <a:lstStyle/>
          <a:p>
            <a:pPr marL="0" marR="0" algn="just"/>
            <a:r>
              <a:rPr lang="en-US" sz="1400" kern="100" dirty="0">
                <a:effectLst/>
                <a:latin typeface="Cambria" panose="02040503050406030204" pitchFamily="18" charset="0"/>
                <a:ea typeface="Cambria" panose="02040503050406030204" pitchFamily="18" charset="0"/>
              </a:rPr>
              <a:t>Please be sure to welcome </a:t>
            </a:r>
            <a:r>
              <a:rPr lang="en-US" sz="1400" b="1" kern="100" dirty="0">
                <a:effectLst/>
                <a:latin typeface="Cambria" panose="02040503050406030204" pitchFamily="18" charset="0"/>
                <a:ea typeface="Cambria" panose="02040503050406030204" pitchFamily="18" charset="0"/>
              </a:rPr>
              <a:t>Brandis Pena</a:t>
            </a:r>
            <a:r>
              <a:rPr lang="en-US" sz="1400" kern="100" dirty="0">
                <a:effectLst/>
                <a:latin typeface="Cambria" panose="02040503050406030204" pitchFamily="18" charset="0"/>
                <a:ea typeface="Cambria" panose="02040503050406030204" pitchFamily="18" charset="0"/>
              </a:rPr>
              <a:t> who is our newest Nursery/Preschool Teacher.  You will find Brandis and her son Hunter in our nursery where she will be teaching the preschoolers and caring for the infants.  A new infant and preschool curriculum will begin this fall and we are so thankful for the dedication of our nursery volunteers.  If you would like to become a regular nursery substitute, please contact Nursery Manager,  Julie McCormick at 909-296-2306</a:t>
            </a:r>
            <a:r>
              <a:rPr lang="en-US" sz="1800" kern="100" dirty="0">
                <a:effectLst/>
                <a:latin typeface="Cambria" panose="02040503050406030204" pitchFamily="18" charset="0"/>
                <a:ea typeface="Cambria" panose="02040503050406030204" pitchFamily="18" charset="0"/>
              </a:rPr>
              <a:t>.  </a:t>
            </a:r>
            <a:endParaRPr lang="en-US" sz="1600" kern="100" dirty="0">
              <a:effectLst/>
              <a:latin typeface="Cambria" panose="02040503050406030204" pitchFamily="18" charset="0"/>
              <a:ea typeface="Cambria" panose="02040503050406030204" pitchFamily="18" charset="0"/>
            </a:endParaRPr>
          </a:p>
        </p:txBody>
      </p:sp>
      <p:sp>
        <p:nvSpPr>
          <p:cNvPr id="6" name="Footer Placeholder 5">
            <a:extLst>
              <a:ext uri="{FF2B5EF4-FFF2-40B4-BE49-F238E27FC236}">
                <a16:creationId xmlns:a16="http://schemas.microsoft.com/office/drawing/2014/main" id="{ACCA2073-43A7-C32E-1539-14F6D8320507}"/>
              </a:ext>
            </a:extLst>
          </p:cNvPr>
          <p:cNvSpPr>
            <a:spLocks noGrp="1"/>
          </p:cNvSpPr>
          <p:nvPr>
            <p:ph type="ftr" sz="quarter" idx="11"/>
          </p:nvPr>
        </p:nvSpPr>
        <p:spPr>
          <a:xfrm>
            <a:off x="2588471" y="9638268"/>
            <a:ext cx="2623185" cy="535517"/>
          </a:xfrm>
        </p:spPr>
        <p:txBody>
          <a:bodyPr/>
          <a:lstStyle/>
          <a:p>
            <a:r>
              <a:rPr lang="en-US" sz="800" b="1" dirty="0"/>
              <a:t>August 2025</a:t>
            </a:r>
          </a:p>
          <a:p>
            <a:endParaRPr lang="en-US" dirty="0"/>
          </a:p>
        </p:txBody>
      </p:sp>
      <p:sp>
        <p:nvSpPr>
          <p:cNvPr id="10" name="Rectangle 9">
            <a:extLst>
              <a:ext uri="{FF2B5EF4-FFF2-40B4-BE49-F238E27FC236}">
                <a16:creationId xmlns:a16="http://schemas.microsoft.com/office/drawing/2014/main" id="{847501A8-CAD3-D6FD-DEA6-D15ACBD82C78}"/>
              </a:ext>
            </a:extLst>
          </p:cNvPr>
          <p:cNvSpPr/>
          <p:nvPr/>
        </p:nvSpPr>
        <p:spPr>
          <a:xfrm>
            <a:off x="-18487"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Our Nursery</a:t>
            </a:r>
          </a:p>
        </p:txBody>
      </p:sp>
      <p:sp>
        <p:nvSpPr>
          <p:cNvPr id="13" name="TextBox 12">
            <a:extLst>
              <a:ext uri="{FF2B5EF4-FFF2-40B4-BE49-F238E27FC236}">
                <a16:creationId xmlns:a16="http://schemas.microsoft.com/office/drawing/2014/main" id="{C58D91F9-07EA-F5B4-0001-1C4874B56DE3}"/>
              </a:ext>
            </a:extLst>
          </p:cNvPr>
          <p:cNvSpPr txBox="1"/>
          <p:nvPr/>
        </p:nvSpPr>
        <p:spPr>
          <a:xfrm>
            <a:off x="117387" y="9690582"/>
            <a:ext cx="3910912" cy="215444"/>
          </a:xfrm>
          <a:prstGeom prst="rect">
            <a:avLst/>
          </a:prstGeom>
          <a:noFill/>
        </p:spPr>
        <p:txBody>
          <a:bodyPr wrap="square">
            <a:spAutoFit/>
          </a:bodyPr>
          <a:lstStyle/>
          <a:p>
            <a:r>
              <a:rPr lang="en-US" sz="800" dirty="0">
                <a:latin typeface="Cambria" panose="02040503050406030204" pitchFamily="18" charset="0"/>
                <a:ea typeface="Cambria" panose="02040503050406030204" pitchFamily="18" charset="0"/>
              </a:rPr>
              <a:t>Isaiah 60:1 “Rise Up</a:t>
            </a:r>
          </a:p>
        </p:txBody>
      </p:sp>
      <p:sp>
        <p:nvSpPr>
          <p:cNvPr id="15" name="TextBox 14">
            <a:extLst>
              <a:ext uri="{FF2B5EF4-FFF2-40B4-BE49-F238E27FC236}">
                <a16:creationId xmlns:a16="http://schemas.microsoft.com/office/drawing/2014/main" id="{2D518447-905C-9E74-ABEC-4418053F351F}"/>
              </a:ext>
            </a:extLst>
          </p:cNvPr>
          <p:cNvSpPr txBox="1"/>
          <p:nvPr/>
        </p:nvSpPr>
        <p:spPr>
          <a:xfrm>
            <a:off x="7191632" y="9690582"/>
            <a:ext cx="596284" cy="215444"/>
          </a:xfrm>
          <a:prstGeom prst="rect">
            <a:avLst/>
          </a:prstGeom>
          <a:noFill/>
        </p:spPr>
        <p:txBody>
          <a:bodyPr wrap="square">
            <a:spAutoFit/>
          </a:bodyPr>
          <a:lstStyle/>
          <a:p>
            <a:r>
              <a:rPr lang="en-US" sz="800" dirty="0"/>
              <a:t>12</a:t>
            </a:r>
          </a:p>
        </p:txBody>
      </p:sp>
      <p:sp>
        <p:nvSpPr>
          <p:cNvPr id="4" name="Rectangle 3">
            <a:extLst>
              <a:ext uri="{FF2B5EF4-FFF2-40B4-BE49-F238E27FC236}">
                <a16:creationId xmlns:a16="http://schemas.microsoft.com/office/drawing/2014/main" id="{4AB3C1C6-ACB3-81D1-BF4F-DCB8AD8496B5}"/>
              </a:ext>
            </a:extLst>
          </p:cNvPr>
          <p:cNvSpPr/>
          <p:nvPr/>
        </p:nvSpPr>
        <p:spPr>
          <a:xfrm>
            <a:off x="-2970" y="4078515"/>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Rummage Sorting Update</a:t>
            </a:r>
          </a:p>
        </p:txBody>
      </p:sp>
      <p:sp>
        <p:nvSpPr>
          <p:cNvPr id="7" name="TextBox 6">
            <a:extLst>
              <a:ext uri="{FF2B5EF4-FFF2-40B4-BE49-F238E27FC236}">
                <a16:creationId xmlns:a16="http://schemas.microsoft.com/office/drawing/2014/main" id="{AE7A6768-7EAF-30AA-9597-0317304C0911}"/>
              </a:ext>
            </a:extLst>
          </p:cNvPr>
          <p:cNvSpPr txBox="1"/>
          <p:nvPr/>
        </p:nvSpPr>
        <p:spPr>
          <a:xfrm>
            <a:off x="193107" y="7148861"/>
            <a:ext cx="7296667" cy="2541721"/>
          </a:xfrm>
          <a:prstGeom prst="rect">
            <a:avLst/>
          </a:prstGeom>
          <a:noFill/>
        </p:spPr>
        <p:txBody>
          <a:bodyPr wrap="square">
            <a:spAutoFit/>
          </a:bodyPr>
          <a:lstStyle/>
          <a:p>
            <a:pPr marL="0" marR="0" indent="0" algn="ctr">
              <a:lnSpc>
                <a:spcPct val="125000"/>
              </a:lnSpc>
              <a:spcAft>
                <a:spcPts val="200"/>
              </a:spcAft>
              <a:buNone/>
            </a:pPr>
            <a:endParaRPr lang="en-US" sz="2800" kern="1400" dirty="0">
              <a:ln>
                <a:noFill/>
              </a:ln>
              <a:solidFill>
                <a:srgbClr val="000000"/>
              </a:solidFill>
              <a:effectLst/>
              <a:latin typeface="Congenial Light" panose="02000503040000020004" pitchFamily="2" charset="0"/>
            </a:endParaRPr>
          </a:p>
          <a:p>
            <a:pPr marL="0" marR="0" indent="0" algn="ctr">
              <a:spcAft>
                <a:spcPts val="1200"/>
              </a:spcAft>
              <a:buNone/>
            </a:pPr>
            <a:r>
              <a:rPr lang="en-US" sz="2800" kern="1400" dirty="0">
                <a:ln>
                  <a:noFill/>
                </a:ln>
                <a:solidFill>
                  <a:srgbClr val="000000"/>
                </a:solidFill>
                <a:effectLst/>
                <a:latin typeface="Congenial Light" panose="02000503040000020004" pitchFamily="2" charset="0"/>
              </a:rPr>
              <a:t>Rummage  Sorting</a:t>
            </a:r>
          </a:p>
          <a:p>
            <a:pPr marL="0" marR="0" indent="0" algn="ctr">
              <a:buNone/>
            </a:pPr>
            <a:r>
              <a:rPr lang="en-US" sz="1400" b="1" kern="1400" dirty="0">
                <a:ln>
                  <a:noFill/>
                </a:ln>
                <a:solidFill>
                  <a:srgbClr val="000000"/>
                </a:solidFill>
                <a:effectLst/>
                <a:latin typeface="Cabria"/>
              </a:rPr>
              <a:t>Join us on Wednesdays, 8:00am—10:30am </a:t>
            </a:r>
            <a:r>
              <a:rPr lang="en-US" sz="1400" kern="1400" dirty="0">
                <a:ln>
                  <a:noFill/>
                </a:ln>
                <a:solidFill>
                  <a:srgbClr val="000000"/>
                </a:solidFill>
                <a:effectLst/>
                <a:latin typeface="Cabria"/>
              </a:rPr>
              <a:t>when weather permits.</a:t>
            </a:r>
          </a:p>
          <a:p>
            <a:pPr marL="0" marR="0" indent="0">
              <a:buNone/>
            </a:pPr>
            <a:r>
              <a:rPr lang="en-US" sz="1400" kern="1400" dirty="0">
                <a:ln>
                  <a:noFill/>
                </a:ln>
                <a:solidFill>
                  <a:srgbClr val="000000"/>
                </a:solidFill>
                <a:effectLst/>
                <a:latin typeface="Cabria"/>
                <a:ea typeface="Cambria" panose="02040503050406030204" pitchFamily="18" charset="0"/>
              </a:rPr>
              <a:t>We enjoy good fellowship while serving Pilgrim Church sorting through donations for our Rummage Sales.  Please call ahead to confirm there have not been any changes to the week’s schedule, M-F, 909-622-1373.</a:t>
            </a:r>
          </a:p>
          <a:p>
            <a:pPr marL="0" marR="0" indent="0">
              <a:lnSpc>
                <a:spcPct val="125000"/>
              </a:lnSpc>
              <a:buNone/>
            </a:pPr>
            <a:endParaRPr lang="en-US" sz="1400" kern="1400" dirty="0">
              <a:ln>
                <a:noFill/>
              </a:ln>
              <a:solidFill>
                <a:srgbClr val="000000"/>
              </a:solidFill>
              <a:effectLst/>
              <a:latin typeface="Cambria" panose="02040503050406030204" pitchFamily="18" charset="0"/>
              <a:ea typeface="Cambria" panose="02040503050406030204" pitchFamily="18" charset="0"/>
            </a:endParaRPr>
          </a:p>
          <a:p>
            <a:pPr marL="0" marR="0" indent="0" algn="l">
              <a:buNone/>
            </a:pPr>
            <a:r>
              <a:rPr lang="en-US" sz="1100" kern="1400" dirty="0">
                <a:ln>
                  <a:noFill/>
                </a:ln>
                <a:solidFill>
                  <a:srgbClr val="000000"/>
                </a:solidFill>
                <a:effectLst/>
                <a:latin typeface="Times New Roman" panose="02020603050405020304" pitchFamily="18" charset="0"/>
              </a:rPr>
              <a:t> </a:t>
            </a:r>
          </a:p>
        </p:txBody>
      </p:sp>
      <p:pic>
        <p:nvPicPr>
          <p:cNvPr id="17" name="Picture 16">
            <a:extLst>
              <a:ext uri="{FF2B5EF4-FFF2-40B4-BE49-F238E27FC236}">
                <a16:creationId xmlns:a16="http://schemas.microsoft.com/office/drawing/2014/main" id="{865DAC7B-117D-59CE-AEB9-4BEB1B419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535" y="4710226"/>
            <a:ext cx="5535828" cy="3446804"/>
          </a:xfrm>
          <a:prstGeom prst="rect">
            <a:avLst/>
          </a:prstGeom>
        </p:spPr>
      </p:pic>
      <p:sp>
        <p:nvSpPr>
          <p:cNvPr id="19" name="TextBox 18">
            <a:extLst>
              <a:ext uri="{FF2B5EF4-FFF2-40B4-BE49-F238E27FC236}">
                <a16:creationId xmlns:a16="http://schemas.microsoft.com/office/drawing/2014/main" id="{23D3401F-4A58-6BD5-0032-1EA2523B6B24}"/>
              </a:ext>
            </a:extLst>
          </p:cNvPr>
          <p:cNvSpPr txBox="1"/>
          <p:nvPr/>
        </p:nvSpPr>
        <p:spPr>
          <a:xfrm rot="21402889">
            <a:off x="2997962" y="5646759"/>
            <a:ext cx="1862975" cy="1323439"/>
          </a:xfrm>
          <a:prstGeom prst="rect">
            <a:avLst/>
          </a:prstGeom>
          <a:noFill/>
        </p:spPr>
        <p:txBody>
          <a:bodyPr wrap="square">
            <a:spAutoFit/>
          </a:bodyPr>
          <a:lstStyle/>
          <a:p>
            <a:pPr marL="0" marR="0" indent="0" algn="ctr">
              <a:buNone/>
            </a:pPr>
            <a:r>
              <a:rPr lang="en-US" sz="1400" b="1" kern="1400" dirty="0">
                <a:ln>
                  <a:noFill/>
                </a:ln>
                <a:solidFill>
                  <a:srgbClr val="000000"/>
                </a:solidFill>
                <a:effectLst/>
                <a:latin typeface="Congenial Light" panose="02000503040000020004" pitchFamily="2" charset="0"/>
              </a:rPr>
              <a:t>Autumn</a:t>
            </a:r>
            <a:r>
              <a:rPr lang="en-US" sz="1400" b="1" kern="1400" dirty="0">
                <a:ln>
                  <a:noFill/>
                </a:ln>
                <a:solidFill>
                  <a:srgbClr val="000000"/>
                </a:solidFill>
                <a:effectLst/>
                <a:latin typeface="Times New Roman" panose="02020603050405020304" pitchFamily="18" charset="0"/>
              </a:rPr>
              <a:t> </a:t>
            </a:r>
            <a:r>
              <a:rPr lang="en-US" sz="1400" b="1" kern="1400" dirty="0">
                <a:ln>
                  <a:noFill/>
                </a:ln>
                <a:solidFill>
                  <a:srgbClr val="000000"/>
                </a:solidFill>
                <a:effectLst/>
                <a:latin typeface="Congenial Light" panose="02000503040000020004" pitchFamily="2" charset="0"/>
              </a:rPr>
              <a:t>Rummage Sale</a:t>
            </a:r>
            <a:endParaRPr lang="en-US" sz="1400" kern="1400" dirty="0">
              <a:ln>
                <a:noFill/>
              </a:ln>
              <a:solidFill>
                <a:srgbClr val="000000"/>
              </a:solidFill>
              <a:effectLst/>
              <a:latin typeface="Times New Roman" panose="02020603050405020304" pitchFamily="18" charset="0"/>
            </a:endParaRPr>
          </a:p>
          <a:p>
            <a:pPr marL="0" marR="0" indent="0" algn="ctr">
              <a:buNone/>
            </a:pPr>
            <a:r>
              <a:rPr lang="en-US" sz="1400" b="1" kern="1400" dirty="0">
                <a:ln>
                  <a:noFill/>
                </a:ln>
                <a:solidFill>
                  <a:srgbClr val="000000"/>
                </a:solidFill>
                <a:effectLst/>
                <a:latin typeface="Congenial Light" panose="02000503040000020004" pitchFamily="2" charset="0"/>
              </a:rPr>
              <a:t>Saturday,</a:t>
            </a:r>
            <a:endParaRPr lang="en-US" sz="1400" kern="1400" dirty="0">
              <a:ln>
                <a:noFill/>
              </a:ln>
              <a:solidFill>
                <a:srgbClr val="000000"/>
              </a:solidFill>
              <a:effectLst/>
              <a:latin typeface="Times New Roman" panose="02020603050405020304" pitchFamily="18" charset="0"/>
            </a:endParaRPr>
          </a:p>
          <a:p>
            <a:pPr marL="0" marR="0" indent="0" algn="ctr">
              <a:buNone/>
            </a:pPr>
            <a:r>
              <a:rPr lang="en-US" sz="1400" b="1" kern="1400" dirty="0">
                <a:ln>
                  <a:noFill/>
                </a:ln>
                <a:solidFill>
                  <a:srgbClr val="000000"/>
                </a:solidFill>
                <a:effectLst/>
                <a:latin typeface="Congenial Light" panose="02000503040000020004" pitchFamily="2" charset="0"/>
              </a:rPr>
              <a:t>October 18th</a:t>
            </a:r>
            <a:endParaRPr lang="en-US" sz="1400" kern="1400" dirty="0">
              <a:ln>
                <a:noFill/>
              </a:ln>
              <a:solidFill>
                <a:srgbClr val="000000"/>
              </a:solidFill>
              <a:effectLst/>
              <a:latin typeface="Times New Roman" panose="02020603050405020304" pitchFamily="18" charset="0"/>
            </a:endParaRPr>
          </a:p>
          <a:p>
            <a:pPr marL="0" marR="0" indent="0" algn="ctr">
              <a:buNone/>
            </a:pPr>
            <a:r>
              <a:rPr lang="en-US" sz="1400" b="1" kern="1400" dirty="0">
                <a:ln>
                  <a:noFill/>
                </a:ln>
                <a:solidFill>
                  <a:srgbClr val="000000"/>
                </a:solidFill>
                <a:effectLst/>
                <a:latin typeface="Congenial Light" panose="02000503040000020004" pitchFamily="2" charset="0"/>
              </a:rPr>
              <a:t>8am—1pm</a:t>
            </a:r>
            <a:endParaRPr lang="en-US" sz="1400" kern="1400" dirty="0">
              <a:ln>
                <a:noFill/>
              </a:ln>
              <a:solidFill>
                <a:srgbClr val="000000"/>
              </a:solidFill>
              <a:effectLst/>
              <a:latin typeface="Times New Roman" panose="02020603050405020304" pitchFamily="18" charset="0"/>
            </a:endParaRPr>
          </a:p>
          <a:p>
            <a:pPr marL="0" marR="0" indent="0" algn="l">
              <a:buNone/>
            </a:pPr>
            <a:r>
              <a:rPr lang="en-US" sz="1000" kern="1400" dirty="0">
                <a:ln>
                  <a:noFill/>
                </a:ln>
                <a:solidFill>
                  <a:srgbClr val="000000"/>
                </a:solidFill>
                <a:effectLst/>
                <a:latin typeface="Times New Roman" panose="02020603050405020304" pitchFamily="18" charset="0"/>
              </a:rPr>
              <a:t> </a:t>
            </a:r>
          </a:p>
        </p:txBody>
      </p:sp>
    </p:spTree>
    <p:extLst>
      <p:ext uri="{BB962C8B-B14F-4D97-AF65-F5344CB8AC3E}">
        <p14:creationId xmlns:p14="http://schemas.microsoft.com/office/powerpoint/2010/main" val="2558499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62B331-D837-0905-3552-597806651981}"/>
              </a:ext>
            </a:extLst>
          </p:cNvPr>
          <p:cNvSpPr txBox="1"/>
          <p:nvPr/>
        </p:nvSpPr>
        <p:spPr>
          <a:xfrm>
            <a:off x="3920207" y="1470454"/>
            <a:ext cx="1359243" cy="369332"/>
          </a:xfrm>
          <a:prstGeom prst="rect">
            <a:avLst/>
          </a:prstGeom>
          <a:noFill/>
        </p:spPr>
        <p:txBody>
          <a:bodyPr wrap="square" rtlCol="0">
            <a:spAutoFit/>
          </a:bodyPr>
          <a:lstStyle/>
          <a:p>
            <a:r>
              <a:rPr lang="en-US" dirty="0"/>
              <a:t> </a:t>
            </a:r>
            <a:r>
              <a:rPr lang="en-US" sz="1600" dirty="0">
                <a:solidFill>
                  <a:srgbClr val="B5A49C"/>
                </a:solidFill>
              </a:rPr>
              <a:t>Vegetaria</a:t>
            </a:r>
            <a:r>
              <a:rPr lang="en-US" dirty="0">
                <a:solidFill>
                  <a:srgbClr val="B5A49C"/>
                </a:solidFill>
              </a:rPr>
              <a:t>n</a:t>
            </a:r>
          </a:p>
        </p:txBody>
      </p:sp>
      <p:sp>
        <p:nvSpPr>
          <p:cNvPr id="2" name="Rectangle 1">
            <a:extLst>
              <a:ext uri="{FF2B5EF4-FFF2-40B4-BE49-F238E27FC236}">
                <a16:creationId xmlns:a16="http://schemas.microsoft.com/office/drawing/2014/main" id="{D604A286-7F80-DB21-C99F-D41988C1853C}"/>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Membership</a:t>
            </a:r>
          </a:p>
        </p:txBody>
      </p:sp>
      <p:sp>
        <p:nvSpPr>
          <p:cNvPr id="6" name="TextBox 5">
            <a:extLst>
              <a:ext uri="{FF2B5EF4-FFF2-40B4-BE49-F238E27FC236}">
                <a16:creationId xmlns:a16="http://schemas.microsoft.com/office/drawing/2014/main" id="{49F9CB3F-E468-1FE2-78DF-44EB9E07C368}"/>
              </a:ext>
            </a:extLst>
          </p:cNvPr>
          <p:cNvSpPr txBox="1"/>
          <p:nvPr/>
        </p:nvSpPr>
        <p:spPr>
          <a:xfrm>
            <a:off x="0" y="9689068"/>
            <a:ext cx="7772400" cy="215444"/>
          </a:xfrm>
          <a:prstGeom prst="rect">
            <a:avLst/>
          </a:prstGeom>
          <a:noFill/>
        </p:spPr>
        <p:txBody>
          <a:bodyPr wrap="square">
            <a:spAutoFit/>
          </a:bodyPr>
          <a:lstStyle/>
          <a:p>
            <a:r>
              <a:rPr lang="en-US" sz="800" dirty="0">
                <a:latin typeface="Cambria" panose="02040503050406030204" pitchFamily="18" charset="0"/>
                <a:ea typeface="Cambria" panose="02040503050406030204" pitchFamily="18" charset="0"/>
              </a:rPr>
              <a:t>Isaiah 60:1 “Rise Up				August 2025				13</a:t>
            </a:r>
          </a:p>
        </p:txBody>
      </p:sp>
      <p:pic>
        <p:nvPicPr>
          <p:cNvPr id="4" name="Picture 3">
            <a:extLst>
              <a:ext uri="{FF2B5EF4-FFF2-40B4-BE49-F238E27FC236}">
                <a16:creationId xmlns:a16="http://schemas.microsoft.com/office/drawing/2014/main" id="{2A41637E-B95A-EEE8-3BDB-6532C73ED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930"/>
            <a:ext cx="7772400" cy="9104837"/>
          </a:xfrm>
          <a:prstGeom prst="rect">
            <a:avLst/>
          </a:prstGeom>
        </p:spPr>
      </p:pic>
    </p:spTree>
    <p:extLst>
      <p:ext uri="{BB962C8B-B14F-4D97-AF65-F5344CB8AC3E}">
        <p14:creationId xmlns:p14="http://schemas.microsoft.com/office/powerpoint/2010/main" val="3003422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957968-AC40-23B9-C054-11C21A69B9B1}"/>
              </a:ext>
            </a:extLst>
          </p:cNvPr>
          <p:cNvSpPr/>
          <p:nvPr/>
        </p:nvSpPr>
        <p:spPr>
          <a:xfrm>
            <a:off x="-18486"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Membership</a:t>
            </a:r>
          </a:p>
        </p:txBody>
      </p:sp>
      <p:sp>
        <p:nvSpPr>
          <p:cNvPr id="6" name="TextBox 5">
            <a:extLst>
              <a:ext uri="{FF2B5EF4-FFF2-40B4-BE49-F238E27FC236}">
                <a16:creationId xmlns:a16="http://schemas.microsoft.com/office/drawing/2014/main" id="{D05F8027-8FA7-3C97-D286-72312F64D95B}"/>
              </a:ext>
            </a:extLst>
          </p:cNvPr>
          <p:cNvSpPr txBox="1"/>
          <p:nvPr/>
        </p:nvSpPr>
        <p:spPr>
          <a:xfrm>
            <a:off x="88392" y="9593318"/>
            <a:ext cx="3907536" cy="338554"/>
          </a:xfrm>
          <a:prstGeom prst="rect">
            <a:avLst/>
          </a:prstGeom>
          <a:noFill/>
        </p:spPr>
        <p:txBody>
          <a:bodyPr wrap="square">
            <a:spAutoFit/>
          </a:bodyPr>
          <a:lstStyle/>
          <a:p>
            <a:endParaRPr lang="en-US" sz="800" dirty="0">
              <a:latin typeface="Cambria" panose="02040503050406030204" pitchFamily="18" charset="0"/>
              <a:ea typeface="Cambria" panose="02040503050406030204" pitchFamily="18" charset="0"/>
            </a:endParaRPr>
          </a:p>
          <a:p>
            <a:r>
              <a:rPr lang="en-US" sz="800" dirty="0">
                <a:latin typeface="Cambria" panose="02040503050406030204" pitchFamily="18" charset="0"/>
                <a:ea typeface="Cambria" panose="02040503050406030204" pitchFamily="18" charset="0"/>
              </a:rPr>
              <a:t>Isaiah 60:1 “Rise Up</a:t>
            </a:r>
          </a:p>
        </p:txBody>
      </p:sp>
      <p:sp>
        <p:nvSpPr>
          <p:cNvPr id="7" name="TextBox 6">
            <a:extLst>
              <a:ext uri="{FF2B5EF4-FFF2-40B4-BE49-F238E27FC236}">
                <a16:creationId xmlns:a16="http://schemas.microsoft.com/office/drawing/2014/main" id="{CC16881B-11C1-7F8C-7BFC-825B33F10DA4}"/>
              </a:ext>
            </a:extLst>
          </p:cNvPr>
          <p:cNvSpPr txBox="1"/>
          <p:nvPr/>
        </p:nvSpPr>
        <p:spPr>
          <a:xfrm>
            <a:off x="7144512" y="9624096"/>
            <a:ext cx="539496" cy="215444"/>
          </a:xfrm>
          <a:prstGeom prst="rect">
            <a:avLst/>
          </a:prstGeom>
          <a:noFill/>
        </p:spPr>
        <p:txBody>
          <a:bodyPr wrap="square" rtlCol="0">
            <a:spAutoFit/>
          </a:bodyPr>
          <a:lstStyle/>
          <a:p>
            <a:r>
              <a:rPr lang="en-US" sz="800" dirty="0"/>
              <a:t>14</a:t>
            </a:r>
          </a:p>
        </p:txBody>
      </p:sp>
      <p:sp>
        <p:nvSpPr>
          <p:cNvPr id="4" name="Footer Placeholder 3">
            <a:extLst>
              <a:ext uri="{FF2B5EF4-FFF2-40B4-BE49-F238E27FC236}">
                <a16:creationId xmlns:a16="http://schemas.microsoft.com/office/drawing/2014/main" id="{548ACA63-F787-80E3-5387-F5CD2D80B461}"/>
              </a:ext>
            </a:extLst>
          </p:cNvPr>
          <p:cNvSpPr>
            <a:spLocks noGrp="1"/>
          </p:cNvSpPr>
          <p:nvPr>
            <p:ph type="ftr" sz="quarter" idx="11"/>
          </p:nvPr>
        </p:nvSpPr>
        <p:spPr/>
        <p:txBody>
          <a:bodyPr/>
          <a:lstStyle/>
          <a:p>
            <a:endParaRPr lang="en-US" sz="700" b="1" dirty="0"/>
          </a:p>
          <a:p>
            <a:endParaRPr lang="en-US" sz="800" b="1" dirty="0"/>
          </a:p>
          <a:p>
            <a:endParaRPr lang="en-US" sz="800" b="1" dirty="0"/>
          </a:p>
          <a:p>
            <a:endParaRPr lang="en-US" sz="800" b="1" dirty="0"/>
          </a:p>
          <a:p>
            <a:endParaRPr lang="en-US" sz="800" b="1" dirty="0"/>
          </a:p>
          <a:p>
            <a:r>
              <a:rPr lang="en-US" sz="800" b="1" dirty="0"/>
              <a:t>August 2025</a:t>
            </a:r>
          </a:p>
          <a:p>
            <a:endParaRPr lang="en-US" sz="800" dirty="0"/>
          </a:p>
        </p:txBody>
      </p:sp>
      <p:grpSp>
        <p:nvGrpSpPr>
          <p:cNvPr id="5" name="Group 4">
            <a:extLst>
              <a:ext uri="{FF2B5EF4-FFF2-40B4-BE49-F238E27FC236}">
                <a16:creationId xmlns:a16="http://schemas.microsoft.com/office/drawing/2014/main" id="{9DF10623-EECF-8F51-9C20-1467ADB8A644}"/>
              </a:ext>
            </a:extLst>
          </p:cNvPr>
          <p:cNvGrpSpPr/>
          <p:nvPr/>
        </p:nvGrpSpPr>
        <p:grpSpPr>
          <a:xfrm>
            <a:off x="268956" y="631711"/>
            <a:ext cx="7415052" cy="8992386"/>
            <a:chOff x="182286" y="0"/>
            <a:chExt cx="7613503" cy="9043592"/>
          </a:xfrm>
        </p:grpSpPr>
        <p:sp>
          <p:nvSpPr>
            <p:cNvPr id="10" name="Rectangle 9">
              <a:extLst>
                <a:ext uri="{FF2B5EF4-FFF2-40B4-BE49-F238E27FC236}">
                  <a16:creationId xmlns:a16="http://schemas.microsoft.com/office/drawing/2014/main" id="{3140B5B5-B20F-1219-3D02-A8982088E07A}"/>
                </a:ext>
              </a:extLst>
            </p:cNvPr>
            <p:cNvSpPr/>
            <p:nvPr/>
          </p:nvSpPr>
          <p:spPr>
            <a:xfrm>
              <a:off x="4387279" y="0"/>
              <a:ext cx="66954" cy="356332"/>
            </a:xfrm>
            <a:prstGeom prst="rect">
              <a:avLst/>
            </a:prstGeom>
            <a:ln>
              <a:noFill/>
            </a:ln>
          </p:spPr>
          <p:txBody>
            <a:bodyPr vert="horz" lIns="0" tIns="0" rIns="0" bIns="0" rtlCol="0">
              <a:noAutofit/>
            </a:bodyPr>
            <a:lstStyle/>
            <a:p>
              <a:pPr marL="0" marR="0">
                <a:lnSpc>
                  <a:spcPct val="107000"/>
                </a:lnSpc>
                <a:spcAft>
                  <a:spcPts val="800"/>
                </a:spcAft>
                <a:buNone/>
              </a:pPr>
              <a:r>
                <a:rPr lang="en-US" sz="1800" b="1" kern="100">
                  <a:solidFill>
                    <a:srgbClr val="730012"/>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6089DAAC-B732-A261-3162-F0CC527966B1}"/>
                </a:ext>
              </a:extLst>
            </p:cNvPr>
            <p:cNvSpPr/>
            <p:nvPr/>
          </p:nvSpPr>
          <p:spPr>
            <a:xfrm>
              <a:off x="3817811" y="3674011"/>
              <a:ext cx="42312" cy="187357"/>
            </a:xfrm>
            <a:prstGeom prst="rect">
              <a:avLst/>
            </a:prstGeom>
            <a:ln>
              <a:noFill/>
            </a:ln>
          </p:spPr>
          <p:txBody>
            <a:bodyPr vert="horz" lIns="0" tIns="0" rIns="0" bIns="0" rtlCol="0">
              <a:noAutofit/>
            </a:bodyPr>
            <a:lstStyle/>
            <a:p>
              <a:pPr marL="0" marR="0">
                <a:lnSpc>
                  <a:spcPct val="107000"/>
                </a:lnSpc>
                <a:spcAft>
                  <a:spcPts val="800"/>
                </a:spcAft>
                <a:buNone/>
              </a:pPr>
              <a:r>
                <a:rPr lang="en-US" sz="1000" kern="100">
                  <a:solidFill>
                    <a:srgbClr val="000000"/>
                  </a:solidFill>
                  <a:effectLst/>
                  <a:latin typeface="Times New Roman" panose="02020603050405020304" pitchFamily="18" charset="0"/>
                  <a:ea typeface="Times New Roman" panose="020206030504050203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pic>
          <p:nvPicPr>
            <p:cNvPr id="12" name="Picture 11">
              <a:extLst>
                <a:ext uri="{FF2B5EF4-FFF2-40B4-BE49-F238E27FC236}">
                  <a16:creationId xmlns:a16="http://schemas.microsoft.com/office/drawing/2014/main" id="{0E8AAF8A-764B-1BC6-38B1-F609ED86D5ED}"/>
                </a:ext>
              </a:extLst>
            </p:cNvPr>
            <p:cNvPicPr/>
            <p:nvPr/>
          </p:nvPicPr>
          <p:blipFill>
            <a:blip r:embed="rId2"/>
            <a:stretch>
              <a:fillRect/>
            </a:stretch>
          </p:blipFill>
          <p:spPr>
            <a:xfrm>
              <a:off x="182286" y="2450064"/>
              <a:ext cx="7336536" cy="6559645"/>
            </a:xfrm>
            <a:prstGeom prst="rect">
              <a:avLst/>
            </a:prstGeom>
          </p:spPr>
        </p:pic>
        <p:sp>
          <p:nvSpPr>
            <p:cNvPr id="13" name="Shape 1108">
              <a:extLst>
                <a:ext uri="{FF2B5EF4-FFF2-40B4-BE49-F238E27FC236}">
                  <a16:creationId xmlns:a16="http://schemas.microsoft.com/office/drawing/2014/main" id="{8E6DB8D1-1FF8-4B96-6881-78D9361C37C1}"/>
                </a:ext>
              </a:extLst>
            </p:cNvPr>
            <p:cNvSpPr/>
            <p:nvPr/>
          </p:nvSpPr>
          <p:spPr>
            <a:xfrm>
              <a:off x="1046163" y="1836667"/>
              <a:ext cx="125793" cy="217361"/>
            </a:xfrm>
            <a:custGeom>
              <a:avLst/>
              <a:gdLst/>
              <a:ahLst/>
              <a:cxnLst/>
              <a:rect l="0" t="0" r="0" b="0"/>
              <a:pathLst>
                <a:path w="125793" h="217361">
                  <a:moveTo>
                    <a:pt x="125793" y="0"/>
                  </a:moveTo>
                  <a:lnTo>
                    <a:pt x="125793" y="59856"/>
                  </a:lnTo>
                  <a:lnTo>
                    <a:pt x="115443" y="58046"/>
                  </a:lnTo>
                  <a:cubicBezTo>
                    <a:pt x="105664" y="57919"/>
                    <a:pt x="97409" y="60586"/>
                    <a:pt x="90551" y="66174"/>
                  </a:cubicBezTo>
                  <a:cubicBezTo>
                    <a:pt x="83820" y="71762"/>
                    <a:pt x="77597" y="80017"/>
                    <a:pt x="72263" y="91066"/>
                  </a:cubicBezTo>
                  <a:cubicBezTo>
                    <a:pt x="67818" y="100210"/>
                    <a:pt x="64643" y="107195"/>
                    <a:pt x="62484" y="112148"/>
                  </a:cubicBezTo>
                  <a:lnTo>
                    <a:pt x="125793" y="143029"/>
                  </a:lnTo>
                  <a:lnTo>
                    <a:pt x="125793" y="217361"/>
                  </a:lnTo>
                  <a:lnTo>
                    <a:pt x="58928" y="184792"/>
                  </a:lnTo>
                  <a:cubicBezTo>
                    <a:pt x="52959" y="181871"/>
                    <a:pt x="47625" y="179458"/>
                    <a:pt x="43434" y="177680"/>
                  </a:cubicBezTo>
                  <a:cubicBezTo>
                    <a:pt x="39243" y="176156"/>
                    <a:pt x="35306" y="175140"/>
                    <a:pt x="32131" y="175394"/>
                  </a:cubicBezTo>
                  <a:cubicBezTo>
                    <a:pt x="28956" y="175521"/>
                    <a:pt x="25781" y="176537"/>
                    <a:pt x="22733" y="178442"/>
                  </a:cubicBezTo>
                  <a:cubicBezTo>
                    <a:pt x="19812" y="180474"/>
                    <a:pt x="16510" y="183776"/>
                    <a:pt x="12789" y="187967"/>
                  </a:cubicBezTo>
                  <a:lnTo>
                    <a:pt x="0" y="181744"/>
                  </a:lnTo>
                  <a:lnTo>
                    <a:pt x="54864" y="69222"/>
                  </a:lnTo>
                  <a:cubicBezTo>
                    <a:pt x="70866" y="36329"/>
                    <a:pt x="88646" y="14739"/>
                    <a:pt x="108077" y="4198"/>
                  </a:cubicBezTo>
                  <a:lnTo>
                    <a:pt x="12579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14" name="Shape 1109">
              <a:extLst>
                <a:ext uri="{FF2B5EF4-FFF2-40B4-BE49-F238E27FC236}">
                  <a16:creationId xmlns:a16="http://schemas.microsoft.com/office/drawing/2014/main" id="{280CD625-5866-30CA-0FF4-8FBFB2A62594}"/>
                </a:ext>
              </a:extLst>
            </p:cNvPr>
            <p:cNvSpPr/>
            <p:nvPr/>
          </p:nvSpPr>
          <p:spPr>
            <a:xfrm>
              <a:off x="1171956" y="1833435"/>
              <a:ext cx="189548" cy="313881"/>
            </a:xfrm>
            <a:custGeom>
              <a:avLst/>
              <a:gdLst/>
              <a:ahLst/>
              <a:cxnLst/>
              <a:rect l="0" t="0" r="0" b="0"/>
              <a:pathLst>
                <a:path w="189548" h="313881">
                  <a:moveTo>
                    <a:pt x="13637" y="0"/>
                  </a:moveTo>
                  <a:cubicBezTo>
                    <a:pt x="24638" y="317"/>
                    <a:pt x="36195" y="3429"/>
                    <a:pt x="48324" y="9334"/>
                  </a:cubicBezTo>
                  <a:cubicBezTo>
                    <a:pt x="65596" y="17717"/>
                    <a:pt x="78550" y="28893"/>
                    <a:pt x="87440" y="42609"/>
                  </a:cubicBezTo>
                  <a:cubicBezTo>
                    <a:pt x="96457" y="56324"/>
                    <a:pt x="100775" y="71946"/>
                    <a:pt x="100013" y="89726"/>
                  </a:cubicBezTo>
                  <a:cubicBezTo>
                    <a:pt x="99505" y="107379"/>
                    <a:pt x="94044" y="127064"/>
                    <a:pt x="83503" y="148781"/>
                  </a:cubicBezTo>
                  <a:cubicBezTo>
                    <a:pt x="77280" y="161354"/>
                    <a:pt x="72200" y="171514"/>
                    <a:pt x="67628" y="179134"/>
                  </a:cubicBezTo>
                  <a:lnTo>
                    <a:pt x="129731" y="209359"/>
                  </a:lnTo>
                  <a:cubicBezTo>
                    <a:pt x="138240" y="213551"/>
                    <a:pt x="144463" y="216091"/>
                    <a:pt x="148146" y="217234"/>
                  </a:cubicBezTo>
                  <a:cubicBezTo>
                    <a:pt x="152210" y="218504"/>
                    <a:pt x="155512" y="218631"/>
                    <a:pt x="158306" y="218122"/>
                  </a:cubicBezTo>
                  <a:cubicBezTo>
                    <a:pt x="161100" y="217742"/>
                    <a:pt x="164148" y="216598"/>
                    <a:pt x="166815" y="214313"/>
                  </a:cubicBezTo>
                  <a:cubicBezTo>
                    <a:pt x="169609" y="212281"/>
                    <a:pt x="172911" y="208724"/>
                    <a:pt x="176721" y="203391"/>
                  </a:cubicBezTo>
                  <a:lnTo>
                    <a:pt x="189548" y="209614"/>
                  </a:lnTo>
                  <a:lnTo>
                    <a:pt x="138748" y="313881"/>
                  </a:lnTo>
                  <a:lnTo>
                    <a:pt x="126048" y="307658"/>
                  </a:lnTo>
                  <a:cubicBezTo>
                    <a:pt x="127064" y="302070"/>
                    <a:pt x="127445" y="297752"/>
                    <a:pt x="127318" y="294069"/>
                  </a:cubicBezTo>
                  <a:cubicBezTo>
                    <a:pt x="127191" y="290767"/>
                    <a:pt x="126175" y="287592"/>
                    <a:pt x="124143" y="284924"/>
                  </a:cubicBezTo>
                  <a:cubicBezTo>
                    <a:pt x="122238" y="282258"/>
                    <a:pt x="119190" y="279845"/>
                    <a:pt x="115253" y="277432"/>
                  </a:cubicBezTo>
                  <a:cubicBezTo>
                    <a:pt x="111316" y="275019"/>
                    <a:pt x="106490" y="272479"/>
                    <a:pt x="100267" y="269431"/>
                  </a:cubicBezTo>
                  <a:lnTo>
                    <a:pt x="0" y="220593"/>
                  </a:lnTo>
                  <a:lnTo>
                    <a:pt x="0" y="146261"/>
                  </a:lnTo>
                  <a:lnTo>
                    <a:pt x="45784" y="168593"/>
                  </a:lnTo>
                  <a:lnTo>
                    <a:pt x="53912" y="151956"/>
                  </a:lnTo>
                  <a:cubicBezTo>
                    <a:pt x="60262" y="138874"/>
                    <a:pt x="63310" y="127698"/>
                    <a:pt x="63310" y="118301"/>
                  </a:cubicBezTo>
                  <a:cubicBezTo>
                    <a:pt x="63310" y="109030"/>
                    <a:pt x="60262" y="100267"/>
                    <a:pt x="54166" y="92773"/>
                  </a:cubicBezTo>
                  <a:cubicBezTo>
                    <a:pt x="48070" y="85154"/>
                    <a:pt x="37910" y="78169"/>
                    <a:pt x="24448" y="71565"/>
                  </a:cubicBezTo>
                  <a:cubicBezTo>
                    <a:pt x="17780" y="68326"/>
                    <a:pt x="11525" y="65818"/>
                    <a:pt x="5715" y="64088"/>
                  </a:cubicBezTo>
                  <a:lnTo>
                    <a:pt x="0" y="63088"/>
                  </a:lnTo>
                  <a:lnTo>
                    <a:pt x="0" y="3232"/>
                  </a:lnTo>
                  <a:lnTo>
                    <a:pt x="13637"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15" name="Shape 1110">
              <a:extLst>
                <a:ext uri="{FF2B5EF4-FFF2-40B4-BE49-F238E27FC236}">
                  <a16:creationId xmlns:a16="http://schemas.microsoft.com/office/drawing/2014/main" id="{249ADADB-4AF5-2D73-A328-1C465D63119B}"/>
                </a:ext>
              </a:extLst>
            </p:cNvPr>
            <p:cNvSpPr/>
            <p:nvPr/>
          </p:nvSpPr>
          <p:spPr>
            <a:xfrm>
              <a:off x="1231201" y="1757934"/>
              <a:ext cx="238379" cy="185420"/>
            </a:xfrm>
            <a:custGeom>
              <a:avLst/>
              <a:gdLst/>
              <a:ahLst/>
              <a:cxnLst/>
              <a:rect l="0" t="0" r="0" b="0"/>
              <a:pathLst>
                <a:path w="238379" h="185420">
                  <a:moveTo>
                    <a:pt x="44323" y="0"/>
                  </a:moveTo>
                  <a:lnTo>
                    <a:pt x="174117" y="81535"/>
                  </a:lnTo>
                  <a:cubicBezTo>
                    <a:pt x="180975" y="85852"/>
                    <a:pt x="186309" y="88900"/>
                    <a:pt x="190119" y="91060"/>
                  </a:cubicBezTo>
                  <a:cubicBezTo>
                    <a:pt x="194056" y="93218"/>
                    <a:pt x="196977" y="94869"/>
                    <a:pt x="199263" y="95631"/>
                  </a:cubicBezTo>
                  <a:cubicBezTo>
                    <a:pt x="201422" y="96648"/>
                    <a:pt x="203581" y="97155"/>
                    <a:pt x="205740" y="97536"/>
                  </a:cubicBezTo>
                  <a:cubicBezTo>
                    <a:pt x="207645" y="98044"/>
                    <a:pt x="209804" y="98044"/>
                    <a:pt x="211709" y="97663"/>
                  </a:cubicBezTo>
                  <a:cubicBezTo>
                    <a:pt x="213614" y="97410"/>
                    <a:pt x="215900" y="96520"/>
                    <a:pt x="218313" y="95250"/>
                  </a:cubicBezTo>
                  <a:cubicBezTo>
                    <a:pt x="220726" y="93853"/>
                    <a:pt x="223266" y="91694"/>
                    <a:pt x="226441" y="88900"/>
                  </a:cubicBezTo>
                  <a:lnTo>
                    <a:pt x="238379" y="96393"/>
                  </a:lnTo>
                  <a:lnTo>
                    <a:pt x="182499" y="185420"/>
                  </a:lnTo>
                  <a:lnTo>
                    <a:pt x="170434" y="177927"/>
                  </a:lnTo>
                  <a:cubicBezTo>
                    <a:pt x="172593" y="170942"/>
                    <a:pt x="173101" y="165609"/>
                    <a:pt x="172085" y="161672"/>
                  </a:cubicBezTo>
                  <a:cubicBezTo>
                    <a:pt x="170815" y="157861"/>
                    <a:pt x="168275" y="154178"/>
                    <a:pt x="164465" y="150495"/>
                  </a:cubicBezTo>
                  <a:cubicBezTo>
                    <a:pt x="160655" y="147066"/>
                    <a:pt x="152781" y="141605"/>
                    <a:pt x="141224" y="134366"/>
                  </a:cubicBezTo>
                  <a:lnTo>
                    <a:pt x="56388" y="81153"/>
                  </a:lnTo>
                  <a:cubicBezTo>
                    <a:pt x="50292" y="77343"/>
                    <a:pt x="45466" y="74549"/>
                    <a:pt x="41529" y="72772"/>
                  </a:cubicBezTo>
                  <a:cubicBezTo>
                    <a:pt x="37465" y="71120"/>
                    <a:pt x="33909" y="70359"/>
                    <a:pt x="30734" y="70359"/>
                  </a:cubicBezTo>
                  <a:cubicBezTo>
                    <a:pt x="27559" y="70739"/>
                    <a:pt x="24638" y="71628"/>
                    <a:pt x="21717" y="73406"/>
                  </a:cubicBezTo>
                  <a:cubicBezTo>
                    <a:pt x="18923" y="75565"/>
                    <a:pt x="16002" y="78232"/>
                    <a:pt x="12446" y="81788"/>
                  </a:cubicBezTo>
                  <a:lnTo>
                    <a:pt x="0" y="74041"/>
                  </a:lnTo>
                  <a:lnTo>
                    <a:pt x="29972" y="22861"/>
                  </a:lnTo>
                  <a:lnTo>
                    <a:pt x="4432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16" name="Shape 1111">
              <a:extLst>
                <a:ext uri="{FF2B5EF4-FFF2-40B4-BE49-F238E27FC236}">
                  <a16:creationId xmlns:a16="http://schemas.microsoft.com/office/drawing/2014/main" id="{30981D1F-FBAC-E8F4-FF4D-DCE8C7B1CFC5}"/>
                </a:ext>
              </a:extLst>
            </p:cNvPr>
            <p:cNvSpPr/>
            <p:nvPr/>
          </p:nvSpPr>
          <p:spPr>
            <a:xfrm>
              <a:off x="1171892" y="1714627"/>
              <a:ext cx="76073" cy="78105"/>
            </a:xfrm>
            <a:custGeom>
              <a:avLst/>
              <a:gdLst/>
              <a:ahLst/>
              <a:cxnLst/>
              <a:rect l="0" t="0" r="0" b="0"/>
              <a:pathLst>
                <a:path w="76073" h="78105">
                  <a:moveTo>
                    <a:pt x="31369" y="0"/>
                  </a:moveTo>
                  <a:lnTo>
                    <a:pt x="76073" y="28067"/>
                  </a:lnTo>
                  <a:lnTo>
                    <a:pt x="44704" y="78105"/>
                  </a:lnTo>
                  <a:lnTo>
                    <a:pt x="0" y="50038"/>
                  </a:lnTo>
                  <a:lnTo>
                    <a:pt x="31369"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17" name="Shape 1112">
              <a:extLst>
                <a:ext uri="{FF2B5EF4-FFF2-40B4-BE49-F238E27FC236}">
                  <a16:creationId xmlns:a16="http://schemas.microsoft.com/office/drawing/2014/main" id="{36FAA4F0-8EF2-E6CE-B44A-00E790EBD619}"/>
                </a:ext>
              </a:extLst>
            </p:cNvPr>
            <p:cNvSpPr/>
            <p:nvPr/>
          </p:nvSpPr>
          <p:spPr>
            <a:xfrm>
              <a:off x="1225741" y="1597787"/>
              <a:ext cx="310769" cy="249936"/>
            </a:xfrm>
            <a:custGeom>
              <a:avLst/>
              <a:gdLst/>
              <a:ahLst/>
              <a:cxnLst/>
              <a:rect l="0" t="0" r="0" b="0"/>
              <a:pathLst>
                <a:path w="310769" h="249936">
                  <a:moveTo>
                    <a:pt x="48641" y="0"/>
                  </a:moveTo>
                  <a:lnTo>
                    <a:pt x="247650" y="145415"/>
                  </a:lnTo>
                  <a:cubicBezTo>
                    <a:pt x="258699" y="153289"/>
                    <a:pt x="266573" y="158623"/>
                    <a:pt x="271272" y="160909"/>
                  </a:cubicBezTo>
                  <a:cubicBezTo>
                    <a:pt x="275971" y="163322"/>
                    <a:pt x="280289" y="164338"/>
                    <a:pt x="284480" y="163830"/>
                  </a:cubicBezTo>
                  <a:cubicBezTo>
                    <a:pt x="288544" y="163703"/>
                    <a:pt x="293370" y="161163"/>
                    <a:pt x="299339" y="156337"/>
                  </a:cubicBezTo>
                  <a:lnTo>
                    <a:pt x="310769" y="164719"/>
                  </a:lnTo>
                  <a:lnTo>
                    <a:pt x="248412" y="249936"/>
                  </a:lnTo>
                  <a:lnTo>
                    <a:pt x="236982" y="241681"/>
                  </a:lnTo>
                  <a:cubicBezTo>
                    <a:pt x="238633" y="237490"/>
                    <a:pt x="239776" y="234061"/>
                    <a:pt x="240030" y="231267"/>
                  </a:cubicBezTo>
                  <a:cubicBezTo>
                    <a:pt x="240284" y="228600"/>
                    <a:pt x="240284" y="226187"/>
                    <a:pt x="239649" y="223774"/>
                  </a:cubicBezTo>
                  <a:cubicBezTo>
                    <a:pt x="238887" y="221742"/>
                    <a:pt x="237744" y="219456"/>
                    <a:pt x="236093" y="216916"/>
                  </a:cubicBezTo>
                  <a:cubicBezTo>
                    <a:pt x="234442" y="214376"/>
                    <a:pt x="231648" y="211582"/>
                    <a:pt x="227711" y="208407"/>
                  </a:cubicBezTo>
                  <a:cubicBezTo>
                    <a:pt x="223901" y="205359"/>
                    <a:pt x="218440" y="201168"/>
                    <a:pt x="210947" y="195707"/>
                  </a:cubicBezTo>
                  <a:lnTo>
                    <a:pt x="75184" y="96520"/>
                  </a:lnTo>
                  <a:cubicBezTo>
                    <a:pt x="65278" y="89281"/>
                    <a:pt x="57785" y="83820"/>
                    <a:pt x="52959" y="80518"/>
                  </a:cubicBezTo>
                  <a:cubicBezTo>
                    <a:pt x="48133" y="77343"/>
                    <a:pt x="44069" y="74803"/>
                    <a:pt x="40259" y="73025"/>
                  </a:cubicBezTo>
                  <a:cubicBezTo>
                    <a:pt x="36830" y="71247"/>
                    <a:pt x="33528" y="70231"/>
                    <a:pt x="30734" y="69977"/>
                  </a:cubicBezTo>
                  <a:cubicBezTo>
                    <a:pt x="27940" y="69850"/>
                    <a:pt x="25273" y="70485"/>
                    <a:pt x="22352" y="71882"/>
                  </a:cubicBezTo>
                  <a:cubicBezTo>
                    <a:pt x="19558" y="73279"/>
                    <a:pt x="16002" y="75946"/>
                    <a:pt x="11557" y="80264"/>
                  </a:cubicBezTo>
                  <a:lnTo>
                    <a:pt x="0" y="71882"/>
                  </a:lnTo>
                  <a:lnTo>
                    <a:pt x="32766" y="21844"/>
                  </a:lnTo>
                  <a:lnTo>
                    <a:pt x="48641"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18" name="Shape 1113">
              <a:extLst>
                <a:ext uri="{FF2B5EF4-FFF2-40B4-BE49-F238E27FC236}">
                  <a16:creationId xmlns:a16="http://schemas.microsoft.com/office/drawing/2014/main" id="{B48618E9-1DC2-410C-5D76-AF48BE8286F9}"/>
                </a:ext>
              </a:extLst>
            </p:cNvPr>
            <p:cNvSpPr/>
            <p:nvPr/>
          </p:nvSpPr>
          <p:spPr>
            <a:xfrm>
              <a:off x="1408620" y="1482013"/>
              <a:ext cx="87175" cy="196229"/>
            </a:xfrm>
            <a:custGeom>
              <a:avLst/>
              <a:gdLst/>
              <a:ahLst/>
              <a:cxnLst/>
              <a:rect l="0" t="0" r="0" b="0"/>
              <a:pathLst>
                <a:path w="87175" h="196229">
                  <a:moveTo>
                    <a:pt x="87175" y="0"/>
                  </a:moveTo>
                  <a:lnTo>
                    <a:pt x="87175" y="69430"/>
                  </a:lnTo>
                  <a:lnTo>
                    <a:pt x="74168" y="63831"/>
                  </a:lnTo>
                  <a:cubicBezTo>
                    <a:pt x="63754" y="61545"/>
                    <a:pt x="55245" y="64339"/>
                    <a:pt x="48260" y="72213"/>
                  </a:cubicBezTo>
                  <a:cubicBezTo>
                    <a:pt x="41275" y="80214"/>
                    <a:pt x="39116" y="88850"/>
                    <a:pt x="41910" y="97994"/>
                  </a:cubicBezTo>
                  <a:cubicBezTo>
                    <a:pt x="44831" y="107519"/>
                    <a:pt x="52578" y="117806"/>
                    <a:pt x="65405" y="129109"/>
                  </a:cubicBezTo>
                  <a:cubicBezTo>
                    <a:pt x="72136" y="135078"/>
                    <a:pt x="78422" y="139808"/>
                    <a:pt x="84296" y="143301"/>
                  </a:cubicBezTo>
                  <a:lnTo>
                    <a:pt x="87175" y="144487"/>
                  </a:lnTo>
                  <a:lnTo>
                    <a:pt x="87175" y="193641"/>
                  </a:lnTo>
                  <a:lnTo>
                    <a:pt x="76597" y="195832"/>
                  </a:lnTo>
                  <a:cubicBezTo>
                    <a:pt x="70675" y="196229"/>
                    <a:pt x="64834" y="195784"/>
                    <a:pt x="59055" y="194514"/>
                  </a:cubicBezTo>
                  <a:cubicBezTo>
                    <a:pt x="47498" y="192228"/>
                    <a:pt x="36703" y="186386"/>
                    <a:pt x="26289" y="177242"/>
                  </a:cubicBezTo>
                  <a:cubicBezTo>
                    <a:pt x="16256" y="168352"/>
                    <a:pt x="9271" y="158954"/>
                    <a:pt x="5334" y="148794"/>
                  </a:cubicBezTo>
                  <a:cubicBezTo>
                    <a:pt x="1270" y="139015"/>
                    <a:pt x="0" y="128855"/>
                    <a:pt x="1016" y="118568"/>
                  </a:cubicBezTo>
                  <a:cubicBezTo>
                    <a:pt x="2032" y="108281"/>
                    <a:pt x="5207" y="97867"/>
                    <a:pt x="10668" y="87453"/>
                  </a:cubicBezTo>
                  <a:cubicBezTo>
                    <a:pt x="16256" y="77039"/>
                    <a:pt x="23368" y="66879"/>
                    <a:pt x="32131" y="57100"/>
                  </a:cubicBezTo>
                  <a:cubicBezTo>
                    <a:pt x="36957" y="51639"/>
                    <a:pt x="41529" y="47067"/>
                    <a:pt x="45720" y="43256"/>
                  </a:cubicBezTo>
                  <a:cubicBezTo>
                    <a:pt x="49911" y="39447"/>
                    <a:pt x="54102" y="36145"/>
                    <a:pt x="58420" y="32589"/>
                  </a:cubicBezTo>
                  <a:lnTo>
                    <a:pt x="87175"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19" name="Shape 1114">
              <a:extLst>
                <a:ext uri="{FF2B5EF4-FFF2-40B4-BE49-F238E27FC236}">
                  <a16:creationId xmlns:a16="http://schemas.microsoft.com/office/drawing/2014/main" id="{D2D22CAC-B4C6-DA63-A5EC-6191B1D6155E}"/>
                </a:ext>
              </a:extLst>
            </p:cNvPr>
            <p:cNvSpPr/>
            <p:nvPr/>
          </p:nvSpPr>
          <p:spPr>
            <a:xfrm>
              <a:off x="1495795" y="1456309"/>
              <a:ext cx="138028" cy="347726"/>
            </a:xfrm>
            <a:custGeom>
              <a:avLst/>
              <a:gdLst/>
              <a:ahLst/>
              <a:cxnLst/>
              <a:rect l="0" t="0" r="0" b="0"/>
              <a:pathLst>
                <a:path w="138028" h="347726">
                  <a:moveTo>
                    <a:pt x="22680" y="0"/>
                  </a:moveTo>
                  <a:lnTo>
                    <a:pt x="44397" y="19050"/>
                  </a:lnTo>
                  <a:lnTo>
                    <a:pt x="16965" y="44069"/>
                  </a:lnTo>
                  <a:lnTo>
                    <a:pt x="18108" y="46228"/>
                  </a:lnTo>
                  <a:cubicBezTo>
                    <a:pt x="23950" y="45848"/>
                    <a:pt x="30046" y="47117"/>
                    <a:pt x="37031" y="49530"/>
                  </a:cubicBezTo>
                  <a:cubicBezTo>
                    <a:pt x="44143" y="52198"/>
                    <a:pt x="51255" y="56897"/>
                    <a:pt x="58494" y="63374"/>
                  </a:cubicBezTo>
                  <a:cubicBezTo>
                    <a:pt x="77290" y="79884"/>
                    <a:pt x="86561" y="98172"/>
                    <a:pt x="86180" y="117984"/>
                  </a:cubicBezTo>
                  <a:cubicBezTo>
                    <a:pt x="85799" y="137923"/>
                    <a:pt x="75893" y="158877"/>
                    <a:pt x="56335" y="181102"/>
                  </a:cubicBezTo>
                  <a:cubicBezTo>
                    <a:pt x="46937" y="191643"/>
                    <a:pt x="38174" y="199644"/>
                    <a:pt x="30300" y="204598"/>
                  </a:cubicBezTo>
                  <a:cubicBezTo>
                    <a:pt x="30427" y="214249"/>
                    <a:pt x="33094" y="221615"/>
                    <a:pt x="38809" y="226568"/>
                  </a:cubicBezTo>
                  <a:cubicBezTo>
                    <a:pt x="41984" y="229362"/>
                    <a:pt x="45032" y="230886"/>
                    <a:pt x="48080" y="231013"/>
                  </a:cubicBezTo>
                  <a:cubicBezTo>
                    <a:pt x="51001" y="231394"/>
                    <a:pt x="54303" y="230251"/>
                    <a:pt x="57859" y="227711"/>
                  </a:cubicBezTo>
                  <a:cubicBezTo>
                    <a:pt x="61796" y="225299"/>
                    <a:pt x="66241" y="221235"/>
                    <a:pt x="71575" y="215265"/>
                  </a:cubicBezTo>
                  <a:lnTo>
                    <a:pt x="107008" y="175134"/>
                  </a:lnTo>
                  <a:cubicBezTo>
                    <a:pt x="114882" y="166180"/>
                    <a:pt x="122724" y="159131"/>
                    <a:pt x="130440" y="153972"/>
                  </a:cubicBezTo>
                  <a:lnTo>
                    <a:pt x="138028" y="150683"/>
                  </a:lnTo>
                  <a:lnTo>
                    <a:pt x="138028" y="216191"/>
                  </a:lnTo>
                  <a:lnTo>
                    <a:pt x="133297" y="220091"/>
                  </a:lnTo>
                  <a:lnTo>
                    <a:pt x="108659" y="247777"/>
                  </a:lnTo>
                  <a:cubicBezTo>
                    <a:pt x="101674" y="255651"/>
                    <a:pt x="96086" y="261620"/>
                    <a:pt x="91768" y="265557"/>
                  </a:cubicBezTo>
                  <a:cubicBezTo>
                    <a:pt x="91387" y="272161"/>
                    <a:pt x="92022" y="278003"/>
                    <a:pt x="93927" y="283084"/>
                  </a:cubicBezTo>
                  <a:cubicBezTo>
                    <a:pt x="95578" y="288290"/>
                    <a:pt x="98753" y="292862"/>
                    <a:pt x="103452" y="297053"/>
                  </a:cubicBezTo>
                  <a:cubicBezTo>
                    <a:pt x="111199" y="303785"/>
                    <a:pt x="119962" y="305562"/>
                    <a:pt x="129741" y="302134"/>
                  </a:cubicBezTo>
                  <a:lnTo>
                    <a:pt x="138028" y="297177"/>
                  </a:lnTo>
                  <a:lnTo>
                    <a:pt x="138028" y="329944"/>
                  </a:lnTo>
                  <a:lnTo>
                    <a:pt x="121994" y="341376"/>
                  </a:lnTo>
                  <a:cubicBezTo>
                    <a:pt x="112977" y="345694"/>
                    <a:pt x="104214" y="347726"/>
                    <a:pt x="95959" y="347091"/>
                  </a:cubicBezTo>
                  <a:cubicBezTo>
                    <a:pt x="87577" y="346584"/>
                    <a:pt x="79576" y="342900"/>
                    <a:pt x="71956" y="336169"/>
                  </a:cubicBezTo>
                  <a:cubicBezTo>
                    <a:pt x="65860" y="330836"/>
                    <a:pt x="61923" y="323850"/>
                    <a:pt x="60145" y="315341"/>
                  </a:cubicBezTo>
                  <a:cubicBezTo>
                    <a:pt x="58367" y="306960"/>
                    <a:pt x="58875" y="297561"/>
                    <a:pt x="61288" y="287274"/>
                  </a:cubicBezTo>
                  <a:cubicBezTo>
                    <a:pt x="54049" y="289052"/>
                    <a:pt x="47572" y="288925"/>
                    <a:pt x="41476" y="287274"/>
                  </a:cubicBezTo>
                  <a:cubicBezTo>
                    <a:pt x="35380" y="285750"/>
                    <a:pt x="29411" y="282067"/>
                    <a:pt x="23188" y="276734"/>
                  </a:cubicBezTo>
                  <a:cubicBezTo>
                    <a:pt x="18235" y="272288"/>
                    <a:pt x="14425" y="266827"/>
                    <a:pt x="11885" y="260859"/>
                  </a:cubicBezTo>
                  <a:cubicBezTo>
                    <a:pt x="9345" y="254889"/>
                    <a:pt x="7821" y="248666"/>
                    <a:pt x="7186" y="241809"/>
                  </a:cubicBezTo>
                  <a:cubicBezTo>
                    <a:pt x="6678" y="235204"/>
                    <a:pt x="6805" y="227330"/>
                    <a:pt x="7440" y="217805"/>
                  </a:cubicBezTo>
                  <a:lnTo>
                    <a:pt x="0" y="219346"/>
                  </a:lnTo>
                  <a:lnTo>
                    <a:pt x="0" y="170191"/>
                  </a:lnTo>
                  <a:lnTo>
                    <a:pt x="13536" y="175768"/>
                  </a:lnTo>
                  <a:cubicBezTo>
                    <a:pt x="23442" y="177927"/>
                    <a:pt x="32078" y="174879"/>
                    <a:pt x="39444" y="166624"/>
                  </a:cubicBezTo>
                  <a:cubicBezTo>
                    <a:pt x="46048" y="159259"/>
                    <a:pt x="47953" y="150876"/>
                    <a:pt x="45286" y="141351"/>
                  </a:cubicBezTo>
                  <a:cubicBezTo>
                    <a:pt x="42619" y="132080"/>
                    <a:pt x="34999" y="121793"/>
                    <a:pt x="22299" y="110744"/>
                  </a:cubicBezTo>
                  <a:cubicBezTo>
                    <a:pt x="15695" y="104903"/>
                    <a:pt x="9441" y="100204"/>
                    <a:pt x="3551" y="96663"/>
                  </a:cubicBezTo>
                  <a:lnTo>
                    <a:pt x="0" y="95135"/>
                  </a:lnTo>
                  <a:lnTo>
                    <a:pt x="0" y="25704"/>
                  </a:lnTo>
                  <a:lnTo>
                    <a:pt x="22680"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0" name="Shape 1115">
              <a:extLst>
                <a:ext uri="{FF2B5EF4-FFF2-40B4-BE49-F238E27FC236}">
                  <a16:creationId xmlns:a16="http://schemas.microsoft.com/office/drawing/2014/main" id="{0A62E503-2FDC-30A2-99AF-4E25F6A78B8F}"/>
                </a:ext>
              </a:extLst>
            </p:cNvPr>
            <p:cNvSpPr/>
            <p:nvPr/>
          </p:nvSpPr>
          <p:spPr>
            <a:xfrm>
              <a:off x="1633823" y="1597660"/>
              <a:ext cx="83154" cy="188593"/>
            </a:xfrm>
            <a:custGeom>
              <a:avLst/>
              <a:gdLst/>
              <a:ahLst/>
              <a:cxnLst/>
              <a:rect l="0" t="0" r="0" b="0"/>
              <a:pathLst>
                <a:path w="83154" h="188593">
                  <a:moveTo>
                    <a:pt x="15082" y="2794"/>
                  </a:moveTo>
                  <a:cubicBezTo>
                    <a:pt x="29941" y="0"/>
                    <a:pt x="44927" y="5207"/>
                    <a:pt x="59659" y="18161"/>
                  </a:cubicBezTo>
                  <a:cubicBezTo>
                    <a:pt x="71089" y="28322"/>
                    <a:pt x="78201" y="40386"/>
                    <a:pt x="80741" y="54229"/>
                  </a:cubicBezTo>
                  <a:cubicBezTo>
                    <a:pt x="83154" y="68073"/>
                    <a:pt x="81376" y="83185"/>
                    <a:pt x="75026" y="99187"/>
                  </a:cubicBezTo>
                  <a:cubicBezTo>
                    <a:pt x="68676" y="115062"/>
                    <a:pt x="57881" y="131445"/>
                    <a:pt x="43149" y="148082"/>
                  </a:cubicBezTo>
                  <a:cubicBezTo>
                    <a:pt x="32481" y="160274"/>
                    <a:pt x="22067" y="170942"/>
                    <a:pt x="12288" y="179832"/>
                  </a:cubicBezTo>
                  <a:lnTo>
                    <a:pt x="0" y="188593"/>
                  </a:lnTo>
                  <a:lnTo>
                    <a:pt x="0" y="155826"/>
                  </a:lnTo>
                  <a:lnTo>
                    <a:pt x="7239" y="151495"/>
                  </a:lnTo>
                  <a:cubicBezTo>
                    <a:pt x="12827" y="146971"/>
                    <a:pt x="18828" y="141034"/>
                    <a:pt x="25242" y="133731"/>
                  </a:cubicBezTo>
                  <a:cubicBezTo>
                    <a:pt x="37307" y="120269"/>
                    <a:pt x="44165" y="107950"/>
                    <a:pt x="45943" y="96774"/>
                  </a:cubicBezTo>
                  <a:cubicBezTo>
                    <a:pt x="47594" y="85852"/>
                    <a:pt x="44419" y="76709"/>
                    <a:pt x="36164" y="69342"/>
                  </a:cubicBezTo>
                  <a:cubicBezTo>
                    <a:pt x="32481" y="66167"/>
                    <a:pt x="28798" y="64008"/>
                    <a:pt x="25115" y="63119"/>
                  </a:cubicBezTo>
                  <a:cubicBezTo>
                    <a:pt x="21305" y="62103"/>
                    <a:pt x="16987" y="62865"/>
                    <a:pt x="11907" y="65024"/>
                  </a:cubicBezTo>
                  <a:lnTo>
                    <a:pt x="0" y="74840"/>
                  </a:lnTo>
                  <a:lnTo>
                    <a:pt x="0" y="9332"/>
                  </a:lnTo>
                  <a:lnTo>
                    <a:pt x="15082" y="2794"/>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1" name="Shape 1116">
              <a:extLst>
                <a:ext uri="{FF2B5EF4-FFF2-40B4-BE49-F238E27FC236}">
                  <a16:creationId xmlns:a16="http://schemas.microsoft.com/office/drawing/2014/main" id="{9B75E4D8-7D0C-8A3D-85A3-350EF7E1BABA}"/>
                </a:ext>
              </a:extLst>
            </p:cNvPr>
            <p:cNvSpPr/>
            <p:nvPr/>
          </p:nvSpPr>
          <p:spPr>
            <a:xfrm>
              <a:off x="1522286" y="1329563"/>
              <a:ext cx="225552" cy="279019"/>
            </a:xfrm>
            <a:custGeom>
              <a:avLst/>
              <a:gdLst/>
              <a:ahLst/>
              <a:cxnLst/>
              <a:rect l="0" t="0" r="0" b="0"/>
              <a:pathLst>
                <a:path w="225552" h="279019">
                  <a:moveTo>
                    <a:pt x="132842" y="0"/>
                  </a:moveTo>
                  <a:lnTo>
                    <a:pt x="173355" y="43561"/>
                  </a:lnTo>
                  <a:lnTo>
                    <a:pt x="144780" y="70104"/>
                  </a:lnTo>
                  <a:cubicBezTo>
                    <a:pt x="137287" y="65532"/>
                    <a:pt x="130683" y="63246"/>
                    <a:pt x="124714" y="62484"/>
                  </a:cubicBezTo>
                  <a:cubicBezTo>
                    <a:pt x="118618" y="61976"/>
                    <a:pt x="113411" y="63881"/>
                    <a:pt x="108458" y="68453"/>
                  </a:cubicBezTo>
                  <a:cubicBezTo>
                    <a:pt x="106172" y="70739"/>
                    <a:pt x="104267" y="73660"/>
                    <a:pt x="102870" y="77597"/>
                  </a:cubicBezTo>
                  <a:cubicBezTo>
                    <a:pt x="101346" y="81661"/>
                    <a:pt x="100711" y="86106"/>
                    <a:pt x="100584" y="90805"/>
                  </a:cubicBezTo>
                  <a:cubicBezTo>
                    <a:pt x="100838" y="95631"/>
                    <a:pt x="101473" y="99822"/>
                    <a:pt x="102997" y="103378"/>
                  </a:cubicBezTo>
                  <a:cubicBezTo>
                    <a:pt x="104394" y="107061"/>
                    <a:pt x="106426" y="110490"/>
                    <a:pt x="108585" y="113538"/>
                  </a:cubicBezTo>
                  <a:cubicBezTo>
                    <a:pt x="110744" y="116459"/>
                    <a:pt x="114300" y="120777"/>
                    <a:pt x="119507" y="126238"/>
                  </a:cubicBezTo>
                  <a:lnTo>
                    <a:pt x="166370" y="176657"/>
                  </a:lnTo>
                  <a:cubicBezTo>
                    <a:pt x="175641" y="186563"/>
                    <a:pt x="182499" y="193294"/>
                    <a:pt x="186944" y="196596"/>
                  </a:cubicBezTo>
                  <a:cubicBezTo>
                    <a:pt x="191516" y="199771"/>
                    <a:pt x="195834" y="201676"/>
                    <a:pt x="200025" y="201803"/>
                  </a:cubicBezTo>
                  <a:cubicBezTo>
                    <a:pt x="204470" y="202057"/>
                    <a:pt x="209804" y="200152"/>
                    <a:pt x="215900" y="196215"/>
                  </a:cubicBezTo>
                  <a:lnTo>
                    <a:pt x="225552" y="206629"/>
                  </a:lnTo>
                  <a:lnTo>
                    <a:pt x="147701" y="279019"/>
                  </a:lnTo>
                  <a:lnTo>
                    <a:pt x="138049" y="268605"/>
                  </a:lnTo>
                  <a:cubicBezTo>
                    <a:pt x="141732" y="262509"/>
                    <a:pt x="143637" y="257556"/>
                    <a:pt x="143637" y="253365"/>
                  </a:cubicBezTo>
                  <a:cubicBezTo>
                    <a:pt x="143383" y="249428"/>
                    <a:pt x="141986" y="245237"/>
                    <a:pt x="139192" y="240792"/>
                  </a:cubicBezTo>
                  <a:cubicBezTo>
                    <a:pt x="136271" y="236347"/>
                    <a:pt x="130175" y="229108"/>
                    <a:pt x="120904" y="219202"/>
                  </a:cubicBezTo>
                  <a:lnTo>
                    <a:pt x="60579" y="154305"/>
                  </a:lnTo>
                  <a:cubicBezTo>
                    <a:pt x="53340" y="146558"/>
                    <a:pt x="47752" y="140843"/>
                    <a:pt x="44069" y="137287"/>
                  </a:cubicBezTo>
                  <a:cubicBezTo>
                    <a:pt x="40386" y="133858"/>
                    <a:pt x="36957" y="131445"/>
                    <a:pt x="33782" y="130048"/>
                  </a:cubicBezTo>
                  <a:cubicBezTo>
                    <a:pt x="30607" y="128905"/>
                    <a:pt x="27432" y="128270"/>
                    <a:pt x="24130" y="128778"/>
                  </a:cubicBezTo>
                  <a:cubicBezTo>
                    <a:pt x="20701" y="129286"/>
                    <a:pt x="16129" y="131445"/>
                    <a:pt x="9906" y="135128"/>
                  </a:cubicBezTo>
                  <a:lnTo>
                    <a:pt x="0" y="124333"/>
                  </a:lnTo>
                  <a:lnTo>
                    <a:pt x="42037" y="82931"/>
                  </a:lnTo>
                  <a:lnTo>
                    <a:pt x="61976" y="64389"/>
                  </a:lnTo>
                  <a:lnTo>
                    <a:pt x="81915" y="90297"/>
                  </a:lnTo>
                  <a:lnTo>
                    <a:pt x="84455" y="88900"/>
                  </a:lnTo>
                  <a:cubicBezTo>
                    <a:pt x="83820" y="72644"/>
                    <a:pt x="85471" y="58674"/>
                    <a:pt x="89916" y="47244"/>
                  </a:cubicBezTo>
                  <a:cubicBezTo>
                    <a:pt x="94234" y="35814"/>
                    <a:pt x="101219" y="25527"/>
                    <a:pt x="110617" y="16764"/>
                  </a:cubicBezTo>
                  <a:cubicBezTo>
                    <a:pt x="117094" y="10668"/>
                    <a:pt x="124333" y="5207"/>
                    <a:pt x="132842"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2" name="Shape 1117">
              <a:extLst>
                <a:ext uri="{FF2B5EF4-FFF2-40B4-BE49-F238E27FC236}">
                  <a16:creationId xmlns:a16="http://schemas.microsoft.com/office/drawing/2014/main" id="{B8FFCF75-1DD9-307F-1999-69FFDAC97F3F}"/>
                </a:ext>
              </a:extLst>
            </p:cNvPr>
            <p:cNvSpPr/>
            <p:nvPr/>
          </p:nvSpPr>
          <p:spPr>
            <a:xfrm>
              <a:off x="1662240" y="1270254"/>
              <a:ext cx="218440" cy="220090"/>
            </a:xfrm>
            <a:custGeom>
              <a:avLst/>
              <a:gdLst/>
              <a:ahLst/>
              <a:cxnLst/>
              <a:rect l="0" t="0" r="0" b="0"/>
              <a:pathLst>
                <a:path w="218440" h="220090">
                  <a:moveTo>
                    <a:pt x="65913" y="0"/>
                  </a:moveTo>
                  <a:lnTo>
                    <a:pt x="162433" y="118999"/>
                  </a:lnTo>
                  <a:cubicBezTo>
                    <a:pt x="167513" y="125222"/>
                    <a:pt x="171577" y="129921"/>
                    <a:pt x="174371" y="133096"/>
                  </a:cubicBezTo>
                  <a:cubicBezTo>
                    <a:pt x="177419" y="136525"/>
                    <a:pt x="179705" y="138938"/>
                    <a:pt x="181483" y="140462"/>
                  </a:cubicBezTo>
                  <a:cubicBezTo>
                    <a:pt x="183388" y="141986"/>
                    <a:pt x="185166" y="143256"/>
                    <a:pt x="187071" y="144272"/>
                  </a:cubicBezTo>
                  <a:cubicBezTo>
                    <a:pt x="188849" y="145288"/>
                    <a:pt x="190754" y="146050"/>
                    <a:pt x="192659" y="146303"/>
                  </a:cubicBezTo>
                  <a:cubicBezTo>
                    <a:pt x="194691" y="146685"/>
                    <a:pt x="197104" y="146685"/>
                    <a:pt x="199771" y="146177"/>
                  </a:cubicBezTo>
                  <a:cubicBezTo>
                    <a:pt x="202438" y="145669"/>
                    <a:pt x="205613" y="144399"/>
                    <a:pt x="209423" y="142748"/>
                  </a:cubicBezTo>
                  <a:lnTo>
                    <a:pt x="218440" y="153797"/>
                  </a:lnTo>
                  <a:lnTo>
                    <a:pt x="136779" y="220090"/>
                  </a:lnTo>
                  <a:lnTo>
                    <a:pt x="127762" y="209042"/>
                  </a:lnTo>
                  <a:cubicBezTo>
                    <a:pt x="132080" y="203073"/>
                    <a:pt x="134239" y="198120"/>
                    <a:pt x="134493" y="194056"/>
                  </a:cubicBezTo>
                  <a:cubicBezTo>
                    <a:pt x="134620" y="190119"/>
                    <a:pt x="133477" y="185801"/>
                    <a:pt x="130937" y="181102"/>
                  </a:cubicBezTo>
                  <a:cubicBezTo>
                    <a:pt x="128397" y="176657"/>
                    <a:pt x="122682" y="168910"/>
                    <a:pt x="114173" y="158369"/>
                  </a:cubicBezTo>
                  <a:lnTo>
                    <a:pt x="51054" y="80645"/>
                  </a:lnTo>
                  <a:cubicBezTo>
                    <a:pt x="46609" y="75057"/>
                    <a:pt x="42799" y="70865"/>
                    <a:pt x="39624" y="67945"/>
                  </a:cubicBezTo>
                  <a:cubicBezTo>
                    <a:pt x="36449" y="64897"/>
                    <a:pt x="33274" y="63119"/>
                    <a:pt x="30226" y="62103"/>
                  </a:cubicBezTo>
                  <a:cubicBezTo>
                    <a:pt x="27051" y="61340"/>
                    <a:pt x="24130" y="61340"/>
                    <a:pt x="20701" y="62103"/>
                  </a:cubicBezTo>
                  <a:cubicBezTo>
                    <a:pt x="17399" y="63119"/>
                    <a:pt x="13716" y="64770"/>
                    <a:pt x="9144" y="67056"/>
                  </a:cubicBezTo>
                  <a:lnTo>
                    <a:pt x="0" y="55626"/>
                  </a:lnTo>
                  <a:lnTo>
                    <a:pt x="44958" y="17018"/>
                  </a:lnTo>
                  <a:lnTo>
                    <a:pt x="6591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3" name="Shape 1118">
              <a:extLst>
                <a:ext uri="{FF2B5EF4-FFF2-40B4-BE49-F238E27FC236}">
                  <a16:creationId xmlns:a16="http://schemas.microsoft.com/office/drawing/2014/main" id="{39EA3F5B-1AA4-7A81-CDA0-F0A43DA95481}"/>
                </a:ext>
              </a:extLst>
            </p:cNvPr>
            <p:cNvSpPr/>
            <p:nvPr/>
          </p:nvSpPr>
          <p:spPr>
            <a:xfrm>
              <a:off x="1627696" y="1205865"/>
              <a:ext cx="79248" cy="78232"/>
            </a:xfrm>
            <a:custGeom>
              <a:avLst/>
              <a:gdLst/>
              <a:ahLst/>
              <a:cxnLst/>
              <a:rect l="0" t="0" r="0" b="0"/>
              <a:pathLst>
                <a:path w="79248" h="78232">
                  <a:moveTo>
                    <a:pt x="45974" y="0"/>
                  </a:moveTo>
                  <a:lnTo>
                    <a:pt x="79248" y="41021"/>
                  </a:lnTo>
                  <a:lnTo>
                    <a:pt x="33401" y="78232"/>
                  </a:lnTo>
                  <a:lnTo>
                    <a:pt x="0" y="37211"/>
                  </a:lnTo>
                  <a:lnTo>
                    <a:pt x="45974"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4" name="Shape 1119">
              <a:extLst>
                <a:ext uri="{FF2B5EF4-FFF2-40B4-BE49-F238E27FC236}">
                  <a16:creationId xmlns:a16="http://schemas.microsoft.com/office/drawing/2014/main" id="{E00A8FE7-5DFC-D28A-D2B4-0A07948D45B2}"/>
                </a:ext>
              </a:extLst>
            </p:cNvPr>
            <p:cNvSpPr/>
            <p:nvPr/>
          </p:nvSpPr>
          <p:spPr>
            <a:xfrm>
              <a:off x="1764094" y="1067816"/>
              <a:ext cx="421513" cy="346710"/>
            </a:xfrm>
            <a:custGeom>
              <a:avLst/>
              <a:gdLst/>
              <a:ahLst/>
              <a:cxnLst/>
              <a:rect l="0" t="0" r="0" b="0"/>
              <a:pathLst>
                <a:path w="421513" h="346710">
                  <a:moveTo>
                    <a:pt x="260223" y="1524"/>
                  </a:moveTo>
                  <a:cubicBezTo>
                    <a:pt x="268224" y="0"/>
                    <a:pt x="275844" y="762"/>
                    <a:pt x="283464" y="3302"/>
                  </a:cubicBezTo>
                  <a:cubicBezTo>
                    <a:pt x="290957" y="5842"/>
                    <a:pt x="298196" y="10668"/>
                    <a:pt x="305435" y="17272"/>
                  </a:cubicBezTo>
                  <a:cubicBezTo>
                    <a:pt x="312420" y="24130"/>
                    <a:pt x="319405" y="33147"/>
                    <a:pt x="326644" y="44069"/>
                  </a:cubicBezTo>
                  <a:lnTo>
                    <a:pt x="369316" y="110236"/>
                  </a:lnTo>
                  <a:cubicBezTo>
                    <a:pt x="372745" y="115443"/>
                    <a:pt x="376174" y="120396"/>
                    <a:pt x="379349" y="124841"/>
                  </a:cubicBezTo>
                  <a:cubicBezTo>
                    <a:pt x="382524" y="129413"/>
                    <a:pt x="385318" y="132969"/>
                    <a:pt x="387858" y="135128"/>
                  </a:cubicBezTo>
                  <a:cubicBezTo>
                    <a:pt x="390271" y="137414"/>
                    <a:pt x="392938" y="139065"/>
                    <a:pt x="395351" y="139953"/>
                  </a:cubicBezTo>
                  <a:cubicBezTo>
                    <a:pt x="397637" y="140843"/>
                    <a:pt x="400304" y="141351"/>
                    <a:pt x="403479" y="141097"/>
                  </a:cubicBezTo>
                  <a:cubicBezTo>
                    <a:pt x="406654" y="140716"/>
                    <a:pt x="409956" y="139953"/>
                    <a:pt x="413766" y="138684"/>
                  </a:cubicBezTo>
                  <a:lnTo>
                    <a:pt x="421513" y="150622"/>
                  </a:lnTo>
                  <a:lnTo>
                    <a:pt x="334264" y="207137"/>
                  </a:lnTo>
                  <a:lnTo>
                    <a:pt x="326517" y="195199"/>
                  </a:lnTo>
                  <a:cubicBezTo>
                    <a:pt x="331089" y="190373"/>
                    <a:pt x="333629" y="185928"/>
                    <a:pt x="334010" y="182118"/>
                  </a:cubicBezTo>
                  <a:cubicBezTo>
                    <a:pt x="334391" y="178308"/>
                    <a:pt x="333629" y="173863"/>
                    <a:pt x="331597" y="168783"/>
                  </a:cubicBezTo>
                  <a:cubicBezTo>
                    <a:pt x="329311" y="163830"/>
                    <a:pt x="324485" y="155575"/>
                    <a:pt x="317119" y="144272"/>
                  </a:cubicBezTo>
                  <a:lnTo>
                    <a:pt x="285750" y="95758"/>
                  </a:lnTo>
                  <a:cubicBezTo>
                    <a:pt x="278765" y="84836"/>
                    <a:pt x="272669" y="76200"/>
                    <a:pt x="267462" y="69850"/>
                  </a:cubicBezTo>
                  <a:cubicBezTo>
                    <a:pt x="262382" y="63500"/>
                    <a:pt x="257429" y="59055"/>
                    <a:pt x="252984" y="56642"/>
                  </a:cubicBezTo>
                  <a:cubicBezTo>
                    <a:pt x="248539" y="54102"/>
                    <a:pt x="244221" y="52832"/>
                    <a:pt x="240411" y="52959"/>
                  </a:cubicBezTo>
                  <a:cubicBezTo>
                    <a:pt x="236474" y="53213"/>
                    <a:pt x="232029" y="54737"/>
                    <a:pt x="227457" y="57658"/>
                  </a:cubicBezTo>
                  <a:cubicBezTo>
                    <a:pt x="224409" y="59690"/>
                    <a:pt x="221869" y="62103"/>
                    <a:pt x="219710" y="64770"/>
                  </a:cubicBezTo>
                  <a:cubicBezTo>
                    <a:pt x="217678" y="67437"/>
                    <a:pt x="216027" y="70485"/>
                    <a:pt x="214630" y="74295"/>
                  </a:cubicBezTo>
                  <a:cubicBezTo>
                    <a:pt x="213106" y="77978"/>
                    <a:pt x="212217" y="81661"/>
                    <a:pt x="211582" y="84963"/>
                  </a:cubicBezTo>
                  <a:cubicBezTo>
                    <a:pt x="210820" y="88265"/>
                    <a:pt x="210947" y="91567"/>
                    <a:pt x="211455" y="94742"/>
                  </a:cubicBezTo>
                  <a:cubicBezTo>
                    <a:pt x="211836" y="98171"/>
                    <a:pt x="212979" y="101473"/>
                    <a:pt x="214630" y="104775"/>
                  </a:cubicBezTo>
                  <a:cubicBezTo>
                    <a:pt x="216027" y="108203"/>
                    <a:pt x="219329" y="113665"/>
                    <a:pt x="223901" y="120650"/>
                  </a:cubicBezTo>
                  <a:lnTo>
                    <a:pt x="262128" y="179705"/>
                  </a:lnTo>
                  <a:cubicBezTo>
                    <a:pt x="267335" y="187833"/>
                    <a:pt x="271653" y="193928"/>
                    <a:pt x="274828" y="198120"/>
                  </a:cubicBezTo>
                  <a:cubicBezTo>
                    <a:pt x="277749" y="202311"/>
                    <a:pt x="280670" y="205359"/>
                    <a:pt x="283337" y="207518"/>
                  </a:cubicBezTo>
                  <a:cubicBezTo>
                    <a:pt x="286004" y="209550"/>
                    <a:pt x="289052" y="210693"/>
                    <a:pt x="292354" y="210820"/>
                  </a:cubicBezTo>
                  <a:cubicBezTo>
                    <a:pt x="295529" y="211455"/>
                    <a:pt x="299593" y="210820"/>
                    <a:pt x="305054" y="209042"/>
                  </a:cubicBezTo>
                  <a:lnTo>
                    <a:pt x="312801" y="220980"/>
                  </a:lnTo>
                  <a:lnTo>
                    <a:pt x="226568" y="276860"/>
                  </a:lnTo>
                  <a:lnTo>
                    <a:pt x="218821" y="264922"/>
                  </a:lnTo>
                  <a:cubicBezTo>
                    <a:pt x="223647" y="259969"/>
                    <a:pt x="226187" y="255524"/>
                    <a:pt x="226695" y="251587"/>
                  </a:cubicBezTo>
                  <a:cubicBezTo>
                    <a:pt x="227076" y="247777"/>
                    <a:pt x="226314" y="243332"/>
                    <a:pt x="224028" y="238378"/>
                  </a:cubicBezTo>
                  <a:cubicBezTo>
                    <a:pt x="221869" y="233553"/>
                    <a:pt x="217170" y="225425"/>
                    <a:pt x="209677" y="213868"/>
                  </a:cubicBezTo>
                  <a:lnTo>
                    <a:pt x="178308" y="165353"/>
                  </a:lnTo>
                  <a:cubicBezTo>
                    <a:pt x="173101" y="157353"/>
                    <a:pt x="168656" y="150749"/>
                    <a:pt x="164846" y="145288"/>
                  </a:cubicBezTo>
                  <a:cubicBezTo>
                    <a:pt x="160909" y="140081"/>
                    <a:pt x="157607" y="136144"/>
                    <a:pt x="154559" y="133096"/>
                  </a:cubicBezTo>
                  <a:cubicBezTo>
                    <a:pt x="151638" y="130175"/>
                    <a:pt x="148971" y="127762"/>
                    <a:pt x="145923" y="126111"/>
                  </a:cubicBezTo>
                  <a:cubicBezTo>
                    <a:pt x="143129" y="124333"/>
                    <a:pt x="140335" y="123444"/>
                    <a:pt x="137668" y="122809"/>
                  </a:cubicBezTo>
                  <a:cubicBezTo>
                    <a:pt x="135001" y="122174"/>
                    <a:pt x="132207" y="122428"/>
                    <a:pt x="129540" y="122936"/>
                  </a:cubicBezTo>
                  <a:cubicBezTo>
                    <a:pt x="126619" y="123571"/>
                    <a:pt x="123698" y="124968"/>
                    <a:pt x="120142" y="127127"/>
                  </a:cubicBezTo>
                  <a:cubicBezTo>
                    <a:pt x="115697" y="130048"/>
                    <a:pt x="112141" y="134493"/>
                    <a:pt x="108966" y="140335"/>
                  </a:cubicBezTo>
                  <a:cubicBezTo>
                    <a:pt x="105791" y="146177"/>
                    <a:pt x="104140" y="152908"/>
                    <a:pt x="104140" y="159893"/>
                  </a:cubicBezTo>
                  <a:cubicBezTo>
                    <a:pt x="103886" y="167005"/>
                    <a:pt x="105791" y="173482"/>
                    <a:pt x="109347" y="179070"/>
                  </a:cubicBezTo>
                  <a:lnTo>
                    <a:pt x="154686" y="249047"/>
                  </a:lnTo>
                  <a:cubicBezTo>
                    <a:pt x="162052" y="260603"/>
                    <a:pt x="167513" y="268097"/>
                    <a:pt x="171196" y="272161"/>
                  </a:cubicBezTo>
                  <a:cubicBezTo>
                    <a:pt x="174625" y="276352"/>
                    <a:pt x="178435" y="279019"/>
                    <a:pt x="182245" y="280035"/>
                  </a:cubicBezTo>
                  <a:cubicBezTo>
                    <a:pt x="186055" y="281432"/>
                    <a:pt x="191262" y="280924"/>
                    <a:pt x="197485" y="278638"/>
                  </a:cubicBezTo>
                  <a:lnTo>
                    <a:pt x="205232" y="290576"/>
                  </a:lnTo>
                  <a:lnTo>
                    <a:pt x="118491" y="346710"/>
                  </a:lnTo>
                  <a:lnTo>
                    <a:pt x="110744" y="334772"/>
                  </a:lnTo>
                  <a:cubicBezTo>
                    <a:pt x="115570" y="329438"/>
                    <a:pt x="118237" y="324866"/>
                    <a:pt x="118872" y="320802"/>
                  </a:cubicBezTo>
                  <a:cubicBezTo>
                    <a:pt x="119507" y="316865"/>
                    <a:pt x="118745" y="312547"/>
                    <a:pt x="116713" y="307594"/>
                  </a:cubicBezTo>
                  <a:cubicBezTo>
                    <a:pt x="114681" y="302768"/>
                    <a:pt x="109982" y="294640"/>
                    <a:pt x="102489" y="283210"/>
                  </a:cubicBezTo>
                  <a:lnTo>
                    <a:pt x="54356" y="208788"/>
                  </a:lnTo>
                  <a:cubicBezTo>
                    <a:pt x="48641" y="199898"/>
                    <a:pt x="44196" y="193294"/>
                    <a:pt x="41148" y="189103"/>
                  </a:cubicBezTo>
                  <a:cubicBezTo>
                    <a:pt x="38100" y="185166"/>
                    <a:pt x="35179" y="182245"/>
                    <a:pt x="32258" y="180213"/>
                  </a:cubicBezTo>
                  <a:cubicBezTo>
                    <a:pt x="29464" y="178435"/>
                    <a:pt x="26289" y="177292"/>
                    <a:pt x="22860" y="177292"/>
                  </a:cubicBezTo>
                  <a:cubicBezTo>
                    <a:pt x="19431" y="177165"/>
                    <a:pt x="14478" y="178562"/>
                    <a:pt x="8001" y="181102"/>
                  </a:cubicBezTo>
                  <a:lnTo>
                    <a:pt x="0" y="168783"/>
                  </a:lnTo>
                  <a:lnTo>
                    <a:pt x="48641" y="135255"/>
                  </a:lnTo>
                  <a:lnTo>
                    <a:pt x="71374" y="120396"/>
                  </a:lnTo>
                  <a:lnTo>
                    <a:pt x="85598" y="148209"/>
                  </a:lnTo>
                  <a:lnTo>
                    <a:pt x="88138" y="147447"/>
                  </a:lnTo>
                  <a:cubicBezTo>
                    <a:pt x="92456" y="129921"/>
                    <a:pt x="97536" y="116459"/>
                    <a:pt x="103759" y="106553"/>
                  </a:cubicBezTo>
                  <a:cubicBezTo>
                    <a:pt x="109982" y="96520"/>
                    <a:pt x="117348" y="88646"/>
                    <a:pt x="126619" y="82677"/>
                  </a:cubicBezTo>
                  <a:cubicBezTo>
                    <a:pt x="135382" y="76962"/>
                    <a:pt x="143510" y="73278"/>
                    <a:pt x="151130" y="71755"/>
                  </a:cubicBezTo>
                  <a:cubicBezTo>
                    <a:pt x="158623" y="70231"/>
                    <a:pt x="165608" y="70358"/>
                    <a:pt x="172593" y="71882"/>
                  </a:cubicBezTo>
                  <a:cubicBezTo>
                    <a:pt x="179578" y="73787"/>
                    <a:pt x="186690" y="77470"/>
                    <a:pt x="193675" y="82803"/>
                  </a:cubicBezTo>
                  <a:cubicBezTo>
                    <a:pt x="198501" y="63627"/>
                    <a:pt x="203962" y="48768"/>
                    <a:pt x="210185" y="38353"/>
                  </a:cubicBezTo>
                  <a:cubicBezTo>
                    <a:pt x="216027" y="28067"/>
                    <a:pt x="223901" y="19685"/>
                    <a:pt x="233680" y="13335"/>
                  </a:cubicBezTo>
                  <a:cubicBezTo>
                    <a:pt x="243332" y="7112"/>
                    <a:pt x="252349" y="3048"/>
                    <a:pt x="260223" y="1524"/>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5" name="Shape 1120">
              <a:extLst>
                <a:ext uri="{FF2B5EF4-FFF2-40B4-BE49-F238E27FC236}">
                  <a16:creationId xmlns:a16="http://schemas.microsoft.com/office/drawing/2014/main" id="{E5E7E81C-A518-155D-FCD5-99CEBB254810}"/>
                </a:ext>
              </a:extLst>
            </p:cNvPr>
            <p:cNvSpPr/>
            <p:nvPr/>
          </p:nvSpPr>
          <p:spPr>
            <a:xfrm>
              <a:off x="2166684" y="840867"/>
              <a:ext cx="270383" cy="317373"/>
            </a:xfrm>
            <a:custGeom>
              <a:avLst/>
              <a:gdLst/>
              <a:ahLst/>
              <a:cxnLst/>
              <a:rect l="0" t="0" r="0" b="0"/>
              <a:pathLst>
                <a:path w="270383" h="317373">
                  <a:moveTo>
                    <a:pt x="152654" y="0"/>
                  </a:moveTo>
                  <a:lnTo>
                    <a:pt x="178943" y="56642"/>
                  </a:lnTo>
                  <a:lnTo>
                    <a:pt x="152273" y="68961"/>
                  </a:lnTo>
                  <a:cubicBezTo>
                    <a:pt x="142367" y="55880"/>
                    <a:pt x="132461" y="47117"/>
                    <a:pt x="122301" y="43307"/>
                  </a:cubicBezTo>
                  <a:cubicBezTo>
                    <a:pt x="112268" y="39624"/>
                    <a:pt x="101854" y="40132"/>
                    <a:pt x="90932" y="45212"/>
                  </a:cubicBezTo>
                  <a:cubicBezTo>
                    <a:pt x="70358" y="54737"/>
                    <a:pt x="59182" y="71755"/>
                    <a:pt x="57785" y="96393"/>
                  </a:cubicBezTo>
                  <a:cubicBezTo>
                    <a:pt x="56388" y="121031"/>
                    <a:pt x="64643" y="152908"/>
                    <a:pt x="82804" y="191770"/>
                  </a:cubicBezTo>
                  <a:cubicBezTo>
                    <a:pt x="99441" y="227965"/>
                    <a:pt x="116967" y="252857"/>
                    <a:pt x="135128" y="267081"/>
                  </a:cubicBezTo>
                  <a:cubicBezTo>
                    <a:pt x="153416" y="281177"/>
                    <a:pt x="171958" y="283972"/>
                    <a:pt x="190500" y="275336"/>
                  </a:cubicBezTo>
                  <a:cubicBezTo>
                    <a:pt x="200152" y="270890"/>
                    <a:pt x="207010" y="265811"/>
                    <a:pt x="211582" y="259715"/>
                  </a:cubicBezTo>
                  <a:cubicBezTo>
                    <a:pt x="216154" y="253746"/>
                    <a:pt x="218694" y="246888"/>
                    <a:pt x="219456" y="238760"/>
                  </a:cubicBezTo>
                  <a:cubicBezTo>
                    <a:pt x="219964" y="230632"/>
                    <a:pt x="218948" y="220090"/>
                    <a:pt x="216154" y="207390"/>
                  </a:cubicBezTo>
                  <a:lnTo>
                    <a:pt x="242951" y="195072"/>
                  </a:lnTo>
                  <a:lnTo>
                    <a:pt x="270383" y="254253"/>
                  </a:lnTo>
                  <a:cubicBezTo>
                    <a:pt x="257683" y="264287"/>
                    <a:pt x="245745" y="272796"/>
                    <a:pt x="234442" y="279908"/>
                  </a:cubicBezTo>
                  <a:cubicBezTo>
                    <a:pt x="223266" y="287020"/>
                    <a:pt x="211328" y="293497"/>
                    <a:pt x="198628" y="299465"/>
                  </a:cubicBezTo>
                  <a:cubicBezTo>
                    <a:pt x="171450" y="312039"/>
                    <a:pt x="147066" y="317373"/>
                    <a:pt x="125476" y="315468"/>
                  </a:cubicBezTo>
                  <a:cubicBezTo>
                    <a:pt x="103759" y="313690"/>
                    <a:pt x="84201" y="304673"/>
                    <a:pt x="66929" y="288671"/>
                  </a:cubicBezTo>
                  <a:cubicBezTo>
                    <a:pt x="49530" y="272669"/>
                    <a:pt x="34036" y="249682"/>
                    <a:pt x="19939" y="219328"/>
                  </a:cubicBezTo>
                  <a:cubicBezTo>
                    <a:pt x="6858" y="191008"/>
                    <a:pt x="254" y="164084"/>
                    <a:pt x="254" y="138811"/>
                  </a:cubicBezTo>
                  <a:cubicBezTo>
                    <a:pt x="0" y="113284"/>
                    <a:pt x="6731" y="90805"/>
                    <a:pt x="20066" y="70865"/>
                  </a:cubicBezTo>
                  <a:cubicBezTo>
                    <a:pt x="33401" y="50927"/>
                    <a:pt x="53086" y="34925"/>
                    <a:pt x="79121" y="22860"/>
                  </a:cubicBezTo>
                  <a:cubicBezTo>
                    <a:pt x="92202" y="16764"/>
                    <a:pt x="104521" y="12065"/>
                    <a:pt x="115951" y="8382"/>
                  </a:cubicBezTo>
                  <a:cubicBezTo>
                    <a:pt x="127381" y="4826"/>
                    <a:pt x="139573" y="2032"/>
                    <a:pt x="152654"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6" name="Shape 1121">
              <a:extLst>
                <a:ext uri="{FF2B5EF4-FFF2-40B4-BE49-F238E27FC236}">
                  <a16:creationId xmlns:a16="http://schemas.microsoft.com/office/drawing/2014/main" id="{4772675E-A4E0-EA6E-105A-3C5579856A3D}"/>
                </a:ext>
              </a:extLst>
            </p:cNvPr>
            <p:cNvSpPr/>
            <p:nvPr/>
          </p:nvSpPr>
          <p:spPr>
            <a:xfrm>
              <a:off x="2396173" y="851779"/>
              <a:ext cx="109138" cy="224673"/>
            </a:xfrm>
            <a:custGeom>
              <a:avLst/>
              <a:gdLst/>
              <a:ahLst/>
              <a:cxnLst/>
              <a:rect l="0" t="0" r="0" b="0"/>
              <a:pathLst>
                <a:path w="109138" h="224673">
                  <a:moveTo>
                    <a:pt x="109138" y="0"/>
                  </a:moveTo>
                  <a:lnTo>
                    <a:pt x="109138" y="36399"/>
                  </a:lnTo>
                  <a:lnTo>
                    <a:pt x="96885" y="28490"/>
                  </a:lnTo>
                  <a:cubicBezTo>
                    <a:pt x="90805" y="26680"/>
                    <a:pt x="84646" y="26934"/>
                    <a:pt x="78359" y="29220"/>
                  </a:cubicBezTo>
                  <a:cubicBezTo>
                    <a:pt x="69342" y="32649"/>
                    <a:pt x="62865" y="38237"/>
                    <a:pt x="59690" y="46111"/>
                  </a:cubicBezTo>
                  <a:cubicBezTo>
                    <a:pt x="56261" y="54112"/>
                    <a:pt x="55499" y="64272"/>
                    <a:pt x="57150" y="76718"/>
                  </a:cubicBezTo>
                  <a:cubicBezTo>
                    <a:pt x="58801" y="89291"/>
                    <a:pt x="63246" y="104658"/>
                    <a:pt x="69977" y="122819"/>
                  </a:cubicBezTo>
                  <a:cubicBezTo>
                    <a:pt x="80518" y="151267"/>
                    <a:pt x="91694" y="171587"/>
                    <a:pt x="103378" y="183271"/>
                  </a:cubicBezTo>
                  <a:lnTo>
                    <a:pt x="109138" y="187004"/>
                  </a:lnTo>
                  <a:lnTo>
                    <a:pt x="109138" y="224044"/>
                  </a:lnTo>
                  <a:lnTo>
                    <a:pt x="90043" y="224673"/>
                  </a:lnTo>
                  <a:cubicBezTo>
                    <a:pt x="73152" y="223149"/>
                    <a:pt x="57658" y="216164"/>
                    <a:pt x="43942" y="203845"/>
                  </a:cubicBezTo>
                  <a:cubicBezTo>
                    <a:pt x="30226" y="191653"/>
                    <a:pt x="18923" y="173746"/>
                    <a:pt x="10160" y="150124"/>
                  </a:cubicBezTo>
                  <a:cubicBezTo>
                    <a:pt x="3429" y="132090"/>
                    <a:pt x="0" y="115453"/>
                    <a:pt x="254" y="100467"/>
                  </a:cubicBezTo>
                  <a:cubicBezTo>
                    <a:pt x="381" y="85481"/>
                    <a:pt x="3175" y="72019"/>
                    <a:pt x="8890" y="59954"/>
                  </a:cubicBezTo>
                  <a:cubicBezTo>
                    <a:pt x="14605" y="48016"/>
                    <a:pt x="22860" y="37729"/>
                    <a:pt x="33655" y="28839"/>
                  </a:cubicBezTo>
                  <a:cubicBezTo>
                    <a:pt x="44450" y="20330"/>
                    <a:pt x="57150" y="13345"/>
                    <a:pt x="71374" y="8011"/>
                  </a:cubicBezTo>
                  <a:lnTo>
                    <a:pt x="109138"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7" name="Shape 1122">
              <a:extLst>
                <a:ext uri="{FF2B5EF4-FFF2-40B4-BE49-F238E27FC236}">
                  <a16:creationId xmlns:a16="http://schemas.microsoft.com/office/drawing/2014/main" id="{AF6C964B-CC00-A922-FE3D-7664EFD2E12D}"/>
                </a:ext>
              </a:extLst>
            </p:cNvPr>
            <p:cNvSpPr/>
            <p:nvPr/>
          </p:nvSpPr>
          <p:spPr>
            <a:xfrm>
              <a:off x="2505311" y="849884"/>
              <a:ext cx="110445" cy="225939"/>
            </a:xfrm>
            <a:custGeom>
              <a:avLst/>
              <a:gdLst/>
              <a:ahLst/>
              <a:cxnLst/>
              <a:rect l="0" t="0" r="0" b="0"/>
              <a:pathLst>
                <a:path w="110445" h="225939">
                  <a:moveTo>
                    <a:pt x="7512" y="302"/>
                  </a:moveTo>
                  <a:cubicBezTo>
                    <a:pt x="21386" y="0"/>
                    <a:pt x="34055" y="2604"/>
                    <a:pt x="45548" y="8128"/>
                  </a:cubicBezTo>
                  <a:cubicBezTo>
                    <a:pt x="68535" y="19177"/>
                    <a:pt x="86188" y="41275"/>
                    <a:pt x="98507" y="74549"/>
                  </a:cubicBezTo>
                  <a:cubicBezTo>
                    <a:pt x="107270" y="97917"/>
                    <a:pt x="110445" y="118999"/>
                    <a:pt x="108032" y="137922"/>
                  </a:cubicBezTo>
                  <a:cubicBezTo>
                    <a:pt x="105619" y="156845"/>
                    <a:pt x="98253" y="172974"/>
                    <a:pt x="86061" y="186309"/>
                  </a:cubicBezTo>
                  <a:cubicBezTo>
                    <a:pt x="73742" y="199517"/>
                    <a:pt x="56978" y="210185"/>
                    <a:pt x="35896" y="218059"/>
                  </a:cubicBezTo>
                  <a:cubicBezTo>
                    <a:pt x="26053" y="221742"/>
                    <a:pt x="16560" y="224282"/>
                    <a:pt x="7400" y="225695"/>
                  </a:cubicBezTo>
                  <a:lnTo>
                    <a:pt x="0" y="225939"/>
                  </a:lnTo>
                  <a:lnTo>
                    <a:pt x="0" y="188899"/>
                  </a:lnTo>
                  <a:lnTo>
                    <a:pt x="12242" y="196834"/>
                  </a:lnTo>
                  <a:cubicBezTo>
                    <a:pt x="18402" y="198597"/>
                    <a:pt x="24720" y="198247"/>
                    <a:pt x="31197" y="195834"/>
                  </a:cubicBezTo>
                  <a:cubicBezTo>
                    <a:pt x="38182" y="193167"/>
                    <a:pt x="43643" y="189230"/>
                    <a:pt x="47199" y="183769"/>
                  </a:cubicBezTo>
                  <a:cubicBezTo>
                    <a:pt x="50374" y="178308"/>
                    <a:pt x="52406" y="171704"/>
                    <a:pt x="52787" y="163703"/>
                  </a:cubicBezTo>
                  <a:cubicBezTo>
                    <a:pt x="53041" y="155829"/>
                    <a:pt x="52025" y="146685"/>
                    <a:pt x="49612" y="136525"/>
                  </a:cubicBezTo>
                  <a:cubicBezTo>
                    <a:pt x="47326" y="126619"/>
                    <a:pt x="43770" y="115443"/>
                    <a:pt x="39452" y="103505"/>
                  </a:cubicBezTo>
                  <a:cubicBezTo>
                    <a:pt x="28657" y="74676"/>
                    <a:pt x="17354" y="53975"/>
                    <a:pt x="5797" y="42037"/>
                  </a:cubicBezTo>
                  <a:lnTo>
                    <a:pt x="0" y="38294"/>
                  </a:lnTo>
                  <a:lnTo>
                    <a:pt x="0" y="1895"/>
                  </a:lnTo>
                  <a:lnTo>
                    <a:pt x="7512" y="302"/>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8" name="Shape 1123">
              <a:extLst>
                <a:ext uri="{FF2B5EF4-FFF2-40B4-BE49-F238E27FC236}">
                  <a16:creationId xmlns:a16="http://schemas.microsoft.com/office/drawing/2014/main" id="{CDD41704-ACEA-34C2-59B1-DCAB0BDB27CC}"/>
                </a:ext>
              </a:extLst>
            </p:cNvPr>
            <p:cNvSpPr/>
            <p:nvPr/>
          </p:nvSpPr>
          <p:spPr>
            <a:xfrm>
              <a:off x="2583752" y="770636"/>
              <a:ext cx="286893" cy="254762"/>
            </a:xfrm>
            <a:custGeom>
              <a:avLst/>
              <a:gdLst/>
              <a:ahLst/>
              <a:cxnLst/>
              <a:rect l="0" t="0" r="0" b="0"/>
              <a:pathLst>
                <a:path w="286893" h="254762">
                  <a:moveTo>
                    <a:pt x="176276" y="1016"/>
                  </a:moveTo>
                  <a:cubicBezTo>
                    <a:pt x="184658" y="2159"/>
                    <a:pt x="192024" y="5207"/>
                    <a:pt x="198628" y="10033"/>
                  </a:cubicBezTo>
                  <a:cubicBezTo>
                    <a:pt x="204978" y="14986"/>
                    <a:pt x="210566" y="21717"/>
                    <a:pt x="215138" y="29972"/>
                  </a:cubicBezTo>
                  <a:cubicBezTo>
                    <a:pt x="219583" y="38354"/>
                    <a:pt x="223647" y="48641"/>
                    <a:pt x="227076" y="60452"/>
                  </a:cubicBezTo>
                  <a:lnTo>
                    <a:pt x="248666" y="136272"/>
                  </a:lnTo>
                  <a:cubicBezTo>
                    <a:pt x="250444" y="142367"/>
                    <a:pt x="252349" y="148082"/>
                    <a:pt x="254000" y="153162"/>
                  </a:cubicBezTo>
                  <a:cubicBezTo>
                    <a:pt x="255778" y="158497"/>
                    <a:pt x="257429" y="162687"/>
                    <a:pt x="259080" y="165609"/>
                  </a:cubicBezTo>
                  <a:cubicBezTo>
                    <a:pt x="260858" y="168402"/>
                    <a:pt x="262890" y="170815"/>
                    <a:pt x="264795" y="172212"/>
                  </a:cubicBezTo>
                  <a:cubicBezTo>
                    <a:pt x="266954" y="173863"/>
                    <a:pt x="269240" y="175006"/>
                    <a:pt x="272415" y="175768"/>
                  </a:cubicBezTo>
                  <a:cubicBezTo>
                    <a:pt x="275463" y="176403"/>
                    <a:pt x="278892" y="176530"/>
                    <a:pt x="282956" y="176530"/>
                  </a:cubicBezTo>
                  <a:lnTo>
                    <a:pt x="286893" y="190119"/>
                  </a:lnTo>
                  <a:lnTo>
                    <a:pt x="186309" y="218948"/>
                  </a:lnTo>
                  <a:lnTo>
                    <a:pt x="182372" y="205359"/>
                  </a:lnTo>
                  <a:cubicBezTo>
                    <a:pt x="188468" y="202057"/>
                    <a:pt x="192024" y="198501"/>
                    <a:pt x="193675" y="194691"/>
                  </a:cubicBezTo>
                  <a:cubicBezTo>
                    <a:pt x="195326" y="191135"/>
                    <a:pt x="195834" y="186690"/>
                    <a:pt x="195453" y="181229"/>
                  </a:cubicBezTo>
                  <a:cubicBezTo>
                    <a:pt x="194818" y="176022"/>
                    <a:pt x="192659" y="166751"/>
                    <a:pt x="188849" y="153670"/>
                  </a:cubicBezTo>
                  <a:lnTo>
                    <a:pt x="172974" y="98298"/>
                  </a:lnTo>
                  <a:cubicBezTo>
                    <a:pt x="170180" y="88519"/>
                    <a:pt x="167767" y="80518"/>
                    <a:pt x="165481" y="74295"/>
                  </a:cubicBezTo>
                  <a:cubicBezTo>
                    <a:pt x="163195" y="68199"/>
                    <a:pt x="161163" y="63119"/>
                    <a:pt x="159258" y="59436"/>
                  </a:cubicBezTo>
                  <a:cubicBezTo>
                    <a:pt x="157099" y="55880"/>
                    <a:pt x="154813" y="52705"/>
                    <a:pt x="152527" y="50292"/>
                  </a:cubicBezTo>
                  <a:cubicBezTo>
                    <a:pt x="150114" y="48133"/>
                    <a:pt x="147701" y="46609"/>
                    <a:pt x="145288" y="45339"/>
                  </a:cubicBezTo>
                  <a:cubicBezTo>
                    <a:pt x="142875" y="44197"/>
                    <a:pt x="140335" y="43561"/>
                    <a:pt x="137541" y="43434"/>
                  </a:cubicBezTo>
                  <a:cubicBezTo>
                    <a:pt x="134874" y="43434"/>
                    <a:pt x="131572" y="43815"/>
                    <a:pt x="127635" y="44958"/>
                  </a:cubicBezTo>
                  <a:cubicBezTo>
                    <a:pt x="122428" y="46355"/>
                    <a:pt x="117348" y="49657"/>
                    <a:pt x="112649" y="54356"/>
                  </a:cubicBezTo>
                  <a:cubicBezTo>
                    <a:pt x="108077" y="59309"/>
                    <a:pt x="104521" y="65278"/>
                    <a:pt x="102235" y="72009"/>
                  </a:cubicBezTo>
                  <a:cubicBezTo>
                    <a:pt x="99949" y="78867"/>
                    <a:pt x="99822" y="85598"/>
                    <a:pt x="101727" y="92075"/>
                  </a:cubicBezTo>
                  <a:lnTo>
                    <a:pt x="124587" y="171831"/>
                  </a:lnTo>
                  <a:cubicBezTo>
                    <a:pt x="128270" y="184912"/>
                    <a:pt x="131445" y="193929"/>
                    <a:pt x="133604" y="198882"/>
                  </a:cubicBezTo>
                  <a:cubicBezTo>
                    <a:pt x="136017" y="203835"/>
                    <a:pt x="138811" y="207264"/>
                    <a:pt x="142367" y="209423"/>
                  </a:cubicBezTo>
                  <a:cubicBezTo>
                    <a:pt x="145669" y="211836"/>
                    <a:pt x="150876" y="212725"/>
                    <a:pt x="157734" y="212344"/>
                  </a:cubicBezTo>
                  <a:lnTo>
                    <a:pt x="161671" y="226060"/>
                  </a:lnTo>
                  <a:lnTo>
                    <a:pt x="61595" y="254762"/>
                  </a:lnTo>
                  <a:lnTo>
                    <a:pt x="57658" y="241047"/>
                  </a:lnTo>
                  <a:cubicBezTo>
                    <a:pt x="63754" y="237236"/>
                    <a:pt x="67564" y="233680"/>
                    <a:pt x="69469" y="230124"/>
                  </a:cubicBezTo>
                  <a:cubicBezTo>
                    <a:pt x="71120" y="226441"/>
                    <a:pt x="71628" y="221997"/>
                    <a:pt x="71247" y="216789"/>
                  </a:cubicBezTo>
                  <a:cubicBezTo>
                    <a:pt x="70739" y="211582"/>
                    <a:pt x="68453" y="202311"/>
                    <a:pt x="64770" y="189230"/>
                  </a:cubicBezTo>
                  <a:lnTo>
                    <a:pt x="40386" y="104013"/>
                  </a:lnTo>
                  <a:cubicBezTo>
                    <a:pt x="37465" y="93853"/>
                    <a:pt x="35052" y="86360"/>
                    <a:pt x="33401" y="81407"/>
                  </a:cubicBezTo>
                  <a:cubicBezTo>
                    <a:pt x="31623" y="76709"/>
                    <a:pt x="29591" y="73025"/>
                    <a:pt x="27559" y="70231"/>
                  </a:cubicBezTo>
                  <a:cubicBezTo>
                    <a:pt x="25273" y="67818"/>
                    <a:pt x="22606" y="65786"/>
                    <a:pt x="19431" y="64770"/>
                  </a:cubicBezTo>
                  <a:cubicBezTo>
                    <a:pt x="16256" y="63627"/>
                    <a:pt x="11049" y="63627"/>
                    <a:pt x="3937" y="64008"/>
                  </a:cubicBezTo>
                  <a:lnTo>
                    <a:pt x="0" y="49911"/>
                  </a:lnTo>
                  <a:lnTo>
                    <a:pt x="56261" y="32004"/>
                  </a:lnTo>
                  <a:lnTo>
                    <a:pt x="82296" y="24511"/>
                  </a:lnTo>
                  <a:lnTo>
                    <a:pt x="87884" y="55245"/>
                  </a:lnTo>
                  <a:lnTo>
                    <a:pt x="90424" y="55118"/>
                  </a:lnTo>
                  <a:cubicBezTo>
                    <a:pt x="96774" y="45085"/>
                    <a:pt x="102743" y="36830"/>
                    <a:pt x="107950" y="30607"/>
                  </a:cubicBezTo>
                  <a:cubicBezTo>
                    <a:pt x="113157" y="24511"/>
                    <a:pt x="118999" y="19177"/>
                    <a:pt x="125476" y="14351"/>
                  </a:cubicBezTo>
                  <a:cubicBezTo>
                    <a:pt x="131826" y="9906"/>
                    <a:pt x="138938" y="6604"/>
                    <a:pt x="146685" y="4191"/>
                  </a:cubicBezTo>
                  <a:cubicBezTo>
                    <a:pt x="158115" y="1016"/>
                    <a:pt x="168021" y="0"/>
                    <a:pt x="176276" y="1016"/>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29" name="Shape 1124">
              <a:extLst>
                <a:ext uri="{FF2B5EF4-FFF2-40B4-BE49-F238E27FC236}">
                  <a16:creationId xmlns:a16="http://schemas.microsoft.com/office/drawing/2014/main" id="{BC829746-C785-D7C2-843F-984F9E83A808}"/>
                </a:ext>
              </a:extLst>
            </p:cNvPr>
            <p:cNvSpPr/>
            <p:nvPr/>
          </p:nvSpPr>
          <p:spPr>
            <a:xfrm>
              <a:off x="2836482" y="727757"/>
              <a:ext cx="93663" cy="315901"/>
            </a:xfrm>
            <a:custGeom>
              <a:avLst/>
              <a:gdLst/>
              <a:ahLst/>
              <a:cxnLst/>
              <a:rect l="0" t="0" r="0" b="0"/>
              <a:pathLst>
                <a:path w="93663" h="315901">
                  <a:moveTo>
                    <a:pt x="93663" y="0"/>
                  </a:moveTo>
                  <a:lnTo>
                    <a:pt x="93663" y="24469"/>
                  </a:lnTo>
                  <a:lnTo>
                    <a:pt x="82931" y="24083"/>
                  </a:lnTo>
                  <a:cubicBezTo>
                    <a:pt x="72517" y="26242"/>
                    <a:pt x="65659" y="31957"/>
                    <a:pt x="62484" y="40974"/>
                  </a:cubicBezTo>
                  <a:cubicBezTo>
                    <a:pt x="59182" y="50245"/>
                    <a:pt x="59309" y="63326"/>
                    <a:pt x="62738" y="79963"/>
                  </a:cubicBezTo>
                  <a:cubicBezTo>
                    <a:pt x="66548" y="97616"/>
                    <a:pt x="71882" y="110189"/>
                    <a:pt x="78740" y="117809"/>
                  </a:cubicBezTo>
                  <a:cubicBezTo>
                    <a:pt x="82105" y="121619"/>
                    <a:pt x="85979" y="124222"/>
                    <a:pt x="90345" y="125572"/>
                  </a:cubicBezTo>
                  <a:lnTo>
                    <a:pt x="93663" y="125626"/>
                  </a:lnTo>
                  <a:lnTo>
                    <a:pt x="93663" y="149129"/>
                  </a:lnTo>
                  <a:lnTo>
                    <a:pt x="75057" y="150956"/>
                  </a:lnTo>
                  <a:cubicBezTo>
                    <a:pt x="69342" y="158830"/>
                    <a:pt x="67310" y="166323"/>
                    <a:pt x="68834" y="173689"/>
                  </a:cubicBezTo>
                  <a:cubicBezTo>
                    <a:pt x="69723" y="177880"/>
                    <a:pt x="71247" y="180928"/>
                    <a:pt x="73660" y="182706"/>
                  </a:cubicBezTo>
                  <a:cubicBezTo>
                    <a:pt x="75819" y="184738"/>
                    <a:pt x="79121" y="185754"/>
                    <a:pt x="83566" y="185881"/>
                  </a:cubicBezTo>
                  <a:lnTo>
                    <a:pt x="93663" y="184899"/>
                  </a:lnTo>
                  <a:lnTo>
                    <a:pt x="93663" y="235571"/>
                  </a:lnTo>
                  <a:lnTo>
                    <a:pt x="88138" y="236554"/>
                  </a:lnTo>
                  <a:cubicBezTo>
                    <a:pt x="83947" y="241634"/>
                    <a:pt x="81026" y="246714"/>
                    <a:pt x="79502" y="251921"/>
                  </a:cubicBezTo>
                  <a:cubicBezTo>
                    <a:pt x="77724" y="257001"/>
                    <a:pt x="77597" y="262589"/>
                    <a:pt x="78867" y="268685"/>
                  </a:cubicBezTo>
                  <a:cubicBezTo>
                    <a:pt x="79946" y="273765"/>
                    <a:pt x="81979" y="277956"/>
                    <a:pt x="84995" y="281258"/>
                  </a:cubicBezTo>
                  <a:lnTo>
                    <a:pt x="93663" y="286473"/>
                  </a:lnTo>
                  <a:lnTo>
                    <a:pt x="93663" y="315901"/>
                  </a:lnTo>
                  <a:lnTo>
                    <a:pt x="67437" y="315421"/>
                  </a:lnTo>
                  <a:cubicBezTo>
                    <a:pt x="57531" y="313516"/>
                    <a:pt x="49276" y="310087"/>
                    <a:pt x="43053" y="304626"/>
                  </a:cubicBezTo>
                  <a:cubicBezTo>
                    <a:pt x="36576" y="299038"/>
                    <a:pt x="32385" y="291418"/>
                    <a:pt x="30226" y="281512"/>
                  </a:cubicBezTo>
                  <a:cubicBezTo>
                    <a:pt x="28575" y="273511"/>
                    <a:pt x="29464" y="265510"/>
                    <a:pt x="33147" y="257636"/>
                  </a:cubicBezTo>
                  <a:cubicBezTo>
                    <a:pt x="36703" y="249889"/>
                    <a:pt x="42672" y="242650"/>
                    <a:pt x="50800" y="235919"/>
                  </a:cubicBezTo>
                  <a:cubicBezTo>
                    <a:pt x="43942" y="232998"/>
                    <a:pt x="38735" y="229061"/>
                    <a:pt x="34798" y="224108"/>
                  </a:cubicBezTo>
                  <a:cubicBezTo>
                    <a:pt x="30861" y="219155"/>
                    <a:pt x="28194" y="212678"/>
                    <a:pt x="26543" y="204677"/>
                  </a:cubicBezTo>
                  <a:cubicBezTo>
                    <a:pt x="25146" y="198200"/>
                    <a:pt x="25273" y="191469"/>
                    <a:pt x="26797" y="185246"/>
                  </a:cubicBezTo>
                  <a:cubicBezTo>
                    <a:pt x="28321" y="178896"/>
                    <a:pt x="30734" y="172927"/>
                    <a:pt x="34417" y="167085"/>
                  </a:cubicBezTo>
                  <a:cubicBezTo>
                    <a:pt x="37846" y="161497"/>
                    <a:pt x="42672" y="155274"/>
                    <a:pt x="48895" y="147908"/>
                  </a:cubicBezTo>
                  <a:cubicBezTo>
                    <a:pt x="36576" y="144098"/>
                    <a:pt x="26670" y="137621"/>
                    <a:pt x="18796" y="128731"/>
                  </a:cubicBezTo>
                  <a:cubicBezTo>
                    <a:pt x="10922" y="120095"/>
                    <a:pt x="5715" y="108792"/>
                    <a:pt x="2794" y="95330"/>
                  </a:cubicBezTo>
                  <a:cubicBezTo>
                    <a:pt x="0" y="82249"/>
                    <a:pt x="0" y="70565"/>
                    <a:pt x="2794" y="60024"/>
                  </a:cubicBezTo>
                  <a:cubicBezTo>
                    <a:pt x="5588" y="49864"/>
                    <a:pt x="10414" y="40847"/>
                    <a:pt x="17399" y="33227"/>
                  </a:cubicBezTo>
                  <a:cubicBezTo>
                    <a:pt x="24384" y="25480"/>
                    <a:pt x="33147" y="19003"/>
                    <a:pt x="43688" y="13923"/>
                  </a:cubicBezTo>
                  <a:cubicBezTo>
                    <a:pt x="54356" y="8843"/>
                    <a:pt x="66040" y="4906"/>
                    <a:pt x="78867" y="2239"/>
                  </a:cubicBezTo>
                  <a:lnTo>
                    <a:pt x="9366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0" name="Shape 1125">
              <a:extLst>
                <a:ext uri="{FF2B5EF4-FFF2-40B4-BE49-F238E27FC236}">
                  <a16:creationId xmlns:a16="http://schemas.microsoft.com/office/drawing/2014/main" id="{E26C7305-A66C-EF0F-B771-CC314C2874F6}"/>
                </a:ext>
              </a:extLst>
            </p:cNvPr>
            <p:cNvSpPr/>
            <p:nvPr/>
          </p:nvSpPr>
          <p:spPr>
            <a:xfrm>
              <a:off x="2930144" y="1014230"/>
              <a:ext cx="39263" cy="29583"/>
            </a:xfrm>
            <a:custGeom>
              <a:avLst/>
              <a:gdLst/>
              <a:ahLst/>
              <a:cxnLst/>
              <a:rect l="0" t="0" r="0" b="0"/>
              <a:pathLst>
                <a:path w="39263" h="29583">
                  <a:moveTo>
                    <a:pt x="0" y="0"/>
                  </a:moveTo>
                  <a:lnTo>
                    <a:pt x="3365" y="2025"/>
                  </a:lnTo>
                  <a:cubicBezTo>
                    <a:pt x="8192" y="3485"/>
                    <a:pt x="14192" y="4088"/>
                    <a:pt x="21352" y="3818"/>
                  </a:cubicBezTo>
                  <a:lnTo>
                    <a:pt x="39263" y="1344"/>
                  </a:lnTo>
                  <a:lnTo>
                    <a:pt x="39263" y="24567"/>
                  </a:lnTo>
                  <a:lnTo>
                    <a:pt x="8446" y="29583"/>
                  </a:lnTo>
                  <a:lnTo>
                    <a:pt x="0" y="29429"/>
                  </a:lnTo>
                  <a:lnTo>
                    <a:pt x="0"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1" name="Shape 1126">
              <a:extLst>
                <a:ext uri="{FF2B5EF4-FFF2-40B4-BE49-F238E27FC236}">
                  <a16:creationId xmlns:a16="http://schemas.microsoft.com/office/drawing/2014/main" id="{ACE6BB28-F27A-C5C3-4A71-163C5074B4EA}"/>
                </a:ext>
              </a:extLst>
            </p:cNvPr>
            <p:cNvSpPr/>
            <p:nvPr/>
          </p:nvSpPr>
          <p:spPr>
            <a:xfrm>
              <a:off x="2930144" y="905223"/>
              <a:ext cx="39263" cy="58104"/>
            </a:xfrm>
            <a:custGeom>
              <a:avLst/>
              <a:gdLst/>
              <a:ahLst/>
              <a:cxnLst/>
              <a:rect l="0" t="0" r="0" b="0"/>
              <a:pathLst>
                <a:path w="39263" h="58104">
                  <a:moveTo>
                    <a:pt x="39263" y="0"/>
                  </a:moveTo>
                  <a:lnTo>
                    <a:pt x="39263" y="50463"/>
                  </a:lnTo>
                  <a:lnTo>
                    <a:pt x="18733" y="54770"/>
                  </a:lnTo>
                  <a:lnTo>
                    <a:pt x="0" y="58104"/>
                  </a:lnTo>
                  <a:lnTo>
                    <a:pt x="0" y="7433"/>
                  </a:lnTo>
                  <a:lnTo>
                    <a:pt x="8192" y="6637"/>
                  </a:lnTo>
                  <a:lnTo>
                    <a:pt x="3926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2" name="Shape 1127">
              <a:extLst>
                <a:ext uri="{FF2B5EF4-FFF2-40B4-BE49-F238E27FC236}">
                  <a16:creationId xmlns:a16="http://schemas.microsoft.com/office/drawing/2014/main" id="{DB961871-E145-8E14-822A-A26EC20FC6EF}"/>
                </a:ext>
              </a:extLst>
            </p:cNvPr>
            <p:cNvSpPr/>
            <p:nvPr/>
          </p:nvSpPr>
          <p:spPr>
            <a:xfrm>
              <a:off x="2930144" y="722064"/>
              <a:ext cx="39263" cy="154822"/>
            </a:xfrm>
            <a:custGeom>
              <a:avLst/>
              <a:gdLst/>
              <a:ahLst/>
              <a:cxnLst/>
              <a:rect l="0" t="0" r="0" b="0"/>
              <a:pathLst>
                <a:path w="39263" h="154822">
                  <a:moveTo>
                    <a:pt x="39263" y="0"/>
                  </a:moveTo>
                  <a:lnTo>
                    <a:pt x="39263" y="145244"/>
                  </a:lnTo>
                  <a:lnTo>
                    <a:pt x="16320" y="153220"/>
                  </a:lnTo>
                  <a:lnTo>
                    <a:pt x="0" y="154822"/>
                  </a:lnTo>
                  <a:lnTo>
                    <a:pt x="0" y="131319"/>
                  </a:lnTo>
                  <a:lnTo>
                    <a:pt x="11239" y="131503"/>
                  </a:lnTo>
                  <a:cubicBezTo>
                    <a:pt x="21018" y="129471"/>
                    <a:pt x="27623" y="124010"/>
                    <a:pt x="31179" y="114866"/>
                  </a:cubicBezTo>
                  <a:cubicBezTo>
                    <a:pt x="34480" y="105722"/>
                    <a:pt x="34354" y="92895"/>
                    <a:pt x="30924" y="76512"/>
                  </a:cubicBezTo>
                  <a:cubicBezTo>
                    <a:pt x="27242" y="59113"/>
                    <a:pt x="21908" y="46413"/>
                    <a:pt x="15049" y="38412"/>
                  </a:cubicBezTo>
                  <a:cubicBezTo>
                    <a:pt x="11557" y="34411"/>
                    <a:pt x="7683" y="31713"/>
                    <a:pt x="3397" y="30284"/>
                  </a:cubicBezTo>
                  <a:lnTo>
                    <a:pt x="0" y="30162"/>
                  </a:lnTo>
                  <a:lnTo>
                    <a:pt x="0" y="5693"/>
                  </a:lnTo>
                  <a:lnTo>
                    <a:pt x="4508" y="5011"/>
                  </a:lnTo>
                  <a:cubicBezTo>
                    <a:pt x="10096" y="4503"/>
                    <a:pt x="15558" y="4122"/>
                    <a:pt x="21018" y="3868"/>
                  </a:cubicBezTo>
                  <a:lnTo>
                    <a:pt x="3926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3" name="Shape 1128">
              <a:extLst>
                <a:ext uri="{FF2B5EF4-FFF2-40B4-BE49-F238E27FC236}">
                  <a16:creationId xmlns:a16="http://schemas.microsoft.com/office/drawing/2014/main" id="{112130CE-F32D-F360-185F-AD2FFEF4819B}"/>
                </a:ext>
              </a:extLst>
            </p:cNvPr>
            <p:cNvSpPr/>
            <p:nvPr/>
          </p:nvSpPr>
          <p:spPr>
            <a:xfrm>
              <a:off x="2969407" y="897192"/>
              <a:ext cx="106596" cy="141605"/>
            </a:xfrm>
            <a:custGeom>
              <a:avLst/>
              <a:gdLst/>
              <a:ahLst/>
              <a:cxnLst/>
              <a:rect l="0" t="0" r="0" b="0"/>
              <a:pathLst>
                <a:path w="106596" h="141605">
                  <a:moveTo>
                    <a:pt x="52780" y="429"/>
                  </a:moveTo>
                  <a:cubicBezTo>
                    <a:pt x="62083" y="857"/>
                    <a:pt x="70147" y="2730"/>
                    <a:pt x="76878" y="6032"/>
                  </a:cubicBezTo>
                  <a:cubicBezTo>
                    <a:pt x="90467" y="12637"/>
                    <a:pt x="99357" y="25717"/>
                    <a:pt x="103421" y="44894"/>
                  </a:cubicBezTo>
                  <a:cubicBezTo>
                    <a:pt x="106596" y="59880"/>
                    <a:pt x="105199" y="73851"/>
                    <a:pt x="99103" y="86424"/>
                  </a:cubicBezTo>
                  <a:cubicBezTo>
                    <a:pt x="92753" y="98996"/>
                    <a:pt x="82212" y="110045"/>
                    <a:pt x="67607" y="119063"/>
                  </a:cubicBezTo>
                  <a:cubicBezTo>
                    <a:pt x="53002" y="128079"/>
                    <a:pt x="34714" y="134938"/>
                    <a:pt x="12870" y="139510"/>
                  </a:cubicBezTo>
                  <a:lnTo>
                    <a:pt x="0" y="141605"/>
                  </a:lnTo>
                  <a:lnTo>
                    <a:pt x="0" y="118382"/>
                  </a:lnTo>
                  <a:lnTo>
                    <a:pt x="7028" y="117412"/>
                  </a:lnTo>
                  <a:cubicBezTo>
                    <a:pt x="24808" y="113602"/>
                    <a:pt x="37635" y="107760"/>
                    <a:pt x="45763" y="100013"/>
                  </a:cubicBezTo>
                  <a:cubicBezTo>
                    <a:pt x="53510" y="92139"/>
                    <a:pt x="56431" y="82867"/>
                    <a:pt x="54145" y="72073"/>
                  </a:cubicBezTo>
                  <a:cubicBezTo>
                    <a:pt x="53129" y="67246"/>
                    <a:pt x="51351" y="63437"/>
                    <a:pt x="48938" y="60389"/>
                  </a:cubicBezTo>
                  <a:cubicBezTo>
                    <a:pt x="46652" y="57341"/>
                    <a:pt x="42588" y="55436"/>
                    <a:pt x="37254" y="54039"/>
                  </a:cubicBezTo>
                  <a:cubicBezTo>
                    <a:pt x="31920" y="52768"/>
                    <a:pt x="24808" y="53277"/>
                    <a:pt x="15791" y="55181"/>
                  </a:cubicBezTo>
                  <a:lnTo>
                    <a:pt x="0" y="58494"/>
                  </a:lnTo>
                  <a:lnTo>
                    <a:pt x="0" y="8032"/>
                  </a:lnTo>
                  <a:lnTo>
                    <a:pt x="21252" y="3492"/>
                  </a:lnTo>
                  <a:cubicBezTo>
                    <a:pt x="32936" y="1016"/>
                    <a:pt x="43477" y="0"/>
                    <a:pt x="52780" y="429"/>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4" name="Shape 1129">
              <a:extLst>
                <a:ext uri="{FF2B5EF4-FFF2-40B4-BE49-F238E27FC236}">
                  <a16:creationId xmlns:a16="http://schemas.microsoft.com/office/drawing/2014/main" id="{05C6FEA8-2D53-7B62-E84A-8D6FC09A45D8}"/>
                </a:ext>
              </a:extLst>
            </p:cNvPr>
            <p:cNvSpPr/>
            <p:nvPr/>
          </p:nvSpPr>
          <p:spPr>
            <a:xfrm>
              <a:off x="2969407" y="709803"/>
              <a:ext cx="63924" cy="157505"/>
            </a:xfrm>
            <a:custGeom>
              <a:avLst/>
              <a:gdLst/>
              <a:ahLst/>
              <a:cxnLst/>
              <a:rect l="0" t="0" r="0" b="0"/>
              <a:pathLst>
                <a:path w="63924" h="157505">
                  <a:moveTo>
                    <a:pt x="57828" y="0"/>
                  </a:moveTo>
                  <a:lnTo>
                    <a:pt x="63924" y="28194"/>
                  </a:lnTo>
                  <a:lnTo>
                    <a:pt x="26967" y="31877"/>
                  </a:lnTo>
                  <a:lnTo>
                    <a:pt x="26586" y="34417"/>
                  </a:lnTo>
                  <a:cubicBezTo>
                    <a:pt x="31539" y="37592"/>
                    <a:pt x="35730" y="42164"/>
                    <a:pt x="39921" y="48387"/>
                  </a:cubicBezTo>
                  <a:cubicBezTo>
                    <a:pt x="43985" y="54737"/>
                    <a:pt x="46906" y="62611"/>
                    <a:pt x="48938" y="72263"/>
                  </a:cubicBezTo>
                  <a:cubicBezTo>
                    <a:pt x="54145" y="96647"/>
                    <a:pt x="50716" y="116713"/>
                    <a:pt x="38651" y="132588"/>
                  </a:cubicBezTo>
                  <a:cubicBezTo>
                    <a:pt x="32492" y="140462"/>
                    <a:pt x="24332" y="147129"/>
                    <a:pt x="14093" y="152606"/>
                  </a:cubicBezTo>
                  <a:lnTo>
                    <a:pt x="0" y="157505"/>
                  </a:lnTo>
                  <a:lnTo>
                    <a:pt x="0" y="12261"/>
                  </a:lnTo>
                  <a:lnTo>
                    <a:pt x="57828"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5" name="Shape 1130">
              <a:extLst>
                <a:ext uri="{FF2B5EF4-FFF2-40B4-BE49-F238E27FC236}">
                  <a16:creationId xmlns:a16="http://schemas.microsoft.com/office/drawing/2014/main" id="{A5F6F5B1-F62A-0FD9-E597-382D9B3CB550}"/>
                </a:ext>
              </a:extLst>
            </p:cNvPr>
            <p:cNvSpPr/>
            <p:nvPr/>
          </p:nvSpPr>
          <p:spPr>
            <a:xfrm>
              <a:off x="3028125" y="681990"/>
              <a:ext cx="188722" cy="239268"/>
            </a:xfrm>
            <a:custGeom>
              <a:avLst/>
              <a:gdLst/>
              <a:ahLst/>
              <a:cxnLst/>
              <a:rect l="0" t="0" r="0" b="0"/>
              <a:pathLst>
                <a:path w="188722" h="239268">
                  <a:moveTo>
                    <a:pt x="179959" y="381"/>
                  </a:moveTo>
                  <a:lnTo>
                    <a:pt x="188722" y="59309"/>
                  </a:lnTo>
                  <a:lnTo>
                    <a:pt x="150114" y="65024"/>
                  </a:lnTo>
                  <a:cubicBezTo>
                    <a:pt x="146558" y="57023"/>
                    <a:pt x="142494" y="51435"/>
                    <a:pt x="137922" y="47498"/>
                  </a:cubicBezTo>
                  <a:cubicBezTo>
                    <a:pt x="133223" y="43688"/>
                    <a:pt x="127762" y="42291"/>
                    <a:pt x="121158" y="43307"/>
                  </a:cubicBezTo>
                  <a:cubicBezTo>
                    <a:pt x="117983" y="43688"/>
                    <a:pt x="114681" y="45085"/>
                    <a:pt x="111379" y="47625"/>
                  </a:cubicBezTo>
                  <a:cubicBezTo>
                    <a:pt x="107823" y="50165"/>
                    <a:pt x="104775" y="53340"/>
                    <a:pt x="102108" y="57277"/>
                  </a:cubicBezTo>
                  <a:cubicBezTo>
                    <a:pt x="99441" y="61468"/>
                    <a:pt x="97663" y="65151"/>
                    <a:pt x="96901" y="68961"/>
                  </a:cubicBezTo>
                  <a:cubicBezTo>
                    <a:pt x="96012" y="72771"/>
                    <a:pt x="95631" y="76708"/>
                    <a:pt x="95885" y="80518"/>
                  </a:cubicBezTo>
                  <a:cubicBezTo>
                    <a:pt x="95885" y="84074"/>
                    <a:pt x="96520" y="89662"/>
                    <a:pt x="97663" y="97282"/>
                  </a:cubicBezTo>
                  <a:lnTo>
                    <a:pt x="107950" y="165227"/>
                  </a:lnTo>
                  <a:cubicBezTo>
                    <a:pt x="109982" y="178562"/>
                    <a:pt x="111887" y="188087"/>
                    <a:pt x="113792" y="193294"/>
                  </a:cubicBezTo>
                  <a:cubicBezTo>
                    <a:pt x="115570" y="198501"/>
                    <a:pt x="118110" y="202438"/>
                    <a:pt x="121539" y="204978"/>
                  </a:cubicBezTo>
                  <a:cubicBezTo>
                    <a:pt x="125095" y="207772"/>
                    <a:pt x="130429" y="209169"/>
                    <a:pt x="137795" y="209296"/>
                  </a:cubicBezTo>
                  <a:lnTo>
                    <a:pt x="139827" y="223393"/>
                  </a:lnTo>
                  <a:lnTo>
                    <a:pt x="34798" y="239268"/>
                  </a:lnTo>
                  <a:lnTo>
                    <a:pt x="32639" y="225171"/>
                  </a:lnTo>
                  <a:cubicBezTo>
                    <a:pt x="39116" y="222250"/>
                    <a:pt x="43561" y="219202"/>
                    <a:pt x="45847" y="215773"/>
                  </a:cubicBezTo>
                  <a:cubicBezTo>
                    <a:pt x="47879" y="212344"/>
                    <a:pt x="49022" y="208153"/>
                    <a:pt x="49276" y="202819"/>
                  </a:cubicBezTo>
                  <a:cubicBezTo>
                    <a:pt x="49403" y="197612"/>
                    <a:pt x="48387" y="188087"/>
                    <a:pt x="46355" y="174752"/>
                  </a:cubicBezTo>
                  <a:lnTo>
                    <a:pt x="33147" y="87122"/>
                  </a:lnTo>
                  <a:cubicBezTo>
                    <a:pt x="31623" y="76581"/>
                    <a:pt x="30226" y="68834"/>
                    <a:pt x="29210" y="63627"/>
                  </a:cubicBezTo>
                  <a:cubicBezTo>
                    <a:pt x="28067" y="58801"/>
                    <a:pt x="26543" y="54864"/>
                    <a:pt x="24765" y="51943"/>
                  </a:cubicBezTo>
                  <a:cubicBezTo>
                    <a:pt x="22860" y="49149"/>
                    <a:pt x="20574" y="46863"/>
                    <a:pt x="17526" y="45339"/>
                  </a:cubicBezTo>
                  <a:cubicBezTo>
                    <a:pt x="14478" y="43942"/>
                    <a:pt x="9398" y="43180"/>
                    <a:pt x="2286" y="42672"/>
                  </a:cubicBezTo>
                  <a:lnTo>
                    <a:pt x="0" y="28194"/>
                  </a:lnTo>
                  <a:lnTo>
                    <a:pt x="58293" y="17653"/>
                  </a:lnTo>
                  <a:lnTo>
                    <a:pt x="85090" y="13589"/>
                  </a:lnTo>
                  <a:lnTo>
                    <a:pt x="86868" y="46228"/>
                  </a:lnTo>
                  <a:lnTo>
                    <a:pt x="89789" y="46482"/>
                  </a:lnTo>
                  <a:cubicBezTo>
                    <a:pt x="98425" y="32766"/>
                    <a:pt x="107823" y="22225"/>
                    <a:pt x="117856" y="15240"/>
                  </a:cubicBezTo>
                  <a:cubicBezTo>
                    <a:pt x="127889" y="8255"/>
                    <a:pt x="139446" y="3683"/>
                    <a:pt x="152146" y="1778"/>
                  </a:cubicBezTo>
                  <a:cubicBezTo>
                    <a:pt x="160909" y="381"/>
                    <a:pt x="170053" y="0"/>
                    <a:pt x="179959" y="381"/>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6" name="Shape 1131">
              <a:extLst>
                <a:ext uri="{FF2B5EF4-FFF2-40B4-BE49-F238E27FC236}">
                  <a16:creationId xmlns:a16="http://schemas.microsoft.com/office/drawing/2014/main" id="{AC07CA22-F99D-C8F6-2323-371D494C1B14}"/>
                </a:ext>
              </a:extLst>
            </p:cNvPr>
            <p:cNvSpPr/>
            <p:nvPr/>
          </p:nvSpPr>
          <p:spPr>
            <a:xfrm>
              <a:off x="3226372" y="668401"/>
              <a:ext cx="99455" cy="219383"/>
            </a:xfrm>
            <a:custGeom>
              <a:avLst/>
              <a:gdLst/>
              <a:ahLst/>
              <a:cxnLst/>
              <a:rect l="0" t="0" r="0" b="0"/>
              <a:pathLst>
                <a:path w="99455" h="219383">
                  <a:moveTo>
                    <a:pt x="97155" y="0"/>
                  </a:moveTo>
                  <a:lnTo>
                    <a:pt x="99455" y="92"/>
                  </a:lnTo>
                  <a:lnTo>
                    <a:pt x="99455" y="23241"/>
                  </a:lnTo>
                  <a:lnTo>
                    <a:pt x="95885" y="22606"/>
                  </a:lnTo>
                  <a:cubicBezTo>
                    <a:pt x="84836" y="23622"/>
                    <a:pt x="76581" y="30099"/>
                    <a:pt x="71120" y="41783"/>
                  </a:cubicBezTo>
                  <a:cubicBezTo>
                    <a:pt x="65532" y="53594"/>
                    <a:pt x="63119" y="70104"/>
                    <a:pt x="63754" y="91186"/>
                  </a:cubicBezTo>
                  <a:lnTo>
                    <a:pt x="99455" y="87888"/>
                  </a:lnTo>
                  <a:lnTo>
                    <a:pt x="99455" y="111256"/>
                  </a:lnTo>
                  <a:lnTo>
                    <a:pt x="64770" y="114427"/>
                  </a:lnTo>
                  <a:cubicBezTo>
                    <a:pt x="67437" y="140462"/>
                    <a:pt x="73660" y="158877"/>
                    <a:pt x="84074" y="170307"/>
                  </a:cubicBezTo>
                  <a:lnTo>
                    <a:pt x="99455" y="180601"/>
                  </a:lnTo>
                  <a:lnTo>
                    <a:pt x="99455" y="219383"/>
                  </a:lnTo>
                  <a:lnTo>
                    <a:pt x="68278" y="217408"/>
                  </a:lnTo>
                  <a:cubicBezTo>
                    <a:pt x="55340" y="213963"/>
                    <a:pt x="44259" y="208026"/>
                    <a:pt x="35052" y="199644"/>
                  </a:cubicBezTo>
                  <a:cubicBezTo>
                    <a:pt x="16256" y="183007"/>
                    <a:pt x="5461" y="156718"/>
                    <a:pt x="2159" y="120904"/>
                  </a:cubicBezTo>
                  <a:cubicBezTo>
                    <a:pt x="0" y="97663"/>
                    <a:pt x="2540" y="77343"/>
                    <a:pt x="9779" y="59563"/>
                  </a:cubicBezTo>
                  <a:cubicBezTo>
                    <a:pt x="16891" y="42037"/>
                    <a:pt x="27813" y="28321"/>
                    <a:pt x="42926" y="17907"/>
                  </a:cubicBezTo>
                  <a:cubicBezTo>
                    <a:pt x="58039" y="8001"/>
                    <a:pt x="76200" y="1905"/>
                    <a:pt x="97155"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7" name="Shape 1132">
              <a:extLst>
                <a:ext uri="{FF2B5EF4-FFF2-40B4-BE49-F238E27FC236}">
                  <a16:creationId xmlns:a16="http://schemas.microsoft.com/office/drawing/2014/main" id="{C0A184A4-0E1F-97CA-87F3-88B53372AC67}"/>
                </a:ext>
              </a:extLst>
            </p:cNvPr>
            <p:cNvSpPr/>
            <p:nvPr/>
          </p:nvSpPr>
          <p:spPr>
            <a:xfrm>
              <a:off x="3325827" y="820420"/>
              <a:ext cx="101967" cy="68200"/>
            </a:xfrm>
            <a:custGeom>
              <a:avLst/>
              <a:gdLst/>
              <a:ahLst/>
              <a:cxnLst/>
              <a:rect l="0" t="0" r="0" b="0"/>
              <a:pathLst>
                <a:path w="101967" h="68200">
                  <a:moveTo>
                    <a:pt x="82917" y="0"/>
                  </a:moveTo>
                  <a:lnTo>
                    <a:pt x="101967" y="17273"/>
                  </a:lnTo>
                  <a:cubicBezTo>
                    <a:pt x="88886" y="34037"/>
                    <a:pt x="75551" y="46228"/>
                    <a:pt x="61708" y="54102"/>
                  </a:cubicBezTo>
                  <a:cubicBezTo>
                    <a:pt x="47865" y="61850"/>
                    <a:pt x="31863" y="66549"/>
                    <a:pt x="13194" y="68200"/>
                  </a:cubicBezTo>
                  <a:lnTo>
                    <a:pt x="0" y="67364"/>
                  </a:lnTo>
                  <a:lnTo>
                    <a:pt x="0" y="28582"/>
                  </a:lnTo>
                  <a:lnTo>
                    <a:pt x="2954" y="30560"/>
                  </a:lnTo>
                  <a:cubicBezTo>
                    <a:pt x="10114" y="33020"/>
                    <a:pt x="18338" y="33846"/>
                    <a:pt x="27672" y="33020"/>
                  </a:cubicBezTo>
                  <a:cubicBezTo>
                    <a:pt x="38721" y="32004"/>
                    <a:pt x="48119" y="28956"/>
                    <a:pt x="56501" y="24003"/>
                  </a:cubicBezTo>
                  <a:cubicBezTo>
                    <a:pt x="65010" y="19050"/>
                    <a:pt x="73773" y="11176"/>
                    <a:pt x="82917"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8" name="Shape 1133">
              <a:extLst>
                <a:ext uri="{FF2B5EF4-FFF2-40B4-BE49-F238E27FC236}">
                  <a16:creationId xmlns:a16="http://schemas.microsoft.com/office/drawing/2014/main" id="{F0EE8F61-5A9D-1ED1-61E0-D2C5D6E82B47}"/>
                </a:ext>
              </a:extLst>
            </p:cNvPr>
            <p:cNvSpPr/>
            <p:nvPr/>
          </p:nvSpPr>
          <p:spPr>
            <a:xfrm>
              <a:off x="3325827" y="668493"/>
              <a:ext cx="101459" cy="111164"/>
            </a:xfrm>
            <a:custGeom>
              <a:avLst/>
              <a:gdLst/>
              <a:ahLst/>
              <a:cxnLst/>
              <a:rect l="0" t="0" r="0" b="0"/>
              <a:pathLst>
                <a:path w="101459" h="111164">
                  <a:moveTo>
                    <a:pt x="0" y="0"/>
                  </a:moveTo>
                  <a:lnTo>
                    <a:pt x="32498" y="1304"/>
                  </a:lnTo>
                  <a:cubicBezTo>
                    <a:pt x="42404" y="3337"/>
                    <a:pt x="51167" y="6765"/>
                    <a:pt x="58787" y="11464"/>
                  </a:cubicBezTo>
                  <a:cubicBezTo>
                    <a:pt x="66407" y="16037"/>
                    <a:pt x="72757" y="22260"/>
                    <a:pt x="77964" y="29372"/>
                  </a:cubicBezTo>
                  <a:cubicBezTo>
                    <a:pt x="84060" y="37881"/>
                    <a:pt x="89140" y="47787"/>
                    <a:pt x="93077" y="59089"/>
                  </a:cubicBezTo>
                  <a:cubicBezTo>
                    <a:pt x="96887" y="70774"/>
                    <a:pt x="99681" y="84871"/>
                    <a:pt x="101459" y="101889"/>
                  </a:cubicBezTo>
                  <a:lnTo>
                    <a:pt x="0" y="111164"/>
                  </a:lnTo>
                  <a:lnTo>
                    <a:pt x="0" y="87796"/>
                  </a:lnTo>
                  <a:lnTo>
                    <a:pt x="35800" y="84489"/>
                  </a:lnTo>
                  <a:cubicBezTo>
                    <a:pt x="33133" y="62646"/>
                    <a:pt x="28815" y="46644"/>
                    <a:pt x="22719" y="36357"/>
                  </a:cubicBezTo>
                  <a:cubicBezTo>
                    <a:pt x="19671" y="31213"/>
                    <a:pt x="15925" y="27498"/>
                    <a:pt x="11527" y="25197"/>
                  </a:cubicBezTo>
                  <a:lnTo>
                    <a:pt x="0" y="23148"/>
                  </a:lnTo>
                  <a:lnTo>
                    <a:pt x="0"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39" name="Shape 1134">
              <a:extLst>
                <a:ext uri="{FF2B5EF4-FFF2-40B4-BE49-F238E27FC236}">
                  <a16:creationId xmlns:a16="http://schemas.microsoft.com/office/drawing/2014/main" id="{3891B5F7-825F-6D38-B14E-65A2164BE7AE}"/>
                </a:ext>
              </a:extLst>
            </p:cNvPr>
            <p:cNvSpPr/>
            <p:nvPr/>
          </p:nvSpPr>
          <p:spPr>
            <a:xfrm>
              <a:off x="3430080" y="655955"/>
              <a:ext cx="106033" cy="313637"/>
            </a:xfrm>
            <a:custGeom>
              <a:avLst/>
              <a:gdLst/>
              <a:ahLst/>
              <a:cxnLst/>
              <a:rect l="0" t="0" r="0" b="0"/>
              <a:pathLst>
                <a:path w="106033" h="313637">
                  <a:moveTo>
                    <a:pt x="97790" y="0"/>
                  </a:moveTo>
                  <a:lnTo>
                    <a:pt x="106033" y="215"/>
                  </a:lnTo>
                  <a:lnTo>
                    <a:pt x="106033" y="23993"/>
                  </a:lnTo>
                  <a:lnTo>
                    <a:pt x="97790" y="22225"/>
                  </a:lnTo>
                  <a:cubicBezTo>
                    <a:pt x="87249" y="22478"/>
                    <a:pt x="79375" y="26797"/>
                    <a:pt x="74676" y="35178"/>
                  </a:cubicBezTo>
                  <a:cubicBezTo>
                    <a:pt x="69723" y="43814"/>
                    <a:pt x="67564" y="56642"/>
                    <a:pt x="68072" y="73533"/>
                  </a:cubicBezTo>
                  <a:cubicBezTo>
                    <a:pt x="68707" y="91694"/>
                    <a:pt x="71628" y="105028"/>
                    <a:pt x="77089" y="113664"/>
                  </a:cubicBezTo>
                  <a:cubicBezTo>
                    <a:pt x="82296" y="122301"/>
                    <a:pt x="90424" y="126619"/>
                    <a:pt x="101473" y="126238"/>
                  </a:cubicBezTo>
                  <a:lnTo>
                    <a:pt x="106033" y="125034"/>
                  </a:lnTo>
                  <a:lnTo>
                    <a:pt x="106033" y="147908"/>
                  </a:lnTo>
                  <a:lnTo>
                    <a:pt x="102489" y="148463"/>
                  </a:lnTo>
                  <a:cubicBezTo>
                    <a:pt x="88265" y="148971"/>
                    <a:pt x="76708" y="147955"/>
                    <a:pt x="67564" y="145669"/>
                  </a:cubicBezTo>
                  <a:cubicBezTo>
                    <a:pt x="60579" y="152273"/>
                    <a:pt x="57150" y="159385"/>
                    <a:pt x="57404" y="166877"/>
                  </a:cubicBezTo>
                  <a:cubicBezTo>
                    <a:pt x="57531" y="171196"/>
                    <a:pt x="58420" y="174371"/>
                    <a:pt x="60452" y="176784"/>
                  </a:cubicBezTo>
                  <a:cubicBezTo>
                    <a:pt x="62357" y="179070"/>
                    <a:pt x="65278" y="180721"/>
                    <a:pt x="69723" y="181610"/>
                  </a:cubicBezTo>
                  <a:cubicBezTo>
                    <a:pt x="74041" y="182752"/>
                    <a:pt x="80010" y="183261"/>
                    <a:pt x="88011" y="183007"/>
                  </a:cubicBezTo>
                  <a:lnTo>
                    <a:pt x="106033" y="182450"/>
                  </a:lnTo>
                  <a:lnTo>
                    <a:pt x="106033" y="231838"/>
                  </a:lnTo>
                  <a:lnTo>
                    <a:pt x="89789" y="232283"/>
                  </a:lnTo>
                  <a:cubicBezTo>
                    <a:pt x="79248" y="232664"/>
                    <a:pt x="71120" y="232664"/>
                    <a:pt x="65151" y="232283"/>
                  </a:cubicBezTo>
                  <a:cubicBezTo>
                    <a:pt x="60198" y="236474"/>
                    <a:pt x="56388" y="240919"/>
                    <a:pt x="53975" y="245745"/>
                  </a:cubicBezTo>
                  <a:cubicBezTo>
                    <a:pt x="51308" y="250571"/>
                    <a:pt x="50165" y="256032"/>
                    <a:pt x="50419" y="262255"/>
                  </a:cubicBezTo>
                  <a:cubicBezTo>
                    <a:pt x="50673" y="272542"/>
                    <a:pt x="55499" y="280162"/>
                    <a:pt x="64643" y="284861"/>
                  </a:cubicBezTo>
                  <a:cubicBezTo>
                    <a:pt x="69151" y="287210"/>
                    <a:pt x="74993" y="288861"/>
                    <a:pt x="82121" y="289845"/>
                  </a:cubicBezTo>
                  <a:lnTo>
                    <a:pt x="106033" y="290779"/>
                  </a:lnTo>
                  <a:lnTo>
                    <a:pt x="106033" y="313637"/>
                  </a:lnTo>
                  <a:lnTo>
                    <a:pt x="64897" y="312927"/>
                  </a:lnTo>
                  <a:cubicBezTo>
                    <a:pt x="51689" y="311785"/>
                    <a:pt x="40259" y="309626"/>
                    <a:pt x="30861" y="306197"/>
                  </a:cubicBezTo>
                  <a:cubicBezTo>
                    <a:pt x="21463" y="302640"/>
                    <a:pt x="13970" y="297688"/>
                    <a:pt x="8763" y="291084"/>
                  </a:cubicBezTo>
                  <a:cubicBezTo>
                    <a:pt x="3429" y="284607"/>
                    <a:pt x="508" y="276225"/>
                    <a:pt x="254" y="266192"/>
                  </a:cubicBezTo>
                  <a:cubicBezTo>
                    <a:pt x="0" y="257937"/>
                    <a:pt x="2286" y="250317"/>
                    <a:pt x="7239" y="243332"/>
                  </a:cubicBezTo>
                  <a:cubicBezTo>
                    <a:pt x="12192" y="236220"/>
                    <a:pt x="19431" y="230251"/>
                    <a:pt x="28575" y="224917"/>
                  </a:cubicBezTo>
                  <a:cubicBezTo>
                    <a:pt x="22352" y="220852"/>
                    <a:pt x="17907" y="216027"/>
                    <a:pt x="14986" y="210439"/>
                  </a:cubicBezTo>
                  <a:cubicBezTo>
                    <a:pt x="11938" y="204977"/>
                    <a:pt x="10414" y="198120"/>
                    <a:pt x="10287" y="189864"/>
                  </a:cubicBezTo>
                  <a:cubicBezTo>
                    <a:pt x="10033" y="183261"/>
                    <a:pt x="11303" y="176784"/>
                    <a:pt x="13970" y="170814"/>
                  </a:cubicBezTo>
                  <a:cubicBezTo>
                    <a:pt x="16637" y="164973"/>
                    <a:pt x="20066" y="159512"/>
                    <a:pt x="24638" y="154305"/>
                  </a:cubicBezTo>
                  <a:cubicBezTo>
                    <a:pt x="28956" y="149478"/>
                    <a:pt x="34925" y="144145"/>
                    <a:pt x="42291" y="138049"/>
                  </a:cubicBezTo>
                  <a:cubicBezTo>
                    <a:pt x="30861" y="132080"/>
                    <a:pt x="22225" y="123952"/>
                    <a:pt x="16002" y="113792"/>
                  </a:cubicBezTo>
                  <a:cubicBezTo>
                    <a:pt x="9906" y="103886"/>
                    <a:pt x="6731" y="91821"/>
                    <a:pt x="6350" y="78105"/>
                  </a:cubicBezTo>
                  <a:cubicBezTo>
                    <a:pt x="5842" y="64770"/>
                    <a:pt x="7874" y="53213"/>
                    <a:pt x="12573" y="43307"/>
                  </a:cubicBezTo>
                  <a:cubicBezTo>
                    <a:pt x="17018" y="33782"/>
                    <a:pt x="23495" y="25781"/>
                    <a:pt x="31750" y="19431"/>
                  </a:cubicBezTo>
                  <a:cubicBezTo>
                    <a:pt x="39878" y="13208"/>
                    <a:pt x="49657" y="8382"/>
                    <a:pt x="60960" y="5207"/>
                  </a:cubicBezTo>
                  <a:cubicBezTo>
                    <a:pt x="72390" y="2032"/>
                    <a:pt x="84582" y="381"/>
                    <a:pt x="97790"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0" name="Shape 1135">
              <a:extLst>
                <a:ext uri="{FF2B5EF4-FFF2-40B4-BE49-F238E27FC236}">
                  <a16:creationId xmlns:a16="http://schemas.microsoft.com/office/drawing/2014/main" id="{A2E3CC9A-009D-70D3-5F60-48ED9129FFC0}"/>
                </a:ext>
              </a:extLst>
            </p:cNvPr>
            <p:cNvSpPr/>
            <p:nvPr/>
          </p:nvSpPr>
          <p:spPr>
            <a:xfrm>
              <a:off x="3536112" y="836549"/>
              <a:ext cx="109486" cy="133096"/>
            </a:xfrm>
            <a:custGeom>
              <a:avLst/>
              <a:gdLst/>
              <a:ahLst/>
              <a:cxnLst/>
              <a:rect l="0" t="0" r="0" b="0"/>
              <a:pathLst>
                <a:path w="109486" h="133096">
                  <a:moveTo>
                    <a:pt x="35445" y="762"/>
                  </a:moveTo>
                  <a:cubicBezTo>
                    <a:pt x="59448" y="0"/>
                    <a:pt x="77609" y="4191"/>
                    <a:pt x="89801" y="13081"/>
                  </a:cubicBezTo>
                  <a:cubicBezTo>
                    <a:pt x="101866" y="21971"/>
                    <a:pt x="108470" y="36449"/>
                    <a:pt x="108978" y="56007"/>
                  </a:cubicBezTo>
                  <a:cubicBezTo>
                    <a:pt x="109486" y="71374"/>
                    <a:pt x="105549" y="84836"/>
                    <a:pt x="97294" y="96139"/>
                  </a:cubicBezTo>
                  <a:cubicBezTo>
                    <a:pt x="88785" y="107442"/>
                    <a:pt x="76593" y="116459"/>
                    <a:pt x="60591" y="122682"/>
                  </a:cubicBezTo>
                  <a:cubicBezTo>
                    <a:pt x="44589" y="129032"/>
                    <a:pt x="25285" y="132461"/>
                    <a:pt x="3060" y="133096"/>
                  </a:cubicBezTo>
                  <a:lnTo>
                    <a:pt x="0" y="133043"/>
                  </a:lnTo>
                  <a:lnTo>
                    <a:pt x="0" y="110186"/>
                  </a:lnTo>
                  <a:lnTo>
                    <a:pt x="1282" y="110236"/>
                  </a:lnTo>
                  <a:cubicBezTo>
                    <a:pt x="19443" y="109728"/>
                    <a:pt x="33032" y="106299"/>
                    <a:pt x="42430" y="99949"/>
                  </a:cubicBezTo>
                  <a:cubicBezTo>
                    <a:pt x="51574" y="93599"/>
                    <a:pt x="55892" y="85090"/>
                    <a:pt x="55638" y="74041"/>
                  </a:cubicBezTo>
                  <a:cubicBezTo>
                    <a:pt x="55511" y="69088"/>
                    <a:pt x="54495" y="65151"/>
                    <a:pt x="52717" y="61722"/>
                  </a:cubicBezTo>
                  <a:cubicBezTo>
                    <a:pt x="50812" y="58293"/>
                    <a:pt x="47256" y="55626"/>
                    <a:pt x="42303" y="53467"/>
                  </a:cubicBezTo>
                  <a:cubicBezTo>
                    <a:pt x="37223" y="51181"/>
                    <a:pt x="30111" y="50292"/>
                    <a:pt x="20840" y="50673"/>
                  </a:cubicBezTo>
                  <a:lnTo>
                    <a:pt x="0" y="51244"/>
                  </a:lnTo>
                  <a:lnTo>
                    <a:pt x="0" y="1856"/>
                  </a:lnTo>
                  <a:lnTo>
                    <a:pt x="35445" y="762"/>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1" name="Shape 1136">
              <a:extLst>
                <a:ext uri="{FF2B5EF4-FFF2-40B4-BE49-F238E27FC236}">
                  <a16:creationId xmlns:a16="http://schemas.microsoft.com/office/drawing/2014/main" id="{5CF6E811-03F2-E199-C47F-92D0D8F896FA}"/>
                </a:ext>
              </a:extLst>
            </p:cNvPr>
            <p:cNvSpPr/>
            <p:nvPr/>
          </p:nvSpPr>
          <p:spPr>
            <a:xfrm>
              <a:off x="3536112" y="655955"/>
              <a:ext cx="106184" cy="147908"/>
            </a:xfrm>
            <a:custGeom>
              <a:avLst/>
              <a:gdLst/>
              <a:ahLst/>
              <a:cxnLst/>
              <a:rect l="0" t="0" r="0" b="0"/>
              <a:pathLst>
                <a:path w="106184" h="147908">
                  <a:moveTo>
                    <a:pt x="105422" y="0"/>
                  </a:moveTo>
                  <a:lnTo>
                    <a:pt x="106184" y="28828"/>
                  </a:lnTo>
                  <a:lnTo>
                    <a:pt x="69227" y="25781"/>
                  </a:lnTo>
                  <a:lnTo>
                    <a:pt x="68465" y="28194"/>
                  </a:lnTo>
                  <a:cubicBezTo>
                    <a:pt x="72783" y="32258"/>
                    <a:pt x="76085" y="37592"/>
                    <a:pt x="79133" y="44323"/>
                  </a:cubicBezTo>
                  <a:cubicBezTo>
                    <a:pt x="81927" y="51308"/>
                    <a:pt x="83578" y="59689"/>
                    <a:pt x="83832" y="69342"/>
                  </a:cubicBezTo>
                  <a:cubicBezTo>
                    <a:pt x="84594" y="94488"/>
                    <a:pt x="77609" y="113664"/>
                    <a:pt x="62877" y="127000"/>
                  </a:cubicBezTo>
                  <a:cubicBezTo>
                    <a:pt x="55448" y="133667"/>
                    <a:pt x="46240" y="138811"/>
                    <a:pt x="35191" y="142399"/>
                  </a:cubicBezTo>
                  <a:lnTo>
                    <a:pt x="0" y="147908"/>
                  </a:lnTo>
                  <a:lnTo>
                    <a:pt x="0" y="125034"/>
                  </a:lnTo>
                  <a:lnTo>
                    <a:pt x="8426" y="122809"/>
                  </a:lnTo>
                  <a:cubicBezTo>
                    <a:pt x="12141" y="120650"/>
                    <a:pt x="15253" y="117475"/>
                    <a:pt x="17792" y="113284"/>
                  </a:cubicBezTo>
                  <a:cubicBezTo>
                    <a:pt x="22745" y="105028"/>
                    <a:pt x="24904" y="92456"/>
                    <a:pt x="24523" y="75564"/>
                  </a:cubicBezTo>
                  <a:cubicBezTo>
                    <a:pt x="23888" y="57912"/>
                    <a:pt x="20967" y="44450"/>
                    <a:pt x="15633" y="35306"/>
                  </a:cubicBezTo>
                  <a:cubicBezTo>
                    <a:pt x="12903" y="30734"/>
                    <a:pt x="9569" y="27368"/>
                    <a:pt x="5600" y="25193"/>
                  </a:cubicBezTo>
                  <a:lnTo>
                    <a:pt x="0" y="23993"/>
                  </a:lnTo>
                  <a:lnTo>
                    <a:pt x="0" y="215"/>
                  </a:lnTo>
                  <a:lnTo>
                    <a:pt x="11188" y="508"/>
                  </a:lnTo>
                  <a:cubicBezTo>
                    <a:pt x="16776" y="1015"/>
                    <a:pt x="22110" y="1651"/>
                    <a:pt x="27571" y="2413"/>
                  </a:cubicBezTo>
                  <a:lnTo>
                    <a:pt x="105422"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2" name="Shape 1137">
              <a:extLst>
                <a:ext uri="{FF2B5EF4-FFF2-40B4-BE49-F238E27FC236}">
                  <a16:creationId xmlns:a16="http://schemas.microsoft.com/office/drawing/2014/main" id="{03842CA0-60DD-66CB-CC98-9C83051672D1}"/>
                </a:ext>
              </a:extLst>
            </p:cNvPr>
            <p:cNvSpPr/>
            <p:nvPr/>
          </p:nvSpPr>
          <p:spPr>
            <a:xfrm>
              <a:off x="3635057" y="754621"/>
              <a:ext cx="94213" cy="120409"/>
            </a:xfrm>
            <a:custGeom>
              <a:avLst/>
              <a:gdLst/>
              <a:ahLst/>
              <a:cxnLst/>
              <a:rect l="0" t="0" r="0" b="0"/>
              <a:pathLst>
                <a:path w="94213" h="120409">
                  <a:moveTo>
                    <a:pt x="94213" y="0"/>
                  </a:moveTo>
                  <a:lnTo>
                    <a:pt x="94213" y="21627"/>
                  </a:lnTo>
                  <a:lnTo>
                    <a:pt x="77851" y="28207"/>
                  </a:lnTo>
                  <a:cubicBezTo>
                    <a:pt x="66929" y="35699"/>
                    <a:pt x="61214" y="46875"/>
                    <a:pt x="60833" y="61735"/>
                  </a:cubicBezTo>
                  <a:cubicBezTo>
                    <a:pt x="60452" y="70624"/>
                    <a:pt x="62611" y="77610"/>
                    <a:pt x="67564" y="82309"/>
                  </a:cubicBezTo>
                  <a:cubicBezTo>
                    <a:pt x="72263" y="87135"/>
                    <a:pt x="78867" y="89674"/>
                    <a:pt x="87503" y="89929"/>
                  </a:cubicBezTo>
                  <a:lnTo>
                    <a:pt x="94213" y="88217"/>
                  </a:lnTo>
                  <a:lnTo>
                    <a:pt x="94213" y="113705"/>
                  </a:lnTo>
                  <a:lnTo>
                    <a:pt x="58547" y="120409"/>
                  </a:lnTo>
                  <a:cubicBezTo>
                    <a:pt x="46355" y="120028"/>
                    <a:pt x="35560" y="117615"/>
                    <a:pt x="26670" y="112535"/>
                  </a:cubicBezTo>
                  <a:cubicBezTo>
                    <a:pt x="17526" y="107709"/>
                    <a:pt x="10922" y="101359"/>
                    <a:pt x="6477" y="93231"/>
                  </a:cubicBezTo>
                  <a:cubicBezTo>
                    <a:pt x="2032" y="85103"/>
                    <a:pt x="0" y="75705"/>
                    <a:pt x="254" y="65163"/>
                  </a:cubicBezTo>
                  <a:cubicBezTo>
                    <a:pt x="889" y="44082"/>
                    <a:pt x="11684" y="27825"/>
                    <a:pt x="32893" y="16015"/>
                  </a:cubicBezTo>
                  <a:cubicBezTo>
                    <a:pt x="43434" y="10363"/>
                    <a:pt x="56642" y="5854"/>
                    <a:pt x="72501" y="2521"/>
                  </a:cubicBezTo>
                  <a:lnTo>
                    <a:pt x="9421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3" name="Shape 1138">
              <a:extLst>
                <a:ext uri="{FF2B5EF4-FFF2-40B4-BE49-F238E27FC236}">
                  <a16:creationId xmlns:a16="http://schemas.microsoft.com/office/drawing/2014/main" id="{76D2B00D-94D5-CC1D-2D2F-E8DB51682B28}"/>
                </a:ext>
              </a:extLst>
            </p:cNvPr>
            <p:cNvSpPr/>
            <p:nvPr/>
          </p:nvSpPr>
          <p:spPr>
            <a:xfrm>
              <a:off x="3651187" y="657605"/>
              <a:ext cx="78084" cy="62993"/>
            </a:xfrm>
            <a:custGeom>
              <a:avLst/>
              <a:gdLst/>
              <a:ahLst/>
              <a:cxnLst/>
              <a:rect l="0" t="0" r="0" b="0"/>
              <a:pathLst>
                <a:path w="78084" h="62993">
                  <a:moveTo>
                    <a:pt x="78084" y="0"/>
                  </a:moveTo>
                  <a:lnTo>
                    <a:pt x="78084" y="21436"/>
                  </a:lnTo>
                  <a:lnTo>
                    <a:pt x="63754" y="23878"/>
                  </a:lnTo>
                  <a:cubicBezTo>
                    <a:pt x="58674" y="26164"/>
                    <a:pt x="54229" y="30354"/>
                    <a:pt x="50165" y="36451"/>
                  </a:cubicBezTo>
                  <a:cubicBezTo>
                    <a:pt x="46101" y="42801"/>
                    <a:pt x="43053" y="51564"/>
                    <a:pt x="40767" y="62993"/>
                  </a:cubicBezTo>
                  <a:lnTo>
                    <a:pt x="0" y="61724"/>
                  </a:lnTo>
                  <a:lnTo>
                    <a:pt x="1143" y="22480"/>
                  </a:lnTo>
                  <a:cubicBezTo>
                    <a:pt x="14478" y="17019"/>
                    <a:pt x="25527" y="12828"/>
                    <a:pt x="34544" y="9907"/>
                  </a:cubicBezTo>
                  <a:cubicBezTo>
                    <a:pt x="43434" y="6860"/>
                    <a:pt x="52197" y="4574"/>
                    <a:pt x="60833" y="2668"/>
                  </a:cubicBezTo>
                  <a:lnTo>
                    <a:pt x="78084"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4" name="Shape 1139">
              <a:extLst>
                <a:ext uri="{FF2B5EF4-FFF2-40B4-BE49-F238E27FC236}">
                  <a16:creationId xmlns:a16="http://schemas.microsoft.com/office/drawing/2014/main" id="{06D6F410-2A6C-BD30-BC6F-064AA3902EB6}"/>
                </a:ext>
              </a:extLst>
            </p:cNvPr>
            <p:cNvSpPr/>
            <p:nvPr/>
          </p:nvSpPr>
          <p:spPr>
            <a:xfrm>
              <a:off x="3729270" y="655701"/>
              <a:ext cx="116226" cy="220345"/>
            </a:xfrm>
            <a:custGeom>
              <a:avLst/>
              <a:gdLst/>
              <a:ahLst/>
              <a:cxnLst/>
              <a:rect l="0" t="0" r="0" b="0"/>
              <a:pathLst>
                <a:path w="116226" h="220345">
                  <a:moveTo>
                    <a:pt x="26056" y="254"/>
                  </a:moveTo>
                  <a:cubicBezTo>
                    <a:pt x="43582" y="762"/>
                    <a:pt x="57298" y="3556"/>
                    <a:pt x="67585" y="8382"/>
                  </a:cubicBezTo>
                  <a:cubicBezTo>
                    <a:pt x="77872" y="13208"/>
                    <a:pt x="85365" y="20955"/>
                    <a:pt x="90191" y="31496"/>
                  </a:cubicBezTo>
                  <a:cubicBezTo>
                    <a:pt x="95144" y="42037"/>
                    <a:pt x="97303" y="56261"/>
                    <a:pt x="96795" y="74549"/>
                  </a:cubicBezTo>
                  <a:lnTo>
                    <a:pt x="94255" y="158623"/>
                  </a:lnTo>
                  <a:cubicBezTo>
                    <a:pt x="94001" y="168021"/>
                    <a:pt x="94001" y="175387"/>
                    <a:pt x="94255" y="180594"/>
                  </a:cubicBezTo>
                  <a:cubicBezTo>
                    <a:pt x="94636" y="185801"/>
                    <a:pt x="95144" y="189738"/>
                    <a:pt x="96160" y="192151"/>
                  </a:cubicBezTo>
                  <a:cubicBezTo>
                    <a:pt x="96922" y="194691"/>
                    <a:pt x="97938" y="196723"/>
                    <a:pt x="99335" y="198247"/>
                  </a:cubicBezTo>
                  <a:cubicBezTo>
                    <a:pt x="100859" y="199771"/>
                    <a:pt x="102510" y="201168"/>
                    <a:pt x="104669" y="202057"/>
                  </a:cubicBezTo>
                  <a:cubicBezTo>
                    <a:pt x="106574" y="203200"/>
                    <a:pt x="110384" y="204470"/>
                    <a:pt x="116226" y="205994"/>
                  </a:cubicBezTo>
                  <a:lnTo>
                    <a:pt x="115718" y="220345"/>
                  </a:lnTo>
                  <a:lnTo>
                    <a:pt x="35581" y="217932"/>
                  </a:lnTo>
                  <a:lnTo>
                    <a:pt x="38375" y="189738"/>
                  </a:lnTo>
                  <a:lnTo>
                    <a:pt x="35200" y="188595"/>
                  </a:lnTo>
                  <a:cubicBezTo>
                    <a:pt x="23008" y="199644"/>
                    <a:pt x="11324" y="207772"/>
                    <a:pt x="148" y="212598"/>
                  </a:cubicBezTo>
                  <a:lnTo>
                    <a:pt x="0" y="212626"/>
                  </a:lnTo>
                  <a:lnTo>
                    <a:pt x="0" y="187138"/>
                  </a:lnTo>
                  <a:lnTo>
                    <a:pt x="12213" y="184023"/>
                  </a:lnTo>
                  <a:cubicBezTo>
                    <a:pt x="18182" y="180721"/>
                    <a:pt x="23008" y="176149"/>
                    <a:pt x="26564" y="170434"/>
                  </a:cubicBezTo>
                  <a:cubicBezTo>
                    <a:pt x="30247" y="164719"/>
                    <a:pt x="32152" y="158496"/>
                    <a:pt x="32406" y="151892"/>
                  </a:cubicBezTo>
                  <a:lnTo>
                    <a:pt x="33422" y="116078"/>
                  </a:lnTo>
                  <a:cubicBezTo>
                    <a:pt x="22310" y="116078"/>
                    <a:pt x="12563" y="116999"/>
                    <a:pt x="4244" y="118840"/>
                  </a:cubicBezTo>
                  <a:lnTo>
                    <a:pt x="0" y="120547"/>
                  </a:lnTo>
                  <a:lnTo>
                    <a:pt x="0" y="98920"/>
                  </a:lnTo>
                  <a:lnTo>
                    <a:pt x="33803" y="94996"/>
                  </a:lnTo>
                  <a:lnTo>
                    <a:pt x="34438" y="74422"/>
                  </a:lnTo>
                  <a:cubicBezTo>
                    <a:pt x="34819" y="61087"/>
                    <a:pt x="33549" y="50800"/>
                    <a:pt x="30755" y="43307"/>
                  </a:cubicBezTo>
                  <a:cubicBezTo>
                    <a:pt x="27961" y="36068"/>
                    <a:pt x="24278" y="30861"/>
                    <a:pt x="19706" y="27686"/>
                  </a:cubicBezTo>
                  <a:cubicBezTo>
                    <a:pt x="15007" y="24638"/>
                    <a:pt x="9419" y="23114"/>
                    <a:pt x="2815" y="22860"/>
                  </a:cubicBezTo>
                  <a:lnTo>
                    <a:pt x="0" y="23340"/>
                  </a:lnTo>
                  <a:lnTo>
                    <a:pt x="0" y="1903"/>
                  </a:lnTo>
                  <a:lnTo>
                    <a:pt x="5736" y="1016"/>
                  </a:lnTo>
                  <a:cubicBezTo>
                    <a:pt x="12467" y="254"/>
                    <a:pt x="19325" y="0"/>
                    <a:pt x="26056" y="254"/>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5" name="Shape 1140">
              <a:extLst>
                <a:ext uri="{FF2B5EF4-FFF2-40B4-BE49-F238E27FC236}">
                  <a16:creationId xmlns:a16="http://schemas.microsoft.com/office/drawing/2014/main" id="{0037D23E-CC5C-97C1-EE28-0D372EADFDA6}"/>
                </a:ext>
              </a:extLst>
            </p:cNvPr>
            <p:cNvSpPr/>
            <p:nvPr/>
          </p:nvSpPr>
          <p:spPr>
            <a:xfrm>
              <a:off x="3850322" y="612394"/>
              <a:ext cx="152400" cy="275589"/>
            </a:xfrm>
            <a:custGeom>
              <a:avLst/>
              <a:gdLst/>
              <a:ahLst/>
              <a:cxnLst/>
              <a:rect l="0" t="0" r="0" b="0"/>
              <a:pathLst>
                <a:path w="152400" h="275589">
                  <a:moveTo>
                    <a:pt x="44323" y="0"/>
                  </a:moveTo>
                  <a:lnTo>
                    <a:pt x="95631" y="4190"/>
                  </a:lnTo>
                  <a:lnTo>
                    <a:pt x="91186" y="57912"/>
                  </a:lnTo>
                  <a:lnTo>
                    <a:pt x="152400" y="62992"/>
                  </a:lnTo>
                  <a:lnTo>
                    <a:pt x="150241" y="89788"/>
                  </a:lnTo>
                  <a:lnTo>
                    <a:pt x="89027" y="84709"/>
                  </a:lnTo>
                  <a:lnTo>
                    <a:pt x="81026" y="181737"/>
                  </a:lnTo>
                  <a:cubicBezTo>
                    <a:pt x="79756" y="197865"/>
                    <a:pt x="79502" y="209931"/>
                    <a:pt x="80391" y="217677"/>
                  </a:cubicBezTo>
                  <a:cubicBezTo>
                    <a:pt x="81280" y="225678"/>
                    <a:pt x="83185" y="231394"/>
                    <a:pt x="86487" y="235331"/>
                  </a:cubicBezTo>
                  <a:cubicBezTo>
                    <a:pt x="89916" y="239268"/>
                    <a:pt x="94107" y="241553"/>
                    <a:pt x="99441" y="241935"/>
                  </a:cubicBezTo>
                  <a:cubicBezTo>
                    <a:pt x="103505" y="242443"/>
                    <a:pt x="106934" y="242188"/>
                    <a:pt x="110236" y="241808"/>
                  </a:cubicBezTo>
                  <a:cubicBezTo>
                    <a:pt x="113538" y="241426"/>
                    <a:pt x="116840" y="240411"/>
                    <a:pt x="120650" y="238760"/>
                  </a:cubicBezTo>
                  <a:cubicBezTo>
                    <a:pt x="124333" y="237109"/>
                    <a:pt x="128143" y="234823"/>
                    <a:pt x="132207" y="231775"/>
                  </a:cubicBezTo>
                  <a:lnTo>
                    <a:pt x="144399" y="250951"/>
                  </a:lnTo>
                  <a:cubicBezTo>
                    <a:pt x="130810" y="260603"/>
                    <a:pt x="118745" y="267208"/>
                    <a:pt x="108077" y="270637"/>
                  </a:cubicBezTo>
                  <a:cubicBezTo>
                    <a:pt x="97409" y="274320"/>
                    <a:pt x="86360" y="275589"/>
                    <a:pt x="74930" y="274574"/>
                  </a:cubicBezTo>
                  <a:cubicBezTo>
                    <a:pt x="53594" y="272796"/>
                    <a:pt x="38227" y="265811"/>
                    <a:pt x="28702" y="253364"/>
                  </a:cubicBezTo>
                  <a:cubicBezTo>
                    <a:pt x="19050" y="241046"/>
                    <a:pt x="15113" y="223138"/>
                    <a:pt x="17018" y="199771"/>
                  </a:cubicBezTo>
                  <a:lnTo>
                    <a:pt x="26924" y="79628"/>
                  </a:lnTo>
                  <a:lnTo>
                    <a:pt x="0" y="77470"/>
                  </a:lnTo>
                  <a:lnTo>
                    <a:pt x="1270" y="62611"/>
                  </a:lnTo>
                  <a:cubicBezTo>
                    <a:pt x="10160" y="61849"/>
                    <a:pt x="16764" y="60198"/>
                    <a:pt x="21082" y="57785"/>
                  </a:cubicBezTo>
                  <a:cubicBezTo>
                    <a:pt x="25527" y="55245"/>
                    <a:pt x="28956" y="51688"/>
                    <a:pt x="31750" y="46863"/>
                  </a:cubicBezTo>
                  <a:cubicBezTo>
                    <a:pt x="34544" y="42418"/>
                    <a:pt x="36703" y="36322"/>
                    <a:pt x="38862" y="28701"/>
                  </a:cubicBezTo>
                  <a:cubicBezTo>
                    <a:pt x="40767" y="21082"/>
                    <a:pt x="42672" y="11557"/>
                    <a:pt x="44323"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6" name="Shape 1141">
              <a:extLst>
                <a:ext uri="{FF2B5EF4-FFF2-40B4-BE49-F238E27FC236}">
                  <a16:creationId xmlns:a16="http://schemas.microsoft.com/office/drawing/2014/main" id="{77EA53D3-D038-D844-B52D-2FADFA8CDAEC}"/>
                </a:ext>
              </a:extLst>
            </p:cNvPr>
            <p:cNvSpPr/>
            <p:nvPr/>
          </p:nvSpPr>
          <p:spPr>
            <a:xfrm>
              <a:off x="3985324" y="676275"/>
              <a:ext cx="108839" cy="225171"/>
            </a:xfrm>
            <a:custGeom>
              <a:avLst/>
              <a:gdLst/>
              <a:ahLst/>
              <a:cxnLst/>
              <a:rect l="0" t="0" r="0" b="0"/>
              <a:pathLst>
                <a:path w="108839" h="225171">
                  <a:moveTo>
                    <a:pt x="23114" y="0"/>
                  </a:moveTo>
                  <a:lnTo>
                    <a:pt x="82169" y="5334"/>
                  </a:lnTo>
                  <a:lnTo>
                    <a:pt x="108839" y="8509"/>
                  </a:lnTo>
                  <a:lnTo>
                    <a:pt x="90551" y="160782"/>
                  </a:lnTo>
                  <a:cubicBezTo>
                    <a:pt x="89535" y="168656"/>
                    <a:pt x="89154" y="174879"/>
                    <a:pt x="88773" y="179197"/>
                  </a:cubicBezTo>
                  <a:cubicBezTo>
                    <a:pt x="88392" y="183642"/>
                    <a:pt x="88265" y="186944"/>
                    <a:pt x="88392" y="189357"/>
                  </a:cubicBezTo>
                  <a:cubicBezTo>
                    <a:pt x="88519" y="191770"/>
                    <a:pt x="88900" y="194056"/>
                    <a:pt x="89535" y="195961"/>
                  </a:cubicBezTo>
                  <a:cubicBezTo>
                    <a:pt x="89916" y="197993"/>
                    <a:pt x="90805" y="199898"/>
                    <a:pt x="91948" y="201549"/>
                  </a:cubicBezTo>
                  <a:cubicBezTo>
                    <a:pt x="93091" y="203200"/>
                    <a:pt x="94742" y="204978"/>
                    <a:pt x="97028" y="206502"/>
                  </a:cubicBezTo>
                  <a:cubicBezTo>
                    <a:pt x="99187" y="208026"/>
                    <a:pt x="102235" y="209550"/>
                    <a:pt x="106172" y="211074"/>
                  </a:cubicBezTo>
                  <a:lnTo>
                    <a:pt x="104521" y="225171"/>
                  </a:lnTo>
                  <a:lnTo>
                    <a:pt x="0" y="212598"/>
                  </a:lnTo>
                  <a:lnTo>
                    <a:pt x="1778" y="198501"/>
                  </a:lnTo>
                  <a:cubicBezTo>
                    <a:pt x="9017" y="197358"/>
                    <a:pt x="14097" y="195580"/>
                    <a:pt x="17145" y="192913"/>
                  </a:cubicBezTo>
                  <a:cubicBezTo>
                    <a:pt x="20066" y="190246"/>
                    <a:pt x="22352" y="186436"/>
                    <a:pt x="24003" y="181356"/>
                  </a:cubicBezTo>
                  <a:cubicBezTo>
                    <a:pt x="25527" y="176276"/>
                    <a:pt x="27051" y="167005"/>
                    <a:pt x="28702" y="153416"/>
                  </a:cubicBezTo>
                  <a:lnTo>
                    <a:pt x="40640" y="53975"/>
                  </a:lnTo>
                  <a:cubicBezTo>
                    <a:pt x="41529" y="46863"/>
                    <a:pt x="42037" y="41275"/>
                    <a:pt x="41783" y="36957"/>
                  </a:cubicBezTo>
                  <a:cubicBezTo>
                    <a:pt x="41656" y="32512"/>
                    <a:pt x="40767" y="28956"/>
                    <a:pt x="39370" y="26162"/>
                  </a:cubicBezTo>
                  <a:cubicBezTo>
                    <a:pt x="37846" y="23368"/>
                    <a:pt x="35687" y="21209"/>
                    <a:pt x="32893" y="19431"/>
                  </a:cubicBezTo>
                  <a:cubicBezTo>
                    <a:pt x="29845" y="17653"/>
                    <a:pt x="26035" y="16129"/>
                    <a:pt x="21336" y="14478"/>
                  </a:cubicBezTo>
                  <a:lnTo>
                    <a:pt x="23114"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7" name="Shape 1142">
              <a:extLst>
                <a:ext uri="{FF2B5EF4-FFF2-40B4-BE49-F238E27FC236}">
                  <a16:creationId xmlns:a16="http://schemas.microsoft.com/office/drawing/2014/main" id="{BCAD974F-A840-F066-E999-68E2F4A09574}"/>
                </a:ext>
              </a:extLst>
            </p:cNvPr>
            <p:cNvSpPr/>
            <p:nvPr/>
          </p:nvSpPr>
          <p:spPr>
            <a:xfrm>
              <a:off x="4037647" y="593852"/>
              <a:ext cx="64897" cy="59563"/>
            </a:xfrm>
            <a:custGeom>
              <a:avLst/>
              <a:gdLst/>
              <a:ahLst/>
              <a:cxnLst/>
              <a:rect l="0" t="0" r="0" b="0"/>
              <a:pathLst>
                <a:path w="64897" h="59563">
                  <a:moveTo>
                    <a:pt x="6223" y="0"/>
                  </a:moveTo>
                  <a:lnTo>
                    <a:pt x="64897" y="7112"/>
                  </a:lnTo>
                  <a:lnTo>
                    <a:pt x="58547" y="59563"/>
                  </a:lnTo>
                  <a:lnTo>
                    <a:pt x="0" y="52451"/>
                  </a:lnTo>
                  <a:lnTo>
                    <a:pt x="622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8" name="Shape 1143">
              <a:extLst>
                <a:ext uri="{FF2B5EF4-FFF2-40B4-BE49-F238E27FC236}">
                  <a16:creationId xmlns:a16="http://schemas.microsoft.com/office/drawing/2014/main" id="{AD477659-9F16-EEBF-7649-69300951A952}"/>
                </a:ext>
              </a:extLst>
            </p:cNvPr>
            <p:cNvSpPr/>
            <p:nvPr/>
          </p:nvSpPr>
          <p:spPr>
            <a:xfrm>
              <a:off x="4118419" y="705612"/>
              <a:ext cx="108984" cy="219499"/>
            </a:xfrm>
            <a:custGeom>
              <a:avLst/>
              <a:gdLst/>
              <a:ahLst/>
              <a:cxnLst/>
              <a:rect l="0" t="0" r="0" b="0"/>
              <a:pathLst>
                <a:path w="108984" h="219499">
                  <a:moveTo>
                    <a:pt x="85852" y="0"/>
                  </a:moveTo>
                  <a:lnTo>
                    <a:pt x="108984" y="544"/>
                  </a:lnTo>
                  <a:lnTo>
                    <a:pt x="108984" y="23781"/>
                  </a:lnTo>
                  <a:lnTo>
                    <a:pt x="99441" y="28067"/>
                  </a:lnTo>
                  <a:cubicBezTo>
                    <a:pt x="92710" y="33147"/>
                    <a:pt x="86868" y="41529"/>
                    <a:pt x="81915" y="53086"/>
                  </a:cubicBezTo>
                  <a:cubicBezTo>
                    <a:pt x="77089" y="64770"/>
                    <a:pt x="73025" y="80264"/>
                    <a:pt x="69596" y="99441"/>
                  </a:cubicBezTo>
                  <a:cubicBezTo>
                    <a:pt x="64389" y="129286"/>
                    <a:pt x="63754" y="152400"/>
                    <a:pt x="67945" y="168402"/>
                  </a:cubicBezTo>
                  <a:cubicBezTo>
                    <a:pt x="71882" y="184785"/>
                    <a:pt x="80899" y="193929"/>
                    <a:pt x="94361" y="196342"/>
                  </a:cubicBezTo>
                  <a:lnTo>
                    <a:pt x="108984" y="194573"/>
                  </a:lnTo>
                  <a:lnTo>
                    <a:pt x="108984" y="219499"/>
                  </a:lnTo>
                  <a:lnTo>
                    <a:pt x="87376" y="217805"/>
                  </a:lnTo>
                  <a:cubicBezTo>
                    <a:pt x="66548" y="214122"/>
                    <a:pt x="49276" y="207391"/>
                    <a:pt x="35560" y="197358"/>
                  </a:cubicBezTo>
                  <a:cubicBezTo>
                    <a:pt x="21844" y="187579"/>
                    <a:pt x="11938" y="173736"/>
                    <a:pt x="6350" y="156083"/>
                  </a:cubicBezTo>
                  <a:cubicBezTo>
                    <a:pt x="508" y="138684"/>
                    <a:pt x="0" y="117602"/>
                    <a:pt x="4318" y="92710"/>
                  </a:cubicBezTo>
                  <a:cubicBezTo>
                    <a:pt x="7620" y="73787"/>
                    <a:pt x="13081" y="57658"/>
                    <a:pt x="20828" y="44831"/>
                  </a:cubicBezTo>
                  <a:cubicBezTo>
                    <a:pt x="28575" y="32004"/>
                    <a:pt x="37719" y="21717"/>
                    <a:pt x="48641" y="14351"/>
                  </a:cubicBezTo>
                  <a:cubicBezTo>
                    <a:pt x="59690" y="6858"/>
                    <a:pt x="72136" y="2286"/>
                    <a:pt x="85852"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49" name="Shape 1144">
              <a:extLst>
                <a:ext uri="{FF2B5EF4-FFF2-40B4-BE49-F238E27FC236}">
                  <a16:creationId xmlns:a16="http://schemas.microsoft.com/office/drawing/2014/main" id="{19FCAF66-0BCB-AFE6-FB41-92B83147BEBC}"/>
                </a:ext>
              </a:extLst>
            </p:cNvPr>
            <p:cNvSpPr/>
            <p:nvPr/>
          </p:nvSpPr>
          <p:spPr>
            <a:xfrm>
              <a:off x="4227404" y="706156"/>
              <a:ext cx="111107" cy="219721"/>
            </a:xfrm>
            <a:custGeom>
              <a:avLst/>
              <a:gdLst/>
              <a:ahLst/>
              <a:cxnLst/>
              <a:rect l="0" t="0" r="0" b="0"/>
              <a:pathLst>
                <a:path w="111107" h="219721">
                  <a:moveTo>
                    <a:pt x="0" y="0"/>
                  </a:moveTo>
                  <a:lnTo>
                    <a:pt x="20048" y="472"/>
                  </a:lnTo>
                  <a:cubicBezTo>
                    <a:pt x="54211" y="6440"/>
                    <a:pt x="78468" y="20029"/>
                    <a:pt x="92819" y="41112"/>
                  </a:cubicBezTo>
                  <a:cubicBezTo>
                    <a:pt x="106916" y="62194"/>
                    <a:pt x="111107" y="90261"/>
                    <a:pt x="104884" y="125059"/>
                  </a:cubicBezTo>
                  <a:cubicBezTo>
                    <a:pt x="100566" y="149697"/>
                    <a:pt x="92692" y="169509"/>
                    <a:pt x="81008" y="184622"/>
                  </a:cubicBezTo>
                  <a:cubicBezTo>
                    <a:pt x="69451" y="199862"/>
                    <a:pt x="54973" y="210022"/>
                    <a:pt x="37574" y="215228"/>
                  </a:cubicBezTo>
                  <a:cubicBezTo>
                    <a:pt x="28938" y="217896"/>
                    <a:pt x="19667" y="219388"/>
                    <a:pt x="9792" y="219721"/>
                  </a:cubicBezTo>
                  <a:lnTo>
                    <a:pt x="0" y="218954"/>
                  </a:lnTo>
                  <a:lnTo>
                    <a:pt x="0" y="194028"/>
                  </a:lnTo>
                  <a:lnTo>
                    <a:pt x="5316" y="193385"/>
                  </a:lnTo>
                  <a:cubicBezTo>
                    <a:pt x="10904" y="190337"/>
                    <a:pt x="15857" y="185638"/>
                    <a:pt x="20429" y="178907"/>
                  </a:cubicBezTo>
                  <a:cubicBezTo>
                    <a:pt x="24620" y="172302"/>
                    <a:pt x="28176" y="163921"/>
                    <a:pt x="31351" y="154014"/>
                  </a:cubicBezTo>
                  <a:cubicBezTo>
                    <a:pt x="34399" y="144236"/>
                    <a:pt x="36939" y="132806"/>
                    <a:pt x="39225" y="120360"/>
                  </a:cubicBezTo>
                  <a:cubicBezTo>
                    <a:pt x="44559" y="90007"/>
                    <a:pt x="45194" y="66385"/>
                    <a:pt x="41257" y="50256"/>
                  </a:cubicBezTo>
                  <a:cubicBezTo>
                    <a:pt x="37066" y="33873"/>
                    <a:pt x="28430" y="24728"/>
                    <a:pt x="15222" y="22443"/>
                  </a:cubicBezTo>
                  <a:cubicBezTo>
                    <a:pt x="10459" y="21617"/>
                    <a:pt x="5983" y="21585"/>
                    <a:pt x="1839" y="22411"/>
                  </a:cubicBezTo>
                  <a:lnTo>
                    <a:pt x="0" y="23237"/>
                  </a:lnTo>
                  <a:lnTo>
                    <a:pt x="0"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0" name="Shape 1145">
              <a:extLst>
                <a:ext uri="{FF2B5EF4-FFF2-40B4-BE49-F238E27FC236}">
                  <a16:creationId xmlns:a16="http://schemas.microsoft.com/office/drawing/2014/main" id="{D0E65992-E174-1FEB-3663-334EB108AB4B}"/>
                </a:ext>
              </a:extLst>
            </p:cNvPr>
            <p:cNvSpPr/>
            <p:nvPr/>
          </p:nvSpPr>
          <p:spPr>
            <a:xfrm>
              <a:off x="4317682" y="731266"/>
              <a:ext cx="245745" cy="265303"/>
            </a:xfrm>
            <a:custGeom>
              <a:avLst/>
              <a:gdLst/>
              <a:ahLst/>
              <a:cxnLst/>
              <a:rect l="0" t="0" r="0" b="0"/>
              <a:pathLst>
                <a:path w="245745" h="265303">
                  <a:moveTo>
                    <a:pt x="49403" y="0"/>
                  </a:moveTo>
                  <a:lnTo>
                    <a:pt x="107061" y="12700"/>
                  </a:lnTo>
                  <a:lnTo>
                    <a:pt x="133477" y="19303"/>
                  </a:lnTo>
                  <a:lnTo>
                    <a:pt x="122809" y="48768"/>
                  </a:lnTo>
                  <a:lnTo>
                    <a:pt x="125095" y="49911"/>
                  </a:lnTo>
                  <a:cubicBezTo>
                    <a:pt x="135636" y="44323"/>
                    <a:pt x="144907" y="40259"/>
                    <a:pt x="152527" y="37465"/>
                  </a:cubicBezTo>
                  <a:cubicBezTo>
                    <a:pt x="160020" y="34798"/>
                    <a:pt x="167767" y="33147"/>
                    <a:pt x="175895" y="32258"/>
                  </a:cubicBezTo>
                  <a:cubicBezTo>
                    <a:pt x="183515" y="31496"/>
                    <a:pt x="191389" y="32131"/>
                    <a:pt x="199390" y="34163"/>
                  </a:cubicBezTo>
                  <a:cubicBezTo>
                    <a:pt x="210820" y="36957"/>
                    <a:pt x="219837" y="41148"/>
                    <a:pt x="226568" y="46101"/>
                  </a:cubicBezTo>
                  <a:cubicBezTo>
                    <a:pt x="233299" y="51308"/>
                    <a:pt x="238125" y="57658"/>
                    <a:pt x="241300" y="65151"/>
                  </a:cubicBezTo>
                  <a:cubicBezTo>
                    <a:pt x="244348" y="72644"/>
                    <a:pt x="245745" y="81153"/>
                    <a:pt x="245618" y="90678"/>
                  </a:cubicBezTo>
                  <a:cubicBezTo>
                    <a:pt x="245237" y="100203"/>
                    <a:pt x="243586" y="111125"/>
                    <a:pt x="240538" y="123063"/>
                  </a:cubicBezTo>
                  <a:lnTo>
                    <a:pt x="221361" y="199517"/>
                  </a:lnTo>
                  <a:cubicBezTo>
                    <a:pt x="219837" y="205613"/>
                    <a:pt x="218567" y="211455"/>
                    <a:pt x="217424" y="216789"/>
                  </a:cubicBezTo>
                  <a:cubicBezTo>
                    <a:pt x="216281" y="222250"/>
                    <a:pt x="215646" y="226695"/>
                    <a:pt x="215646" y="230124"/>
                  </a:cubicBezTo>
                  <a:cubicBezTo>
                    <a:pt x="215646" y="233426"/>
                    <a:pt x="216281" y="236474"/>
                    <a:pt x="217297" y="238760"/>
                  </a:cubicBezTo>
                  <a:cubicBezTo>
                    <a:pt x="218186" y="241173"/>
                    <a:pt x="219710" y="243332"/>
                    <a:pt x="221996" y="245491"/>
                  </a:cubicBezTo>
                  <a:cubicBezTo>
                    <a:pt x="224409" y="247650"/>
                    <a:pt x="227203" y="249428"/>
                    <a:pt x="230759" y="251460"/>
                  </a:cubicBezTo>
                  <a:lnTo>
                    <a:pt x="227203" y="265303"/>
                  </a:lnTo>
                  <a:lnTo>
                    <a:pt x="125857" y="239776"/>
                  </a:lnTo>
                  <a:lnTo>
                    <a:pt x="129413" y="225933"/>
                  </a:lnTo>
                  <a:cubicBezTo>
                    <a:pt x="136144" y="226060"/>
                    <a:pt x="141097" y="224917"/>
                    <a:pt x="144526" y="222377"/>
                  </a:cubicBezTo>
                  <a:cubicBezTo>
                    <a:pt x="147701" y="220091"/>
                    <a:pt x="150368" y="216535"/>
                    <a:pt x="152781" y="211582"/>
                  </a:cubicBezTo>
                  <a:cubicBezTo>
                    <a:pt x="154813" y="206883"/>
                    <a:pt x="157607" y="197739"/>
                    <a:pt x="160909" y="184531"/>
                  </a:cubicBezTo>
                  <a:lnTo>
                    <a:pt x="174879" y="128651"/>
                  </a:lnTo>
                  <a:cubicBezTo>
                    <a:pt x="177419" y="118872"/>
                    <a:pt x="179197" y="110744"/>
                    <a:pt x="180467" y="104140"/>
                  </a:cubicBezTo>
                  <a:cubicBezTo>
                    <a:pt x="181610" y="97663"/>
                    <a:pt x="182245" y="92328"/>
                    <a:pt x="182499" y="88138"/>
                  </a:cubicBezTo>
                  <a:cubicBezTo>
                    <a:pt x="182372" y="83947"/>
                    <a:pt x="182118" y="80010"/>
                    <a:pt x="181229" y="76962"/>
                  </a:cubicBezTo>
                  <a:cubicBezTo>
                    <a:pt x="180340" y="73787"/>
                    <a:pt x="178943" y="71247"/>
                    <a:pt x="177546" y="68834"/>
                  </a:cubicBezTo>
                  <a:cubicBezTo>
                    <a:pt x="176022" y="66802"/>
                    <a:pt x="174117" y="64897"/>
                    <a:pt x="171704" y="63500"/>
                  </a:cubicBezTo>
                  <a:cubicBezTo>
                    <a:pt x="169418" y="61976"/>
                    <a:pt x="166370" y="60833"/>
                    <a:pt x="162433" y="59817"/>
                  </a:cubicBezTo>
                  <a:cubicBezTo>
                    <a:pt x="157226" y="58547"/>
                    <a:pt x="151130" y="58674"/>
                    <a:pt x="144653" y="60452"/>
                  </a:cubicBezTo>
                  <a:cubicBezTo>
                    <a:pt x="138303" y="62357"/>
                    <a:pt x="132334" y="65786"/>
                    <a:pt x="126873" y="70358"/>
                  </a:cubicBezTo>
                  <a:cubicBezTo>
                    <a:pt x="121412" y="75184"/>
                    <a:pt x="117983" y="81026"/>
                    <a:pt x="116332" y="87503"/>
                  </a:cubicBezTo>
                  <a:lnTo>
                    <a:pt x="96139" y="168021"/>
                  </a:lnTo>
                  <a:cubicBezTo>
                    <a:pt x="92837" y="181228"/>
                    <a:pt x="90932" y="190500"/>
                    <a:pt x="90424" y="195961"/>
                  </a:cubicBezTo>
                  <a:cubicBezTo>
                    <a:pt x="89916" y="201422"/>
                    <a:pt x="90551" y="205867"/>
                    <a:pt x="92583" y="209423"/>
                  </a:cubicBezTo>
                  <a:cubicBezTo>
                    <a:pt x="94361" y="213233"/>
                    <a:pt x="98425" y="216535"/>
                    <a:pt x="104521" y="219710"/>
                  </a:cubicBezTo>
                  <a:lnTo>
                    <a:pt x="100965" y="233426"/>
                  </a:lnTo>
                  <a:lnTo>
                    <a:pt x="0" y="208153"/>
                  </a:lnTo>
                  <a:lnTo>
                    <a:pt x="3556" y="194310"/>
                  </a:lnTo>
                  <a:cubicBezTo>
                    <a:pt x="10668" y="194056"/>
                    <a:pt x="15875" y="192913"/>
                    <a:pt x="19177" y="190753"/>
                  </a:cubicBezTo>
                  <a:cubicBezTo>
                    <a:pt x="22479" y="188468"/>
                    <a:pt x="25146" y="184912"/>
                    <a:pt x="27559" y="180213"/>
                  </a:cubicBezTo>
                  <a:cubicBezTo>
                    <a:pt x="29591" y="175387"/>
                    <a:pt x="32385" y="166243"/>
                    <a:pt x="35687" y="153035"/>
                  </a:cubicBezTo>
                  <a:lnTo>
                    <a:pt x="57150" y="67056"/>
                  </a:lnTo>
                  <a:cubicBezTo>
                    <a:pt x="59817" y="56896"/>
                    <a:pt x="61595" y="49149"/>
                    <a:pt x="62611" y="43942"/>
                  </a:cubicBezTo>
                  <a:cubicBezTo>
                    <a:pt x="63373" y="39116"/>
                    <a:pt x="63627" y="34925"/>
                    <a:pt x="63119" y="31496"/>
                  </a:cubicBezTo>
                  <a:cubicBezTo>
                    <a:pt x="62357" y="28194"/>
                    <a:pt x="61087" y="25146"/>
                    <a:pt x="58801" y="22606"/>
                  </a:cubicBezTo>
                  <a:cubicBezTo>
                    <a:pt x="56642" y="20066"/>
                    <a:pt x="52197" y="17399"/>
                    <a:pt x="45847" y="14224"/>
                  </a:cubicBezTo>
                  <a:lnTo>
                    <a:pt x="49403"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1" name="Shape 1146">
              <a:extLst>
                <a:ext uri="{FF2B5EF4-FFF2-40B4-BE49-F238E27FC236}">
                  <a16:creationId xmlns:a16="http://schemas.microsoft.com/office/drawing/2014/main" id="{F92EC81F-CE2F-383B-A4CF-3952B8A3A008}"/>
                </a:ext>
              </a:extLst>
            </p:cNvPr>
            <p:cNvSpPr/>
            <p:nvPr/>
          </p:nvSpPr>
          <p:spPr>
            <a:xfrm>
              <a:off x="4548061" y="906145"/>
              <a:ext cx="100316" cy="115443"/>
            </a:xfrm>
            <a:custGeom>
              <a:avLst/>
              <a:gdLst/>
              <a:ahLst/>
              <a:cxnLst/>
              <a:rect l="0" t="0" r="0" b="0"/>
              <a:pathLst>
                <a:path w="100316" h="115443">
                  <a:moveTo>
                    <a:pt x="91107" y="1318"/>
                  </a:moveTo>
                  <a:lnTo>
                    <a:pt x="100316" y="2924"/>
                  </a:lnTo>
                  <a:lnTo>
                    <a:pt x="100316" y="26361"/>
                  </a:lnTo>
                  <a:lnTo>
                    <a:pt x="88900" y="27432"/>
                  </a:lnTo>
                  <a:cubicBezTo>
                    <a:pt x="76200" y="31496"/>
                    <a:pt x="67564" y="40640"/>
                    <a:pt x="62865" y="54864"/>
                  </a:cubicBezTo>
                  <a:cubicBezTo>
                    <a:pt x="60071" y="63119"/>
                    <a:pt x="60325" y="70485"/>
                    <a:pt x="63500" y="76327"/>
                  </a:cubicBezTo>
                  <a:cubicBezTo>
                    <a:pt x="66802" y="82423"/>
                    <a:pt x="72390" y="86741"/>
                    <a:pt x="80518" y="89408"/>
                  </a:cubicBezTo>
                  <a:cubicBezTo>
                    <a:pt x="86868" y="91440"/>
                    <a:pt x="93345" y="91821"/>
                    <a:pt x="100076" y="90170"/>
                  </a:cubicBezTo>
                  <a:lnTo>
                    <a:pt x="100316" y="90049"/>
                  </a:lnTo>
                  <a:lnTo>
                    <a:pt x="100316" y="107655"/>
                  </a:lnTo>
                  <a:lnTo>
                    <a:pt x="80391" y="114046"/>
                  </a:lnTo>
                  <a:cubicBezTo>
                    <a:pt x="68072" y="115443"/>
                    <a:pt x="56134" y="114299"/>
                    <a:pt x="44196" y="110236"/>
                  </a:cubicBezTo>
                  <a:cubicBezTo>
                    <a:pt x="32512" y="106553"/>
                    <a:pt x="22860" y="101092"/>
                    <a:pt x="15748" y="93725"/>
                  </a:cubicBezTo>
                  <a:cubicBezTo>
                    <a:pt x="8382" y="86487"/>
                    <a:pt x="3810" y="78486"/>
                    <a:pt x="2032" y="69469"/>
                  </a:cubicBezTo>
                  <a:cubicBezTo>
                    <a:pt x="0" y="60324"/>
                    <a:pt x="635" y="50799"/>
                    <a:pt x="3937" y="40767"/>
                  </a:cubicBezTo>
                  <a:cubicBezTo>
                    <a:pt x="10541" y="20700"/>
                    <a:pt x="25654" y="8255"/>
                    <a:pt x="49276" y="3048"/>
                  </a:cubicBezTo>
                  <a:cubicBezTo>
                    <a:pt x="61023" y="571"/>
                    <a:pt x="74962" y="0"/>
                    <a:pt x="91107" y="1318"/>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2" name="Shape 1147">
              <a:extLst>
                <a:ext uri="{FF2B5EF4-FFF2-40B4-BE49-F238E27FC236}">
                  <a16:creationId xmlns:a16="http://schemas.microsoft.com/office/drawing/2014/main" id="{E0AC2817-6C9C-D831-75FA-C51E0082A890}"/>
                </a:ext>
              </a:extLst>
            </p:cNvPr>
            <p:cNvSpPr/>
            <p:nvPr/>
          </p:nvSpPr>
          <p:spPr>
            <a:xfrm>
              <a:off x="4595813" y="815340"/>
              <a:ext cx="52563" cy="52578"/>
            </a:xfrm>
            <a:custGeom>
              <a:avLst/>
              <a:gdLst/>
              <a:ahLst/>
              <a:cxnLst/>
              <a:rect l="0" t="0" r="0" b="0"/>
              <a:pathLst>
                <a:path w="52563" h="52578">
                  <a:moveTo>
                    <a:pt x="47879" y="0"/>
                  </a:moveTo>
                  <a:lnTo>
                    <a:pt x="52563" y="87"/>
                  </a:lnTo>
                  <a:lnTo>
                    <a:pt x="52563" y="33537"/>
                  </a:lnTo>
                  <a:lnTo>
                    <a:pt x="38735" y="52578"/>
                  </a:lnTo>
                  <a:lnTo>
                    <a:pt x="0" y="39878"/>
                  </a:lnTo>
                  <a:lnTo>
                    <a:pt x="12319" y="2540"/>
                  </a:lnTo>
                  <a:cubicBezTo>
                    <a:pt x="26670" y="1143"/>
                    <a:pt x="38481" y="254"/>
                    <a:pt x="47879" y="0"/>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3" name="Shape 1148">
              <a:extLst>
                <a:ext uri="{FF2B5EF4-FFF2-40B4-BE49-F238E27FC236}">
                  <a16:creationId xmlns:a16="http://schemas.microsoft.com/office/drawing/2014/main" id="{4E754238-1037-D9A9-83E5-BE91F43419C7}"/>
                </a:ext>
              </a:extLst>
            </p:cNvPr>
            <p:cNvSpPr/>
            <p:nvPr/>
          </p:nvSpPr>
          <p:spPr>
            <a:xfrm>
              <a:off x="4648376" y="815427"/>
              <a:ext cx="119649" cy="245150"/>
            </a:xfrm>
            <a:custGeom>
              <a:avLst/>
              <a:gdLst/>
              <a:ahLst/>
              <a:cxnLst/>
              <a:rect l="0" t="0" r="0" b="0"/>
              <a:pathLst>
                <a:path w="119649" h="245150">
                  <a:moveTo>
                    <a:pt x="0" y="0"/>
                  </a:moveTo>
                  <a:lnTo>
                    <a:pt x="22620" y="421"/>
                  </a:lnTo>
                  <a:cubicBezTo>
                    <a:pt x="31129" y="1183"/>
                    <a:pt x="39003" y="2199"/>
                    <a:pt x="45607" y="3596"/>
                  </a:cubicBezTo>
                  <a:cubicBezTo>
                    <a:pt x="52212" y="4739"/>
                    <a:pt x="58943" y="6517"/>
                    <a:pt x="65293" y="8549"/>
                  </a:cubicBezTo>
                  <a:cubicBezTo>
                    <a:pt x="81929" y="14137"/>
                    <a:pt x="94249" y="20614"/>
                    <a:pt x="102884" y="28234"/>
                  </a:cubicBezTo>
                  <a:cubicBezTo>
                    <a:pt x="111266" y="35727"/>
                    <a:pt x="116219" y="45379"/>
                    <a:pt x="117997" y="56809"/>
                  </a:cubicBezTo>
                  <a:cubicBezTo>
                    <a:pt x="119649" y="68239"/>
                    <a:pt x="117616" y="82590"/>
                    <a:pt x="111901" y="99989"/>
                  </a:cubicBezTo>
                  <a:lnTo>
                    <a:pt x="85612" y="179872"/>
                  </a:lnTo>
                  <a:cubicBezTo>
                    <a:pt x="82691" y="188889"/>
                    <a:pt x="80659" y="195874"/>
                    <a:pt x="79389" y="200954"/>
                  </a:cubicBezTo>
                  <a:cubicBezTo>
                    <a:pt x="78119" y="206034"/>
                    <a:pt x="77612" y="209971"/>
                    <a:pt x="77865" y="212511"/>
                  </a:cubicBezTo>
                  <a:cubicBezTo>
                    <a:pt x="77865" y="215178"/>
                    <a:pt x="78246" y="217337"/>
                    <a:pt x="79262" y="219242"/>
                  </a:cubicBezTo>
                  <a:cubicBezTo>
                    <a:pt x="80278" y="221274"/>
                    <a:pt x="81421" y="222925"/>
                    <a:pt x="83200" y="224449"/>
                  </a:cubicBezTo>
                  <a:cubicBezTo>
                    <a:pt x="84724" y="226100"/>
                    <a:pt x="88025" y="228386"/>
                    <a:pt x="93106" y="231561"/>
                  </a:cubicBezTo>
                  <a:lnTo>
                    <a:pt x="88660" y="245150"/>
                  </a:lnTo>
                  <a:lnTo>
                    <a:pt x="12460" y="220004"/>
                  </a:lnTo>
                  <a:lnTo>
                    <a:pt x="23128" y="193842"/>
                  </a:lnTo>
                  <a:lnTo>
                    <a:pt x="20462" y="191810"/>
                  </a:lnTo>
                  <a:lnTo>
                    <a:pt x="0" y="198373"/>
                  </a:lnTo>
                  <a:lnTo>
                    <a:pt x="0" y="180767"/>
                  </a:lnTo>
                  <a:lnTo>
                    <a:pt x="17413" y="171998"/>
                  </a:lnTo>
                  <a:cubicBezTo>
                    <a:pt x="22620" y="167426"/>
                    <a:pt x="26176" y="162092"/>
                    <a:pt x="28208" y="155742"/>
                  </a:cubicBezTo>
                  <a:lnTo>
                    <a:pt x="39384" y="121705"/>
                  </a:lnTo>
                  <a:cubicBezTo>
                    <a:pt x="28780" y="118594"/>
                    <a:pt x="19223" y="116689"/>
                    <a:pt x="10746" y="116070"/>
                  </a:cubicBezTo>
                  <a:lnTo>
                    <a:pt x="0" y="117079"/>
                  </a:lnTo>
                  <a:lnTo>
                    <a:pt x="0" y="93642"/>
                  </a:lnTo>
                  <a:lnTo>
                    <a:pt x="45862" y="101640"/>
                  </a:lnTo>
                  <a:lnTo>
                    <a:pt x="52212" y="82082"/>
                  </a:lnTo>
                  <a:cubicBezTo>
                    <a:pt x="56402" y="69509"/>
                    <a:pt x="58181" y="59222"/>
                    <a:pt x="57545" y="51221"/>
                  </a:cubicBezTo>
                  <a:cubicBezTo>
                    <a:pt x="57037" y="43474"/>
                    <a:pt x="54878" y="37378"/>
                    <a:pt x="51322" y="33060"/>
                  </a:cubicBezTo>
                  <a:cubicBezTo>
                    <a:pt x="47766" y="28996"/>
                    <a:pt x="42813" y="25693"/>
                    <a:pt x="36463" y="23662"/>
                  </a:cubicBezTo>
                  <a:cubicBezTo>
                    <a:pt x="30113" y="21630"/>
                    <a:pt x="24525" y="20867"/>
                    <a:pt x="19191" y="21630"/>
                  </a:cubicBezTo>
                  <a:cubicBezTo>
                    <a:pt x="13857" y="22265"/>
                    <a:pt x="8396" y="25059"/>
                    <a:pt x="2681" y="29758"/>
                  </a:cubicBezTo>
                  <a:lnTo>
                    <a:pt x="0" y="33450"/>
                  </a:lnTo>
                  <a:lnTo>
                    <a:pt x="0"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4" name="Shape 1149">
              <a:extLst>
                <a:ext uri="{FF2B5EF4-FFF2-40B4-BE49-F238E27FC236}">
                  <a16:creationId xmlns:a16="http://schemas.microsoft.com/office/drawing/2014/main" id="{A668A44C-3967-E95D-F1FC-71C374900481}"/>
                </a:ext>
              </a:extLst>
            </p:cNvPr>
            <p:cNvSpPr/>
            <p:nvPr/>
          </p:nvSpPr>
          <p:spPr>
            <a:xfrm>
              <a:off x="4733862" y="775081"/>
              <a:ext cx="190373" cy="324103"/>
            </a:xfrm>
            <a:custGeom>
              <a:avLst/>
              <a:gdLst/>
              <a:ahLst/>
              <a:cxnLst/>
              <a:rect l="0" t="0" r="0" b="0"/>
              <a:pathLst>
                <a:path w="190373" h="324103">
                  <a:moveTo>
                    <a:pt x="108585" y="0"/>
                  </a:moveTo>
                  <a:lnTo>
                    <a:pt x="165354" y="18923"/>
                  </a:lnTo>
                  <a:lnTo>
                    <a:pt x="190373" y="28701"/>
                  </a:lnTo>
                  <a:lnTo>
                    <a:pt x="100965" y="258190"/>
                  </a:lnTo>
                  <a:cubicBezTo>
                    <a:pt x="96012" y="271018"/>
                    <a:pt x="92964" y="279908"/>
                    <a:pt x="91948" y="285114"/>
                  </a:cubicBezTo>
                  <a:cubicBezTo>
                    <a:pt x="90805" y="290195"/>
                    <a:pt x="90932" y="294639"/>
                    <a:pt x="92456" y="298450"/>
                  </a:cubicBezTo>
                  <a:cubicBezTo>
                    <a:pt x="93726" y="302387"/>
                    <a:pt x="97409" y="306451"/>
                    <a:pt x="103505" y="310896"/>
                  </a:cubicBezTo>
                  <a:lnTo>
                    <a:pt x="98425" y="324103"/>
                  </a:lnTo>
                  <a:lnTo>
                    <a:pt x="0" y="285750"/>
                  </a:lnTo>
                  <a:lnTo>
                    <a:pt x="5080" y="272542"/>
                  </a:lnTo>
                  <a:cubicBezTo>
                    <a:pt x="9525" y="273176"/>
                    <a:pt x="13208" y="273303"/>
                    <a:pt x="15875" y="272796"/>
                  </a:cubicBezTo>
                  <a:cubicBezTo>
                    <a:pt x="18669" y="272414"/>
                    <a:pt x="20955" y="271780"/>
                    <a:pt x="23114" y="270510"/>
                  </a:cubicBezTo>
                  <a:cubicBezTo>
                    <a:pt x="24892" y="269367"/>
                    <a:pt x="26797" y="267588"/>
                    <a:pt x="28829" y="265302"/>
                  </a:cubicBezTo>
                  <a:cubicBezTo>
                    <a:pt x="30861" y="263144"/>
                    <a:pt x="32893" y="259714"/>
                    <a:pt x="34798" y="255143"/>
                  </a:cubicBezTo>
                  <a:cubicBezTo>
                    <a:pt x="36830" y="250698"/>
                    <a:pt x="39497" y="244348"/>
                    <a:pt x="42926" y="235585"/>
                  </a:cubicBezTo>
                  <a:lnTo>
                    <a:pt x="103886" y="78994"/>
                  </a:lnTo>
                  <a:cubicBezTo>
                    <a:pt x="108458" y="67563"/>
                    <a:pt x="111760" y="58927"/>
                    <a:pt x="113665" y="53467"/>
                  </a:cubicBezTo>
                  <a:cubicBezTo>
                    <a:pt x="115697" y="47878"/>
                    <a:pt x="116967" y="43307"/>
                    <a:pt x="117856" y="39243"/>
                  </a:cubicBezTo>
                  <a:cubicBezTo>
                    <a:pt x="118618" y="35433"/>
                    <a:pt x="118872" y="32003"/>
                    <a:pt x="118237" y="29210"/>
                  </a:cubicBezTo>
                  <a:cubicBezTo>
                    <a:pt x="117729" y="26543"/>
                    <a:pt x="116332" y="24130"/>
                    <a:pt x="114300" y="21589"/>
                  </a:cubicBezTo>
                  <a:cubicBezTo>
                    <a:pt x="112268" y="19303"/>
                    <a:pt x="108712" y="16510"/>
                    <a:pt x="103378" y="13335"/>
                  </a:cubicBezTo>
                  <a:lnTo>
                    <a:pt x="108585"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5" name="Shape 1150">
              <a:extLst>
                <a:ext uri="{FF2B5EF4-FFF2-40B4-BE49-F238E27FC236}">
                  <a16:creationId xmlns:a16="http://schemas.microsoft.com/office/drawing/2014/main" id="{048C7E07-3D2C-2205-A9F0-E0329A81474A}"/>
                </a:ext>
              </a:extLst>
            </p:cNvPr>
            <p:cNvSpPr/>
            <p:nvPr/>
          </p:nvSpPr>
          <p:spPr>
            <a:xfrm>
              <a:off x="4962462" y="914654"/>
              <a:ext cx="281305" cy="312039"/>
            </a:xfrm>
            <a:custGeom>
              <a:avLst/>
              <a:gdLst/>
              <a:ahLst/>
              <a:cxnLst/>
              <a:rect l="0" t="0" r="0" b="0"/>
              <a:pathLst>
                <a:path w="281305" h="312039">
                  <a:moveTo>
                    <a:pt x="143510" y="1905"/>
                  </a:moveTo>
                  <a:cubicBezTo>
                    <a:pt x="167386" y="0"/>
                    <a:pt x="192278" y="5461"/>
                    <a:pt x="217805" y="18415"/>
                  </a:cubicBezTo>
                  <a:cubicBezTo>
                    <a:pt x="230632" y="24892"/>
                    <a:pt x="242062" y="31623"/>
                    <a:pt x="251968" y="38353"/>
                  </a:cubicBezTo>
                  <a:cubicBezTo>
                    <a:pt x="261874" y="44958"/>
                    <a:pt x="271653" y="52832"/>
                    <a:pt x="281305" y="61849"/>
                  </a:cubicBezTo>
                  <a:lnTo>
                    <a:pt x="253238" y="117728"/>
                  </a:lnTo>
                  <a:lnTo>
                    <a:pt x="227076" y="104394"/>
                  </a:lnTo>
                  <a:cubicBezTo>
                    <a:pt x="231267" y="88392"/>
                    <a:pt x="231902" y="75184"/>
                    <a:pt x="228600" y="64897"/>
                  </a:cubicBezTo>
                  <a:cubicBezTo>
                    <a:pt x="225298" y="54737"/>
                    <a:pt x="218313" y="46863"/>
                    <a:pt x="207645" y="41528"/>
                  </a:cubicBezTo>
                  <a:cubicBezTo>
                    <a:pt x="187325" y="31242"/>
                    <a:pt x="167132" y="33147"/>
                    <a:pt x="146939" y="47244"/>
                  </a:cubicBezTo>
                  <a:cubicBezTo>
                    <a:pt x="126746" y="61595"/>
                    <a:pt x="106934" y="87757"/>
                    <a:pt x="87630" y="125984"/>
                  </a:cubicBezTo>
                  <a:cubicBezTo>
                    <a:pt x="69596" y="161671"/>
                    <a:pt x="60960" y="190881"/>
                    <a:pt x="61214" y="213868"/>
                  </a:cubicBezTo>
                  <a:cubicBezTo>
                    <a:pt x="61341" y="236982"/>
                    <a:pt x="70739" y="253238"/>
                    <a:pt x="89027" y="262509"/>
                  </a:cubicBezTo>
                  <a:cubicBezTo>
                    <a:pt x="98425" y="267208"/>
                    <a:pt x="106807" y="269494"/>
                    <a:pt x="114300" y="269240"/>
                  </a:cubicBezTo>
                  <a:cubicBezTo>
                    <a:pt x="121920" y="269240"/>
                    <a:pt x="128905" y="266953"/>
                    <a:pt x="135636" y="262382"/>
                  </a:cubicBezTo>
                  <a:cubicBezTo>
                    <a:pt x="142367" y="257810"/>
                    <a:pt x="149987" y="250571"/>
                    <a:pt x="158115" y="240411"/>
                  </a:cubicBezTo>
                  <a:lnTo>
                    <a:pt x="184531" y="253746"/>
                  </a:lnTo>
                  <a:lnTo>
                    <a:pt x="155067" y="312039"/>
                  </a:lnTo>
                  <a:cubicBezTo>
                    <a:pt x="139446" y="308228"/>
                    <a:pt x="125222" y="304165"/>
                    <a:pt x="112776" y="299847"/>
                  </a:cubicBezTo>
                  <a:cubicBezTo>
                    <a:pt x="100203" y="295402"/>
                    <a:pt x="87757" y="290068"/>
                    <a:pt x="75184" y="283718"/>
                  </a:cubicBezTo>
                  <a:cubicBezTo>
                    <a:pt x="48387" y="270256"/>
                    <a:pt x="29083" y="254508"/>
                    <a:pt x="17145" y="236347"/>
                  </a:cubicBezTo>
                  <a:cubicBezTo>
                    <a:pt x="5207" y="218186"/>
                    <a:pt x="0" y="197231"/>
                    <a:pt x="1905" y="173863"/>
                  </a:cubicBezTo>
                  <a:cubicBezTo>
                    <a:pt x="3683" y="150368"/>
                    <a:pt x="11938" y="123825"/>
                    <a:pt x="27051" y="93980"/>
                  </a:cubicBezTo>
                  <a:cubicBezTo>
                    <a:pt x="41148" y="66167"/>
                    <a:pt x="58166" y="44323"/>
                    <a:pt x="77978" y="28448"/>
                  </a:cubicBezTo>
                  <a:cubicBezTo>
                    <a:pt x="97790" y="12700"/>
                    <a:pt x="119634" y="3810"/>
                    <a:pt x="143510" y="1905"/>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6" name="Shape 1151">
              <a:extLst>
                <a:ext uri="{FF2B5EF4-FFF2-40B4-BE49-F238E27FC236}">
                  <a16:creationId xmlns:a16="http://schemas.microsoft.com/office/drawing/2014/main" id="{B35F8702-C833-E5E8-7F11-3BF9A1DC19C2}"/>
                </a:ext>
              </a:extLst>
            </p:cNvPr>
            <p:cNvSpPr/>
            <p:nvPr/>
          </p:nvSpPr>
          <p:spPr>
            <a:xfrm>
              <a:off x="5112449" y="970407"/>
              <a:ext cx="274955" cy="384810"/>
            </a:xfrm>
            <a:custGeom>
              <a:avLst/>
              <a:gdLst/>
              <a:ahLst/>
              <a:cxnLst/>
              <a:rect l="0" t="0" r="0" b="0"/>
              <a:pathLst>
                <a:path w="274955" h="384810">
                  <a:moveTo>
                    <a:pt x="158877" y="0"/>
                  </a:moveTo>
                  <a:lnTo>
                    <a:pt x="211201" y="28956"/>
                  </a:lnTo>
                  <a:lnTo>
                    <a:pt x="234188" y="43052"/>
                  </a:lnTo>
                  <a:lnTo>
                    <a:pt x="169164" y="147700"/>
                  </a:lnTo>
                  <a:lnTo>
                    <a:pt x="169799" y="148336"/>
                  </a:lnTo>
                  <a:cubicBezTo>
                    <a:pt x="187198" y="145414"/>
                    <a:pt x="201422" y="144525"/>
                    <a:pt x="212725" y="145796"/>
                  </a:cubicBezTo>
                  <a:cubicBezTo>
                    <a:pt x="223901" y="147065"/>
                    <a:pt x="234061" y="150622"/>
                    <a:pt x="243332" y="156337"/>
                  </a:cubicBezTo>
                  <a:cubicBezTo>
                    <a:pt x="256667" y="164592"/>
                    <a:pt x="265557" y="173482"/>
                    <a:pt x="269875" y="183007"/>
                  </a:cubicBezTo>
                  <a:cubicBezTo>
                    <a:pt x="274193" y="192532"/>
                    <a:pt x="274955" y="202946"/>
                    <a:pt x="272669" y="214502"/>
                  </a:cubicBezTo>
                  <a:cubicBezTo>
                    <a:pt x="270129" y="225806"/>
                    <a:pt x="264414" y="238760"/>
                    <a:pt x="255270" y="253619"/>
                  </a:cubicBezTo>
                  <a:lnTo>
                    <a:pt x="213741" y="320421"/>
                  </a:lnTo>
                  <a:cubicBezTo>
                    <a:pt x="210439" y="325755"/>
                    <a:pt x="207518" y="330962"/>
                    <a:pt x="204724" y="335787"/>
                  </a:cubicBezTo>
                  <a:cubicBezTo>
                    <a:pt x="202057" y="340613"/>
                    <a:pt x="200025" y="344677"/>
                    <a:pt x="199009" y="347852"/>
                  </a:cubicBezTo>
                  <a:cubicBezTo>
                    <a:pt x="197993" y="351027"/>
                    <a:pt x="197739" y="354075"/>
                    <a:pt x="197993" y="356615"/>
                  </a:cubicBezTo>
                  <a:cubicBezTo>
                    <a:pt x="198120" y="359156"/>
                    <a:pt x="198755" y="361696"/>
                    <a:pt x="200406" y="364362"/>
                  </a:cubicBezTo>
                  <a:cubicBezTo>
                    <a:pt x="201930" y="367157"/>
                    <a:pt x="204216" y="369824"/>
                    <a:pt x="206883" y="372745"/>
                  </a:cubicBezTo>
                  <a:lnTo>
                    <a:pt x="199390" y="384810"/>
                  </a:lnTo>
                  <a:lnTo>
                    <a:pt x="110490" y="329819"/>
                  </a:lnTo>
                  <a:lnTo>
                    <a:pt x="118110" y="317626"/>
                  </a:lnTo>
                  <a:cubicBezTo>
                    <a:pt x="124587" y="319912"/>
                    <a:pt x="129794" y="320421"/>
                    <a:pt x="133604" y="319277"/>
                  </a:cubicBezTo>
                  <a:cubicBezTo>
                    <a:pt x="137160" y="317881"/>
                    <a:pt x="140843" y="315213"/>
                    <a:pt x="144653" y="311276"/>
                  </a:cubicBezTo>
                  <a:cubicBezTo>
                    <a:pt x="148209" y="307086"/>
                    <a:pt x="153543" y="299338"/>
                    <a:pt x="160655" y="287782"/>
                  </a:cubicBezTo>
                  <a:lnTo>
                    <a:pt x="190373" y="239902"/>
                  </a:lnTo>
                  <a:cubicBezTo>
                    <a:pt x="197993" y="227711"/>
                    <a:pt x="203581" y="217932"/>
                    <a:pt x="207010" y="210693"/>
                  </a:cubicBezTo>
                  <a:cubicBezTo>
                    <a:pt x="210312" y="203326"/>
                    <a:pt x="212217" y="197485"/>
                    <a:pt x="212725" y="192405"/>
                  </a:cubicBezTo>
                  <a:cubicBezTo>
                    <a:pt x="212979" y="187578"/>
                    <a:pt x="212344" y="183261"/>
                    <a:pt x="210566" y="179705"/>
                  </a:cubicBezTo>
                  <a:cubicBezTo>
                    <a:pt x="208534" y="175895"/>
                    <a:pt x="205232" y="172593"/>
                    <a:pt x="200406" y="169545"/>
                  </a:cubicBezTo>
                  <a:cubicBezTo>
                    <a:pt x="195707" y="166750"/>
                    <a:pt x="189865" y="165100"/>
                    <a:pt x="183261" y="164719"/>
                  </a:cubicBezTo>
                  <a:cubicBezTo>
                    <a:pt x="176276" y="164592"/>
                    <a:pt x="169672" y="165735"/>
                    <a:pt x="163322" y="168656"/>
                  </a:cubicBezTo>
                  <a:cubicBezTo>
                    <a:pt x="156845" y="171450"/>
                    <a:pt x="151892" y="175640"/>
                    <a:pt x="148336" y="181483"/>
                  </a:cubicBezTo>
                  <a:lnTo>
                    <a:pt x="104140" y="252475"/>
                  </a:lnTo>
                  <a:cubicBezTo>
                    <a:pt x="99949" y="259207"/>
                    <a:pt x="96901" y="264668"/>
                    <a:pt x="94742" y="268477"/>
                  </a:cubicBezTo>
                  <a:cubicBezTo>
                    <a:pt x="92583" y="272414"/>
                    <a:pt x="91059" y="275336"/>
                    <a:pt x="90170" y="277495"/>
                  </a:cubicBezTo>
                  <a:cubicBezTo>
                    <a:pt x="89281" y="279781"/>
                    <a:pt x="88773" y="281939"/>
                    <a:pt x="88392" y="283972"/>
                  </a:cubicBezTo>
                  <a:cubicBezTo>
                    <a:pt x="88011" y="286003"/>
                    <a:pt x="88011" y="288036"/>
                    <a:pt x="88265" y="289940"/>
                  </a:cubicBezTo>
                  <a:cubicBezTo>
                    <a:pt x="88646" y="291973"/>
                    <a:pt x="89408" y="294386"/>
                    <a:pt x="90805" y="296672"/>
                  </a:cubicBezTo>
                  <a:cubicBezTo>
                    <a:pt x="92075" y="298958"/>
                    <a:pt x="94234" y="301625"/>
                    <a:pt x="97155" y="304673"/>
                  </a:cubicBezTo>
                  <a:lnTo>
                    <a:pt x="89662" y="316864"/>
                  </a:lnTo>
                  <a:lnTo>
                    <a:pt x="0" y="261112"/>
                  </a:lnTo>
                  <a:lnTo>
                    <a:pt x="7366" y="249047"/>
                  </a:lnTo>
                  <a:cubicBezTo>
                    <a:pt x="11684" y="250444"/>
                    <a:pt x="15113" y="251206"/>
                    <a:pt x="17907" y="251206"/>
                  </a:cubicBezTo>
                  <a:cubicBezTo>
                    <a:pt x="20574" y="251460"/>
                    <a:pt x="23114" y="251078"/>
                    <a:pt x="25400" y="250189"/>
                  </a:cubicBezTo>
                  <a:cubicBezTo>
                    <a:pt x="27432" y="249427"/>
                    <a:pt x="29591" y="248031"/>
                    <a:pt x="32004" y="246252"/>
                  </a:cubicBezTo>
                  <a:cubicBezTo>
                    <a:pt x="34290" y="244475"/>
                    <a:pt x="36957" y="241426"/>
                    <a:pt x="39751" y="237362"/>
                  </a:cubicBezTo>
                  <a:cubicBezTo>
                    <a:pt x="42545" y="233299"/>
                    <a:pt x="46355" y="227584"/>
                    <a:pt x="51308" y="219583"/>
                  </a:cubicBezTo>
                  <a:lnTo>
                    <a:pt x="139954" y="76708"/>
                  </a:lnTo>
                  <a:cubicBezTo>
                    <a:pt x="146431" y="66294"/>
                    <a:pt x="151257" y="58420"/>
                    <a:pt x="154178" y="53339"/>
                  </a:cubicBezTo>
                  <a:cubicBezTo>
                    <a:pt x="156972" y="48260"/>
                    <a:pt x="159004" y="43942"/>
                    <a:pt x="160655" y="40132"/>
                  </a:cubicBezTo>
                  <a:cubicBezTo>
                    <a:pt x="162052" y="36449"/>
                    <a:pt x="162941" y="33147"/>
                    <a:pt x="162814" y="30352"/>
                  </a:cubicBezTo>
                  <a:cubicBezTo>
                    <a:pt x="162814" y="27559"/>
                    <a:pt x="162052" y="25019"/>
                    <a:pt x="160528" y="22351"/>
                  </a:cubicBezTo>
                  <a:cubicBezTo>
                    <a:pt x="158877" y="19558"/>
                    <a:pt x="155956" y="16128"/>
                    <a:pt x="151384" y="12064"/>
                  </a:cubicBezTo>
                  <a:lnTo>
                    <a:pt x="158877"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7" name="Shape 1152">
              <a:extLst>
                <a:ext uri="{FF2B5EF4-FFF2-40B4-BE49-F238E27FC236}">
                  <a16:creationId xmlns:a16="http://schemas.microsoft.com/office/drawing/2014/main" id="{9269C5C3-A452-9854-6D1E-7425D3E7C72B}"/>
                </a:ext>
              </a:extLst>
            </p:cNvPr>
            <p:cNvSpPr/>
            <p:nvPr/>
          </p:nvSpPr>
          <p:spPr>
            <a:xfrm>
              <a:off x="5339906" y="1179195"/>
              <a:ext cx="262255" cy="313817"/>
            </a:xfrm>
            <a:custGeom>
              <a:avLst/>
              <a:gdLst/>
              <a:ahLst/>
              <a:cxnLst/>
              <a:rect l="0" t="0" r="0" b="0"/>
              <a:pathLst>
                <a:path w="262255" h="313817">
                  <a:moveTo>
                    <a:pt x="93218" y="0"/>
                  </a:moveTo>
                  <a:lnTo>
                    <a:pt x="159766" y="51054"/>
                  </a:lnTo>
                  <a:lnTo>
                    <a:pt x="86995" y="146050"/>
                  </a:lnTo>
                  <a:cubicBezTo>
                    <a:pt x="78613" y="156973"/>
                    <a:pt x="72390" y="165736"/>
                    <a:pt x="68326" y="172466"/>
                  </a:cubicBezTo>
                  <a:cubicBezTo>
                    <a:pt x="64262" y="179198"/>
                    <a:pt x="61976" y="185039"/>
                    <a:pt x="61087" y="189992"/>
                  </a:cubicBezTo>
                  <a:cubicBezTo>
                    <a:pt x="60198" y="195073"/>
                    <a:pt x="60579" y="199644"/>
                    <a:pt x="62230" y="203454"/>
                  </a:cubicBezTo>
                  <a:cubicBezTo>
                    <a:pt x="63627" y="207264"/>
                    <a:pt x="66548" y="210820"/>
                    <a:pt x="70993" y="214123"/>
                  </a:cubicBezTo>
                  <a:cubicBezTo>
                    <a:pt x="75184" y="217425"/>
                    <a:pt x="80645" y="219456"/>
                    <a:pt x="87249" y="220345"/>
                  </a:cubicBezTo>
                  <a:cubicBezTo>
                    <a:pt x="93853" y="221362"/>
                    <a:pt x="100838" y="220726"/>
                    <a:pt x="107696" y="218440"/>
                  </a:cubicBezTo>
                  <a:cubicBezTo>
                    <a:pt x="114554" y="216281"/>
                    <a:pt x="120015" y="212344"/>
                    <a:pt x="124079" y="207138"/>
                  </a:cubicBezTo>
                  <a:lnTo>
                    <a:pt x="174752" y="141098"/>
                  </a:lnTo>
                  <a:cubicBezTo>
                    <a:pt x="181102" y="132715"/>
                    <a:pt x="185674" y="126365"/>
                    <a:pt x="188468" y="121920"/>
                  </a:cubicBezTo>
                  <a:cubicBezTo>
                    <a:pt x="191262" y="117856"/>
                    <a:pt x="193040" y="114047"/>
                    <a:pt x="193802" y="111125"/>
                  </a:cubicBezTo>
                  <a:cubicBezTo>
                    <a:pt x="194564" y="108077"/>
                    <a:pt x="194564" y="104902"/>
                    <a:pt x="193675" y="101727"/>
                  </a:cubicBezTo>
                  <a:cubicBezTo>
                    <a:pt x="192786" y="98679"/>
                    <a:pt x="190500" y="94742"/>
                    <a:pt x="186817" y="89789"/>
                  </a:cubicBezTo>
                  <a:lnTo>
                    <a:pt x="195580" y="78487"/>
                  </a:lnTo>
                  <a:lnTo>
                    <a:pt x="262255" y="129667"/>
                  </a:lnTo>
                  <a:lnTo>
                    <a:pt x="170434" y="249428"/>
                  </a:lnTo>
                  <a:cubicBezTo>
                    <a:pt x="163830" y="258191"/>
                    <a:pt x="159004" y="264541"/>
                    <a:pt x="156464" y="268732"/>
                  </a:cubicBezTo>
                  <a:cubicBezTo>
                    <a:pt x="153543" y="272924"/>
                    <a:pt x="151765" y="276606"/>
                    <a:pt x="150876" y="279781"/>
                  </a:cubicBezTo>
                  <a:cubicBezTo>
                    <a:pt x="150114" y="282956"/>
                    <a:pt x="150368" y="286259"/>
                    <a:pt x="151511" y="289434"/>
                  </a:cubicBezTo>
                  <a:cubicBezTo>
                    <a:pt x="152527" y="292609"/>
                    <a:pt x="155321" y="297053"/>
                    <a:pt x="159766" y="302261"/>
                  </a:cubicBezTo>
                  <a:lnTo>
                    <a:pt x="151003" y="313817"/>
                  </a:lnTo>
                  <a:lnTo>
                    <a:pt x="103251" y="279654"/>
                  </a:lnTo>
                  <a:lnTo>
                    <a:pt x="82550" y="263779"/>
                  </a:lnTo>
                  <a:lnTo>
                    <a:pt x="102997" y="240285"/>
                  </a:lnTo>
                  <a:lnTo>
                    <a:pt x="101346" y="238252"/>
                  </a:lnTo>
                  <a:cubicBezTo>
                    <a:pt x="83312" y="239903"/>
                    <a:pt x="68580" y="239523"/>
                    <a:pt x="57150" y="236982"/>
                  </a:cubicBezTo>
                  <a:cubicBezTo>
                    <a:pt x="45720" y="234569"/>
                    <a:pt x="35941" y="229998"/>
                    <a:pt x="27559" y="223520"/>
                  </a:cubicBezTo>
                  <a:cubicBezTo>
                    <a:pt x="15367" y="214250"/>
                    <a:pt x="7493" y="204598"/>
                    <a:pt x="3937" y="194564"/>
                  </a:cubicBezTo>
                  <a:cubicBezTo>
                    <a:pt x="0" y="184404"/>
                    <a:pt x="0" y="173863"/>
                    <a:pt x="3302" y="162561"/>
                  </a:cubicBezTo>
                  <a:cubicBezTo>
                    <a:pt x="6731" y="151385"/>
                    <a:pt x="13843" y="139065"/>
                    <a:pt x="24384" y="125223"/>
                  </a:cubicBezTo>
                  <a:lnTo>
                    <a:pt x="72390" y="62612"/>
                  </a:lnTo>
                  <a:cubicBezTo>
                    <a:pt x="77343" y="56262"/>
                    <a:pt x="81153" y="51308"/>
                    <a:pt x="83566" y="47752"/>
                  </a:cubicBezTo>
                  <a:cubicBezTo>
                    <a:pt x="85979" y="44197"/>
                    <a:pt x="87757" y="41275"/>
                    <a:pt x="88900" y="39116"/>
                  </a:cubicBezTo>
                  <a:cubicBezTo>
                    <a:pt x="89916" y="36830"/>
                    <a:pt x="90805" y="34799"/>
                    <a:pt x="91440" y="32893"/>
                  </a:cubicBezTo>
                  <a:cubicBezTo>
                    <a:pt x="91948" y="30735"/>
                    <a:pt x="92075" y="28702"/>
                    <a:pt x="92075" y="26798"/>
                  </a:cubicBezTo>
                  <a:cubicBezTo>
                    <a:pt x="91694" y="24638"/>
                    <a:pt x="91186" y="22352"/>
                    <a:pt x="90170" y="19939"/>
                  </a:cubicBezTo>
                  <a:cubicBezTo>
                    <a:pt x="89027" y="17526"/>
                    <a:pt x="87122" y="14605"/>
                    <a:pt x="84582" y="11303"/>
                  </a:cubicBezTo>
                  <a:lnTo>
                    <a:pt x="93218"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8" name="Shape 1153">
              <a:extLst>
                <a:ext uri="{FF2B5EF4-FFF2-40B4-BE49-F238E27FC236}">
                  <a16:creationId xmlns:a16="http://schemas.microsoft.com/office/drawing/2014/main" id="{6CFB7DCB-73C4-6AA7-B9CC-89E61EB5CBB3}"/>
                </a:ext>
              </a:extLst>
            </p:cNvPr>
            <p:cNvSpPr/>
            <p:nvPr/>
          </p:nvSpPr>
          <p:spPr>
            <a:xfrm>
              <a:off x="5485194" y="1331595"/>
              <a:ext cx="277241" cy="230760"/>
            </a:xfrm>
            <a:custGeom>
              <a:avLst/>
              <a:gdLst/>
              <a:ahLst/>
              <a:cxnLst/>
              <a:rect l="0" t="0" r="0" b="0"/>
              <a:pathLst>
                <a:path w="277241" h="230760">
                  <a:moveTo>
                    <a:pt x="143764" y="0"/>
                  </a:moveTo>
                  <a:lnTo>
                    <a:pt x="188087" y="38989"/>
                  </a:lnTo>
                  <a:lnTo>
                    <a:pt x="208026" y="57404"/>
                  </a:lnTo>
                  <a:lnTo>
                    <a:pt x="183642" y="79249"/>
                  </a:lnTo>
                  <a:lnTo>
                    <a:pt x="185166" y="81662"/>
                  </a:lnTo>
                  <a:cubicBezTo>
                    <a:pt x="201295" y="79884"/>
                    <a:pt x="215392" y="80518"/>
                    <a:pt x="227076" y="84075"/>
                  </a:cubicBezTo>
                  <a:cubicBezTo>
                    <a:pt x="238887" y="87630"/>
                    <a:pt x="249555" y="93853"/>
                    <a:pt x="259080" y="102616"/>
                  </a:cubicBezTo>
                  <a:cubicBezTo>
                    <a:pt x="265430" y="108713"/>
                    <a:pt x="271526" y="115570"/>
                    <a:pt x="277241" y="123572"/>
                  </a:cubicBezTo>
                  <a:lnTo>
                    <a:pt x="236728" y="167005"/>
                  </a:lnTo>
                  <a:lnTo>
                    <a:pt x="208280" y="140463"/>
                  </a:lnTo>
                  <a:cubicBezTo>
                    <a:pt x="212217" y="132715"/>
                    <a:pt x="214122" y="125857"/>
                    <a:pt x="214376" y="119888"/>
                  </a:cubicBezTo>
                  <a:cubicBezTo>
                    <a:pt x="214376" y="113792"/>
                    <a:pt x="212090" y="108713"/>
                    <a:pt x="207264" y="104140"/>
                  </a:cubicBezTo>
                  <a:cubicBezTo>
                    <a:pt x="204851" y="101981"/>
                    <a:pt x="201676" y="100203"/>
                    <a:pt x="197739" y="99188"/>
                  </a:cubicBezTo>
                  <a:cubicBezTo>
                    <a:pt x="193548" y="97917"/>
                    <a:pt x="189103" y="97663"/>
                    <a:pt x="184404" y="97917"/>
                  </a:cubicBezTo>
                  <a:cubicBezTo>
                    <a:pt x="179578" y="98425"/>
                    <a:pt x="175514" y="99314"/>
                    <a:pt x="172085" y="101092"/>
                  </a:cubicBezTo>
                  <a:cubicBezTo>
                    <a:pt x="168402" y="102743"/>
                    <a:pt x="165100" y="105029"/>
                    <a:pt x="162306" y="107442"/>
                  </a:cubicBezTo>
                  <a:cubicBezTo>
                    <a:pt x="159512" y="109728"/>
                    <a:pt x="155575" y="113792"/>
                    <a:pt x="150368" y="119253"/>
                  </a:cubicBezTo>
                  <a:lnTo>
                    <a:pt x="103505" y="169545"/>
                  </a:lnTo>
                  <a:cubicBezTo>
                    <a:pt x="94234" y="179578"/>
                    <a:pt x="87884" y="186944"/>
                    <a:pt x="85090" y="191643"/>
                  </a:cubicBezTo>
                  <a:cubicBezTo>
                    <a:pt x="82169" y="196215"/>
                    <a:pt x="80645" y="200788"/>
                    <a:pt x="80772" y="204978"/>
                  </a:cubicBezTo>
                  <a:cubicBezTo>
                    <a:pt x="80772" y="209424"/>
                    <a:pt x="83185" y="214503"/>
                    <a:pt x="87376" y="220345"/>
                  </a:cubicBezTo>
                  <a:lnTo>
                    <a:pt x="77724" y="230760"/>
                  </a:lnTo>
                  <a:lnTo>
                    <a:pt x="0" y="158242"/>
                  </a:lnTo>
                  <a:lnTo>
                    <a:pt x="9652" y="147828"/>
                  </a:lnTo>
                  <a:cubicBezTo>
                    <a:pt x="16002" y="151130"/>
                    <a:pt x="21082" y="152654"/>
                    <a:pt x="25273" y="152274"/>
                  </a:cubicBezTo>
                  <a:cubicBezTo>
                    <a:pt x="29210" y="151892"/>
                    <a:pt x="33274" y="150114"/>
                    <a:pt x="37592" y="147066"/>
                  </a:cubicBezTo>
                  <a:cubicBezTo>
                    <a:pt x="41783" y="143764"/>
                    <a:pt x="48514" y="137161"/>
                    <a:pt x="57785" y="127254"/>
                  </a:cubicBezTo>
                  <a:lnTo>
                    <a:pt x="118237" y="62485"/>
                  </a:lnTo>
                  <a:cubicBezTo>
                    <a:pt x="125476" y="54738"/>
                    <a:pt x="130683" y="48768"/>
                    <a:pt x="134112" y="44831"/>
                  </a:cubicBezTo>
                  <a:cubicBezTo>
                    <a:pt x="137160" y="40894"/>
                    <a:pt x="139319" y="37338"/>
                    <a:pt x="140589" y="34037"/>
                  </a:cubicBezTo>
                  <a:cubicBezTo>
                    <a:pt x="141478" y="30862"/>
                    <a:pt x="141859" y="27687"/>
                    <a:pt x="141097" y="24257"/>
                  </a:cubicBezTo>
                  <a:cubicBezTo>
                    <a:pt x="140462" y="20955"/>
                    <a:pt x="137795" y="16511"/>
                    <a:pt x="133858" y="10668"/>
                  </a:cubicBezTo>
                  <a:lnTo>
                    <a:pt x="143764"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59" name="Shape 1154">
              <a:extLst>
                <a:ext uri="{FF2B5EF4-FFF2-40B4-BE49-F238E27FC236}">
                  <a16:creationId xmlns:a16="http://schemas.microsoft.com/office/drawing/2014/main" id="{50D2A907-060B-7EF3-69D5-8B7897631C8E}"/>
                </a:ext>
              </a:extLst>
            </p:cNvPr>
            <p:cNvSpPr/>
            <p:nvPr/>
          </p:nvSpPr>
          <p:spPr>
            <a:xfrm>
              <a:off x="5643563" y="1504569"/>
              <a:ext cx="241173" cy="213868"/>
            </a:xfrm>
            <a:custGeom>
              <a:avLst/>
              <a:gdLst/>
              <a:ahLst/>
              <a:cxnLst/>
              <a:rect l="0" t="0" r="0" b="0"/>
              <a:pathLst>
                <a:path w="241173" h="213868">
                  <a:moveTo>
                    <a:pt x="128476" y="476"/>
                  </a:moveTo>
                  <a:cubicBezTo>
                    <a:pt x="137636" y="953"/>
                    <a:pt x="146685" y="2858"/>
                    <a:pt x="155575" y="6223"/>
                  </a:cubicBezTo>
                  <a:cubicBezTo>
                    <a:pt x="173355" y="12827"/>
                    <a:pt x="189357" y="24257"/>
                    <a:pt x="203835" y="40514"/>
                  </a:cubicBezTo>
                  <a:cubicBezTo>
                    <a:pt x="211582" y="49276"/>
                    <a:pt x="218694" y="58420"/>
                    <a:pt x="225298" y="68200"/>
                  </a:cubicBezTo>
                  <a:cubicBezTo>
                    <a:pt x="231648" y="77851"/>
                    <a:pt x="236855" y="87250"/>
                    <a:pt x="241173" y="96266"/>
                  </a:cubicBezTo>
                  <a:lnTo>
                    <a:pt x="202311" y="130810"/>
                  </a:lnTo>
                  <a:lnTo>
                    <a:pt x="173863" y="99060"/>
                  </a:lnTo>
                  <a:cubicBezTo>
                    <a:pt x="182626" y="88265"/>
                    <a:pt x="187706" y="79502"/>
                    <a:pt x="189484" y="72136"/>
                  </a:cubicBezTo>
                  <a:cubicBezTo>
                    <a:pt x="191262" y="64643"/>
                    <a:pt x="189357" y="58039"/>
                    <a:pt x="184023" y="52070"/>
                  </a:cubicBezTo>
                  <a:cubicBezTo>
                    <a:pt x="180467" y="48006"/>
                    <a:pt x="176276" y="45213"/>
                    <a:pt x="171196" y="43307"/>
                  </a:cubicBezTo>
                  <a:cubicBezTo>
                    <a:pt x="165735" y="41529"/>
                    <a:pt x="159639" y="41529"/>
                    <a:pt x="152400" y="43053"/>
                  </a:cubicBezTo>
                  <a:cubicBezTo>
                    <a:pt x="144907" y="44704"/>
                    <a:pt x="136525" y="48260"/>
                    <a:pt x="126873" y="53976"/>
                  </a:cubicBezTo>
                  <a:cubicBezTo>
                    <a:pt x="117221" y="59690"/>
                    <a:pt x="106045" y="68200"/>
                    <a:pt x="93472" y="79376"/>
                  </a:cubicBezTo>
                  <a:cubicBezTo>
                    <a:pt x="80899" y="90551"/>
                    <a:pt x="71374" y="101219"/>
                    <a:pt x="65024" y="111126"/>
                  </a:cubicBezTo>
                  <a:cubicBezTo>
                    <a:pt x="58420" y="121285"/>
                    <a:pt x="55118" y="130938"/>
                    <a:pt x="55245" y="140335"/>
                  </a:cubicBezTo>
                  <a:cubicBezTo>
                    <a:pt x="55245" y="149860"/>
                    <a:pt x="59055" y="158877"/>
                    <a:pt x="66548" y="167386"/>
                  </a:cubicBezTo>
                  <a:cubicBezTo>
                    <a:pt x="72136" y="173736"/>
                    <a:pt x="78613" y="178308"/>
                    <a:pt x="86360" y="181610"/>
                  </a:cubicBezTo>
                  <a:cubicBezTo>
                    <a:pt x="93980" y="184658"/>
                    <a:pt x="104521" y="186690"/>
                    <a:pt x="118237" y="188088"/>
                  </a:cubicBezTo>
                  <a:lnTo>
                    <a:pt x="114300" y="213868"/>
                  </a:lnTo>
                  <a:cubicBezTo>
                    <a:pt x="94742" y="212598"/>
                    <a:pt x="78232" y="209042"/>
                    <a:pt x="65151" y="203073"/>
                  </a:cubicBezTo>
                  <a:cubicBezTo>
                    <a:pt x="51816" y="197358"/>
                    <a:pt x="40005" y="188468"/>
                    <a:pt x="29718" y="177039"/>
                  </a:cubicBezTo>
                  <a:cubicBezTo>
                    <a:pt x="8890" y="153670"/>
                    <a:pt x="0" y="129794"/>
                    <a:pt x="2794" y="105410"/>
                  </a:cubicBezTo>
                  <a:cubicBezTo>
                    <a:pt x="5588" y="80900"/>
                    <a:pt x="19939" y="57151"/>
                    <a:pt x="46101" y="33909"/>
                  </a:cubicBezTo>
                  <a:cubicBezTo>
                    <a:pt x="63627" y="18289"/>
                    <a:pt x="81915" y="8001"/>
                    <a:pt x="100711" y="3302"/>
                  </a:cubicBezTo>
                  <a:cubicBezTo>
                    <a:pt x="110045" y="952"/>
                    <a:pt x="119316" y="0"/>
                    <a:pt x="128476" y="476"/>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60" name="Shape 1155">
              <a:extLst>
                <a:ext uri="{FF2B5EF4-FFF2-40B4-BE49-F238E27FC236}">
                  <a16:creationId xmlns:a16="http://schemas.microsoft.com/office/drawing/2014/main" id="{93AB57A1-ED67-68B8-0E69-F3B2489BF420}"/>
                </a:ext>
              </a:extLst>
            </p:cNvPr>
            <p:cNvSpPr/>
            <p:nvPr/>
          </p:nvSpPr>
          <p:spPr>
            <a:xfrm>
              <a:off x="5725732" y="1553083"/>
              <a:ext cx="300609" cy="370332"/>
            </a:xfrm>
            <a:custGeom>
              <a:avLst/>
              <a:gdLst/>
              <a:ahLst/>
              <a:cxnLst/>
              <a:rect l="0" t="0" r="0" b="0"/>
              <a:pathLst>
                <a:path w="300609" h="370332">
                  <a:moveTo>
                    <a:pt x="248158" y="0"/>
                  </a:moveTo>
                  <a:lnTo>
                    <a:pt x="284988" y="47117"/>
                  </a:lnTo>
                  <a:lnTo>
                    <a:pt x="300609" y="69088"/>
                  </a:lnTo>
                  <a:lnTo>
                    <a:pt x="200152" y="140209"/>
                  </a:lnTo>
                  <a:lnTo>
                    <a:pt x="200406" y="140970"/>
                  </a:lnTo>
                  <a:cubicBezTo>
                    <a:pt x="217551" y="144907"/>
                    <a:pt x="230886" y="149734"/>
                    <a:pt x="240919" y="155322"/>
                  </a:cubicBezTo>
                  <a:cubicBezTo>
                    <a:pt x="250571" y="160910"/>
                    <a:pt x="258699" y="168149"/>
                    <a:pt x="264922" y="177038"/>
                  </a:cubicBezTo>
                  <a:cubicBezTo>
                    <a:pt x="274066" y="189865"/>
                    <a:pt x="278892" y="201423"/>
                    <a:pt x="279019" y="211837"/>
                  </a:cubicBezTo>
                  <a:cubicBezTo>
                    <a:pt x="279273" y="222250"/>
                    <a:pt x="275971" y="232284"/>
                    <a:pt x="269367" y="241936"/>
                  </a:cubicBezTo>
                  <a:cubicBezTo>
                    <a:pt x="262636" y="251461"/>
                    <a:pt x="252349" y="261112"/>
                    <a:pt x="238125" y="271273"/>
                  </a:cubicBezTo>
                  <a:lnTo>
                    <a:pt x="173863" y="316612"/>
                  </a:lnTo>
                  <a:cubicBezTo>
                    <a:pt x="168656" y="320167"/>
                    <a:pt x="163957" y="323977"/>
                    <a:pt x="159639" y="327152"/>
                  </a:cubicBezTo>
                  <a:cubicBezTo>
                    <a:pt x="155194" y="330581"/>
                    <a:pt x="151765" y="333502"/>
                    <a:pt x="149606" y="336042"/>
                  </a:cubicBezTo>
                  <a:cubicBezTo>
                    <a:pt x="147447" y="338710"/>
                    <a:pt x="145796" y="341376"/>
                    <a:pt x="145161" y="343662"/>
                  </a:cubicBezTo>
                  <a:cubicBezTo>
                    <a:pt x="144272" y="346202"/>
                    <a:pt x="144018" y="348742"/>
                    <a:pt x="144399" y="351917"/>
                  </a:cubicBezTo>
                  <a:cubicBezTo>
                    <a:pt x="144780" y="355092"/>
                    <a:pt x="145796" y="358267"/>
                    <a:pt x="147066" y="362077"/>
                  </a:cubicBezTo>
                  <a:lnTo>
                    <a:pt x="135509" y="370332"/>
                  </a:lnTo>
                  <a:lnTo>
                    <a:pt x="75184" y="284988"/>
                  </a:lnTo>
                  <a:lnTo>
                    <a:pt x="86741" y="276734"/>
                  </a:lnTo>
                  <a:cubicBezTo>
                    <a:pt x="91821" y="281305"/>
                    <a:pt x="96520" y="283845"/>
                    <a:pt x="100457" y="284226"/>
                  </a:cubicBezTo>
                  <a:cubicBezTo>
                    <a:pt x="104267" y="284353"/>
                    <a:pt x="108712" y="283464"/>
                    <a:pt x="113665" y="281178"/>
                  </a:cubicBezTo>
                  <a:cubicBezTo>
                    <a:pt x="118618" y="278765"/>
                    <a:pt x="126492" y="273686"/>
                    <a:pt x="137668" y="265812"/>
                  </a:cubicBezTo>
                  <a:lnTo>
                    <a:pt x="183642" y="233426"/>
                  </a:lnTo>
                  <a:cubicBezTo>
                    <a:pt x="195326" y="225044"/>
                    <a:pt x="204343" y="218187"/>
                    <a:pt x="210312" y="212979"/>
                  </a:cubicBezTo>
                  <a:cubicBezTo>
                    <a:pt x="216281" y="207391"/>
                    <a:pt x="220218" y="202692"/>
                    <a:pt x="222758" y="198375"/>
                  </a:cubicBezTo>
                  <a:cubicBezTo>
                    <a:pt x="224917" y="193929"/>
                    <a:pt x="225933" y="189738"/>
                    <a:pt x="225679" y="185675"/>
                  </a:cubicBezTo>
                  <a:cubicBezTo>
                    <a:pt x="225298" y="181484"/>
                    <a:pt x="223647" y="177165"/>
                    <a:pt x="220218" y="172466"/>
                  </a:cubicBezTo>
                  <a:cubicBezTo>
                    <a:pt x="217170" y="168022"/>
                    <a:pt x="212344" y="164212"/>
                    <a:pt x="206375" y="161290"/>
                  </a:cubicBezTo>
                  <a:cubicBezTo>
                    <a:pt x="200025" y="158369"/>
                    <a:pt x="193548" y="156973"/>
                    <a:pt x="186436" y="157100"/>
                  </a:cubicBezTo>
                  <a:cubicBezTo>
                    <a:pt x="179451" y="157100"/>
                    <a:pt x="173101" y="159259"/>
                    <a:pt x="167767" y="163068"/>
                  </a:cubicBezTo>
                  <a:lnTo>
                    <a:pt x="99314" y="211328"/>
                  </a:lnTo>
                  <a:cubicBezTo>
                    <a:pt x="92837" y="215900"/>
                    <a:pt x="87884" y="219711"/>
                    <a:pt x="84455" y="222377"/>
                  </a:cubicBezTo>
                  <a:cubicBezTo>
                    <a:pt x="80899" y="225172"/>
                    <a:pt x="78486" y="227203"/>
                    <a:pt x="76708" y="228854"/>
                  </a:cubicBezTo>
                  <a:cubicBezTo>
                    <a:pt x="75057" y="230632"/>
                    <a:pt x="73660" y="232411"/>
                    <a:pt x="72517" y="234188"/>
                  </a:cubicBezTo>
                  <a:cubicBezTo>
                    <a:pt x="71374" y="235839"/>
                    <a:pt x="70612" y="237872"/>
                    <a:pt x="70104" y="239650"/>
                  </a:cubicBezTo>
                  <a:cubicBezTo>
                    <a:pt x="69596" y="241554"/>
                    <a:pt x="69469" y="244094"/>
                    <a:pt x="69850" y="246762"/>
                  </a:cubicBezTo>
                  <a:cubicBezTo>
                    <a:pt x="70104" y="249428"/>
                    <a:pt x="71120" y="252730"/>
                    <a:pt x="72517" y="256667"/>
                  </a:cubicBezTo>
                  <a:lnTo>
                    <a:pt x="60960" y="264923"/>
                  </a:lnTo>
                  <a:lnTo>
                    <a:pt x="0" y="178562"/>
                  </a:lnTo>
                  <a:lnTo>
                    <a:pt x="11684" y="170435"/>
                  </a:lnTo>
                  <a:cubicBezTo>
                    <a:pt x="14986" y="173355"/>
                    <a:pt x="17780" y="175514"/>
                    <a:pt x="20447" y="176530"/>
                  </a:cubicBezTo>
                  <a:cubicBezTo>
                    <a:pt x="22860" y="177800"/>
                    <a:pt x="25146" y="178436"/>
                    <a:pt x="27686" y="178562"/>
                  </a:cubicBezTo>
                  <a:cubicBezTo>
                    <a:pt x="29845" y="178689"/>
                    <a:pt x="32385" y="178181"/>
                    <a:pt x="35306" y="177419"/>
                  </a:cubicBezTo>
                  <a:cubicBezTo>
                    <a:pt x="38227" y="176657"/>
                    <a:pt x="41783" y="175006"/>
                    <a:pt x="45974" y="172339"/>
                  </a:cubicBezTo>
                  <a:cubicBezTo>
                    <a:pt x="50038" y="169673"/>
                    <a:pt x="55880" y="165862"/>
                    <a:pt x="63373" y="160528"/>
                  </a:cubicBezTo>
                  <a:lnTo>
                    <a:pt x="200660" y="63374"/>
                  </a:lnTo>
                  <a:cubicBezTo>
                    <a:pt x="210820" y="56262"/>
                    <a:pt x="218440" y="50927"/>
                    <a:pt x="223012" y="47372"/>
                  </a:cubicBezTo>
                  <a:cubicBezTo>
                    <a:pt x="227584" y="43942"/>
                    <a:pt x="231140" y="40640"/>
                    <a:pt x="234188" y="37719"/>
                  </a:cubicBezTo>
                  <a:cubicBezTo>
                    <a:pt x="236855" y="34925"/>
                    <a:pt x="238887" y="32258"/>
                    <a:pt x="239903" y="29591"/>
                  </a:cubicBezTo>
                  <a:cubicBezTo>
                    <a:pt x="241046" y="27051"/>
                    <a:pt x="241300" y="24512"/>
                    <a:pt x="240919" y="21337"/>
                  </a:cubicBezTo>
                  <a:cubicBezTo>
                    <a:pt x="240538" y="18162"/>
                    <a:pt x="239141" y="13843"/>
                    <a:pt x="236474" y="8255"/>
                  </a:cubicBezTo>
                  <a:lnTo>
                    <a:pt x="248158"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61" name="Shape 1156">
              <a:extLst>
                <a:ext uri="{FF2B5EF4-FFF2-40B4-BE49-F238E27FC236}">
                  <a16:creationId xmlns:a16="http://schemas.microsoft.com/office/drawing/2014/main" id="{65D5C444-2661-3D13-9AF8-F55C243C07AA}"/>
                </a:ext>
              </a:extLst>
            </p:cNvPr>
            <p:cNvSpPr/>
            <p:nvPr/>
          </p:nvSpPr>
          <p:spPr>
            <a:xfrm>
              <a:off x="6039168" y="1774444"/>
              <a:ext cx="118110" cy="89662"/>
            </a:xfrm>
            <a:custGeom>
              <a:avLst/>
              <a:gdLst/>
              <a:ahLst/>
              <a:cxnLst/>
              <a:rect l="0" t="0" r="0" b="0"/>
              <a:pathLst>
                <a:path w="118110" h="89662">
                  <a:moveTo>
                    <a:pt x="87884" y="0"/>
                  </a:moveTo>
                  <a:lnTo>
                    <a:pt x="118110" y="52832"/>
                  </a:lnTo>
                  <a:lnTo>
                    <a:pt x="15748" y="89662"/>
                  </a:lnTo>
                  <a:lnTo>
                    <a:pt x="0" y="62357"/>
                  </a:lnTo>
                  <a:lnTo>
                    <a:pt x="87884" y="0"/>
                  </a:ln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62" name="Shape 1157">
              <a:extLst>
                <a:ext uri="{FF2B5EF4-FFF2-40B4-BE49-F238E27FC236}">
                  <a16:creationId xmlns:a16="http://schemas.microsoft.com/office/drawing/2014/main" id="{3706166F-FF33-1721-49FB-95777EFDEE83}"/>
                </a:ext>
              </a:extLst>
            </p:cNvPr>
            <p:cNvSpPr/>
            <p:nvPr/>
          </p:nvSpPr>
          <p:spPr>
            <a:xfrm>
              <a:off x="5906072" y="1930051"/>
              <a:ext cx="254000" cy="198723"/>
            </a:xfrm>
            <a:custGeom>
              <a:avLst/>
              <a:gdLst/>
              <a:ahLst/>
              <a:cxnLst/>
              <a:rect l="0" t="0" r="0" b="0"/>
              <a:pathLst>
                <a:path w="254000" h="198723">
                  <a:moveTo>
                    <a:pt x="153686" y="635"/>
                  </a:moveTo>
                  <a:cubicBezTo>
                    <a:pt x="159544" y="0"/>
                    <a:pt x="165417" y="413"/>
                    <a:pt x="171323" y="1873"/>
                  </a:cubicBezTo>
                  <a:cubicBezTo>
                    <a:pt x="183134" y="4794"/>
                    <a:pt x="194183" y="11271"/>
                    <a:pt x="204470" y="21939"/>
                  </a:cubicBezTo>
                  <a:cubicBezTo>
                    <a:pt x="214757" y="32481"/>
                    <a:pt x="223647" y="45688"/>
                    <a:pt x="231140" y="61944"/>
                  </a:cubicBezTo>
                  <a:cubicBezTo>
                    <a:pt x="235585" y="71469"/>
                    <a:pt x="239395" y="80994"/>
                    <a:pt x="242951" y="90519"/>
                  </a:cubicBezTo>
                  <a:cubicBezTo>
                    <a:pt x="246253" y="100044"/>
                    <a:pt x="249936" y="112618"/>
                    <a:pt x="254000" y="128238"/>
                  </a:cubicBezTo>
                  <a:lnTo>
                    <a:pt x="208407" y="149194"/>
                  </a:lnTo>
                  <a:lnTo>
                    <a:pt x="196596" y="123285"/>
                  </a:lnTo>
                  <a:cubicBezTo>
                    <a:pt x="203581" y="116555"/>
                    <a:pt x="208534" y="110205"/>
                    <a:pt x="211455" y="104616"/>
                  </a:cubicBezTo>
                  <a:cubicBezTo>
                    <a:pt x="214249" y="98901"/>
                    <a:pt x="215773" y="93440"/>
                    <a:pt x="215519" y="88360"/>
                  </a:cubicBezTo>
                  <a:cubicBezTo>
                    <a:pt x="215265" y="83153"/>
                    <a:pt x="213741" y="77819"/>
                    <a:pt x="210947" y="71596"/>
                  </a:cubicBezTo>
                  <a:cubicBezTo>
                    <a:pt x="207010" y="63087"/>
                    <a:pt x="201930" y="57119"/>
                    <a:pt x="195580" y="53816"/>
                  </a:cubicBezTo>
                  <a:cubicBezTo>
                    <a:pt x="189357" y="50514"/>
                    <a:pt x="182753" y="50514"/>
                    <a:pt x="175641" y="53689"/>
                  </a:cubicBezTo>
                  <a:cubicBezTo>
                    <a:pt x="170815" y="55975"/>
                    <a:pt x="166878" y="58896"/>
                    <a:pt x="164211" y="62325"/>
                  </a:cubicBezTo>
                  <a:cubicBezTo>
                    <a:pt x="161544" y="65627"/>
                    <a:pt x="159639" y="70581"/>
                    <a:pt x="158496" y="76803"/>
                  </a:cubicBezTo>
                  <a:cubicBezTo>
                    <a:pt x="157353" y="83026"/>
                    <a:pt x="156972" y="94075"/>
                    <a:pt x="157480" y="110205"/>
                  </a:cubicBezTo>
                  <a:cubicBezTo>
                    <a:pt x="158115" y="124936"/>
                    <a:pt x="157353" y="137256"/>
                    <a:pt x="155448" y="147415"/>
                  </a:cubicBezTo>
                  <a:cubicBezTo>
                    <a:pt x="153162" y="157702"/>
                    <a:pt x="149606" y="166465"/>
                    <a:pt x="144272" y="173958"/>
                  </a:cubicBezTo>
                  <a:cubicBezTo>
                    <a:pt x="138938" y="181324"/>
                    <a:pt x="131191" y="187294"/>
                    <a:pt x="121539" y="191738"/>
                  </a:cubicBezTo>
                  <a:cubicBezTo>
                    <a:pt x="110998" y="196564"/>
                    <a:pt x="101092" y="198723"/>
                    <a:pt x="91694" y="198343"/>
                  </a:cubicBezTo>
                  <a:cubicBezTo>
                    <a:pt x="82169" y="197834"/>
                    <a:pt x="73279" y="195421"/>
                    <a:pt x="65151" y="190595"/>
                  </a:cubicBezTo>
                  <a:cubicBezTo>
                    <a:pt x="57023" y="185769"/>
                    <a:pt x="49403" y="179038"/>
                    <a:pt x="42545" y="170275"/>
                  </a:cubicBezTo>
                  <a:cubicBezTo>
                    <a:pt x="35433" y="161512"/>
                    <a:pt x="29337" y="151352"/>
                    <a:pt x="23749" y="139287"/>
                  </a:cubicBezTo>
                  <a:cubicBezTo>
                    <a:pt x="13843" y="117697"/>
                    <a:pt x="6096" y="92424"/>
                    <a:pt x="0" y="63214"/>
                  </a:cubicBezTo>
                  <a:lnTo>
                    <a:pt x="46863" y="41751"/>
                  </a:lnTo>
                  <a:lnTo>
                    <a:pt x="58928" y="67913"/>
                  </a:lnTo>
                  <a:cubicBezTo>
                    <a:pt x="48387" y="76549"/>
                    <a:pt x="41783" y="85566"/>
                    <a:pt x="39116" y="95091"/>
                  </a:cubicBezTo>
                  <a:cubicBezTo>
                    <a:pt x="36068" y="104744"/>
                    <a:pt x="37338" y="115031"/>
                    <a:pt x="42545" y="126460"/>
                  </a:cubicBezTo>
                  <a:cubicBezTo>
                    <a:pt x="46990" y="136239"/>
                    <a:pt x="52578" y="142716"/>
                    <a:pt x="59436" y="145764"/>
                  </a:cubicBezTo>
                  <a:cubicBezTo>
                    <a:pt x="66167" y="148558"/>
                    <a:pt x="73914" y="148177"/>
                    <a:pt x="82296" y="144240"/>
                  </a:cubicBezTo>
                  <a:cubicBezTo>
                    <a:pt x="87630" y="141827"/>
                    <a:pt x="91821" y="138525"/>
                    <a:pt x="94488" y="134715"/>
                  </a:cubicBezTo>
                  <a:cubicBezTo>
                    <a:pt x="97155" y="130524"/>
                    <a:pt x="99187" y="125063"/>
                    <a:pt x="100203" y="118206"/>
                  </a:cubicBezTo>
                  <a:cubicBezTo>
                    <a:pt x="101092" y="111347"/>
                    <a:pt x="101346" y="100171"/>
                    <a:pt x="101219" y="84805"/>
                  </a:cubicBezTo>
                  <a:cubicBezTo>
                    <a:pt x="101092" y="76169"/>
                    <a:pt x="101473" y="67786"/>
                    <a:pt x="102362" y="59912"/>
                  </a:cubicBezTo>
                  <a:cubicBezTo>
                    <a:pt x="103124" y="51657"/>
                    <a:pt x="104902" y="44164"/>
                    <a:pt x="107696" y="37180"/>
                  </a:cubicBezTo>
                  <a:cubicBezTo>
                    <a:pt x="110236" y="30448"/>
                    <a:pt x="113792" y="24225"/>
                    <a:pt x="118364" y="18764"/>
                  </a:cubicBezTo>
                  <a:cubicBezTo>
                    <a:pt x="122936" y="13303"/>
                    <a:pt x="128778" y="8985"/>
                    <a:pt x="136144" y="5683"/>
                  </a:cubicBezTo>
                  <a:cubicBezTo>
                    <a:pt x="141986" y="2953"/>
                    <a:pt x="147828" y="1270"/>
                    <a:pt x="153686" y="635"/>
                  </a:cubicBezTo>
                  <a:close/>
                </a:path>
              </a:pathLst>
            </a:custGeom>
            <a:ln w="0" cap="flat">
              <a:miter lim="127000"/>
            </a:ln>
          </p:spPr>
          <p:style>
            <a:lnRef idx="0">
              <a:srgbClr val="000000">
                <a:alpha val="0"/>
              </a:srgbClr>
            </a:lnRef>
            <a:fillRef idx="1">
              <a:srgbClr val="730012"/>
            </a:fillRef>
            <a:effectRef idx="0">
              <a:scrgbClr r="0" g="0" b="0"/>
            </a:effectRef>
            <a:fontRef idx="none"/>
          </p:style>
          <p:txBody>
            <a:bodyPr/>
            <a:lstStyle/>
            <a:p>
              <a:endParaRPr lang="en-US"/>
            </a:p>
          </p:txBody>
        </p:sp>
        <p:sp>
          <p:nvSpPr>
            <p:cNvPr id="63" name="Rectangle 62">
              <a:extLst>
                <a:ext uri="{FF2B5EF4-FFF2-40B4-BE49-F238E27FC236}">
                  <a16:creationId xmlns:a16="http://schemas.microsoft.com/office/drawing/2014/main" id="{159D7DA2-97C4-CD07-1F8A-DFA2EF62C897}"/>
                </a:ext>
              </a:extLst>
            </p:cNvPr>
            <p:cNvSpPr/>
            <p:nvPr/>
          </p:nvSpPr>
          <p:spPr>
            <a:xfrm>
              <a:off x="1836331" y="2659086"/>
              <a:ext cx="5820192" cy="576357"/>
            </a:xfrm>
            <a:prstGeom prst="rect">
              <a:avLst/>
            </a:prstGeom>
            <a:ln>
              <a:noFill/>
            </a:ln>
          </p:spPr>
          <p:txBody>
            <a:bodyPr vert="horz" lIns="0" tIns="0" rIns="0" bIns="0" rtlCol="0">
              <a:noAutofit/>
            </a:bodyPr>
            <a:lstStyle/>
            <a:p>
              <a:pPr marL="0" marR="0">
                <a:lnSpc>
                  <a:spcPct val="107000"/>
                </a:lnSpc>
                <a:spcAft>
                  <a:spcPts val="800"/>
                </a:spcAft>
                <a:buNone/>
              </a:pPr>
              <a:r>
                <a:rPr lang="en-US" sz="2800" b="1"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Sunday, September 21st</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24" name="Rectangle 1023">
              <a:extLst>
                <a:ext uri="{FF2B5EF4-FFF2-40B4-BE49-F238E27FC236}">
                  <a16:creationId xmlns:a16="http://schemas.microsoft.com/office/drawing/2014/main" id="{44D6605A-FAB8-F18F-B0EC-3F709465A67B}"/>
                </a:ext>
              </a:extLst>
            </p:cNvPr>
            <p:cNvSpPr/>
            <p:nvPr/>
          </p:nvSpPr>
          <p:spPr>
            <a:xfrm>
              <a:off x="5710111" y="2676665"/>
              <a:ext cx="104224" cy="554692"/>
            </a:xfrm>
            <a:prstGeom prst="rect">
              <a:avLst/>
            </a:prstGeom>
            <a:ln>
              <a:noFill/>
            </a:ln>
          </p:spPr>
          <p:txBody>
            <a:bodyPr vert="horz" lIns="0" tIns="0" rIns="0" bIns="0" rtlCol="0">
              <a:noAutofit/>
            </a:bodyPr>
            <a:lstStyle/>
            <a:p>
              <a:pPr marL="0" marR="0">
                <a:lnSpc>
                  <a:spcPct val="107000"/>
                </a:lnSpc>
                <a:spcAft>
                  <a:spcPts val="800"/>
                </a:spcAft>
                <a:buNone/>
              </a:pPr>
              <a:r>
                <a:rPr lang="en-US" sz="2800" b="1"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25" name="Rectangle 1024">
              <a:extLst>
                <a:ext uri="{FF2B5EF4-FFF2-40B4-BE49-F238E27FC236}">
                  <a16:creationId xmlns:a16="http://schemas.microsoft.com/office/drawing/2014/main" id="{62D5D878-A7DF-D0F1-3183-5505AB329928}"/>
                </a:ext>
              </a:extLst>
            </p:cNvPr>
            <p:cNvSpPr/>
            <p:nvPr/>
          </p:nvSpPr>
          <p:spPr>
            <a:xfrm>
              <a:off x="1611241" y="3129251"/>
              <a:ext cx="5907580" cy="441743"/>
            </a:xfrm>
            <a:prstGeom prst="rect">
              <a:avLst/>
            </a:prstGeom>
            <a:ln>
              <a:noFill/>
            </a:ln>
          </p:spPr>
          <p:txBody>
            <a:bodyPr vert="horz" lIns="0" tIns="0" rIns="0" bIns="0" rtlCol="0">
              <a:noAutofit/>
            </a:bodyPr>
            <a:lstStyle/>
            <a:p>
              <a:pPr marL="0" marR="0">
                <a:lnSpc>
                  <a:spcPct val="107000"/>
                </a:lnSpc>
                <a:spcAft>
                  <a:spcPts val="800"/>
                </a:spcAft>
                <a:buNone/>
              </a:pPr>
              <a:r>
                <a:rPr lang="en-US" sz="2200" b="1"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Lunch following worship service.</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27" name="Rectangle 1026">
              <a:extLst>
                <a:ext uri="{FF2B5EF4-FFF2-40B4-BE49-F238E27FC236}">
                  <a16:creationId xmlns:a16="http://schemas.microsoft.com/office/drawing/2014/main" id="{35BF647C-04CC-1D03-4F12-E1A782F6A8A6}"/>
                </a:ext>
              </a:extLst>
            </p:cNvPr>
            <p:cNvSpPr/>
            <p:nvPr/>
          </p:nvSpPr>
          <p:spPr>
            <a:xfrm>
              <a:off x="5802313" y="3093479"/>
              <a:ext cx="81907" cy="435913"/>
            </a:xfrm>
            <a:prstGeom prst="rect">
              <a:avLst/>
            </a:prstGeom>
            <a:ln>
              <a:noFill/>
            </a:ln>
          </p:spPr>
          <p:txBody>
            <a:bodyPr vert="horz" lIns="0" tIns="0" rIns="0" bIns="0" rtlCol="0">
              <a:noAutofit/>
            </a:bodyPr>
            <a:lstStyle/>
            <a:p>
              <a:pPr marL="0" marR="0">
                <a:lnSpc>
                  <a:spcPct val="107000"/>
                </a:lnSpc>
                <a:spcAft>
                  <a:spcPts val="800"/>
                </a:spcAft>
                <a:buNone/>
              </a:pPr>
              <a:r>
                <a:rPr lang="en-US" sz="2200" b="1"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28" name="Rectangle 1027">
              <a:extLst>
                <a:ext uri="{FF2B5EF4-FFF2-40B4-BE49-F238E27FC236}">
                  <a16:creationId xmlns:a16="http://schemas.microsoft.com/office/drawing/2014/main" id="{116D82A6-6103-CFA0-527C-7CD20EE7C9B6}"/>
                </a:ext>
              </a:extLst>
            </p:cNvPr>
            <p:cNvSpPr/>
            <p:nvPr/>
          </p:nvSpPr>
          <p:spPr>
            <a:xfrm>
              <a:off x="1959788" y="3494185"/>
              <a:ext cx="3642667" cy="371939"/>
            </a:xfrm>
            <a:prstGeom prst="rect">
              <a:avLst/>
            </a:prstGeom>
            <a:ln>
              <a:noFill/>
            </a:ln>
          </p:spPr>
          <p:txBody>
            <a:bodyPr vert="horz" lIns="0" tIns="0" rIns="0" bIns="0" rtlCol="0">
              <a:noAutofit/>
            </a:bodyPr>
            <a:lstStyle/>
            <a:p>
              <a:pPr marL="0" marR="0" algn="ctr">
                <a:lnSpc>
                  <a:spcPct val="107000"/>
                </a:lnSpc>
                <a:spcAft>
                  <a:spcPts val="800"/>
                </a:spcAft>
                <a:buNone/>
              </a:pPr>
              <a:r>
                <a:rPr lang="en-US" sz="2200" b="1"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Noon: SHOWTIME</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29" name="Rectangle 1028">
              <a:extLst>
                <a:ext uri="{FF2B5EF4-FFF2-40B4-BE49-F238E27FC236}">
                  <a16:creationId xmlns:a16="http://schemas.microsoft.com/office/drawing/2014/main" id="{5804F24D-0911-ADDA-4076-6DBDA1559A73}"/>
                </a:ext>
              </a:extLst>
            </p:cNvPr>
            <p:cNvSpPr/>
            <p:nvPr/>
          </p:nvSpPr>
          <p:spPr>
            <a:xfrm>
              <a:off x="4845241" y="3446285"/>
              <a:ext cx="81907" cy="435913"/>
            </a:xfrm>
            <a:prstGeom prst="rect">
              <a:avLst/>
            </a:prstGeom>
            <a:ln>
              <a:noFill/>
            </a:ln>
          </p:spPr>
          <p:txBody>
            <a:bodyPr vert="horz" lIns="0" tIns="0" rIns="0" bIns="0" rtlCol="0">
              <a:noAutofit/>
            </a:bodyPr>
            <a:lstStyle/>
            <a:p>
              <a:pPr marL="0" marR="0">
                <a:lnSpc>
                  <a:spcPct val="107000"/>
                </a:lnSpc>
                <a:spcAft>
                  <a:spcPts val="800"/>
                </a:spcAft>
                <a:buNone/>
              </a:pPr>
              <a:r>
                <a:rPr lang="en-US" sz="2200" b="1"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0" name="Rectangle 1029">
              <a:extLst>
                <a:ext uri="{FF2B5EF4-FFF2-40B4-BE49-F238E27FC236}">
                  <a16:creationId xmlns:a16="http://schemas.microsoft.com/office/drawing/2014/main" id="{BBD24A87-44C7-527C-2914-3BC1A0C31816}"/>
                </a:ext>
              </a:extLst>
            </p:cNvPr>
            <p:cNvSpPr/>
            <p:nvPr/>
          </p:nvSpPr>
          <p:spPr>
            <a:xfrm>
              <a:off x="3698176" y="3799967"/>
              <a:ext cx="11159" cy="59389"/>
            </a:xfrm>
            <a:prstGeom prst="rect">
              <a:avLst/>
            </a:prstGeom>
            <a:ln>
              <a:noFill/>
            </a:ln>
          </p:spPr>
          <p:txBody>
            <a:bodyPr vert="horz" lIns="0" tIns="0" rIns="0" bIns="0" rtlCol="0">
              <a:noAutofit/>
            </a:bodyPr>
            <a:lstStyle/>
            <a:p>
              <a:pPr marL="0" marR="0">
                <a:lnSpc>
                  <a:spcPct val="107000"/>
                </a:lnSpc>
                <a:spcAft>
                  <a:spcPts val="800"/>
                </a:spcAft>
                <a:buNone/>
              </a:pPr>
              <a:r>
                <a:rPr lang="en-US" sz="3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1" name="Rectangle 1030">
              <a:extLst>
                <a:ext uri="{FF2B5EF4-FFF2-40B4-BE49-F238E27FC236}">
                  <a16:creationId xmlns:a16="http://schemas.microsoft.com/office/drawing/2014/main" id="{60991945-EF3D-6C8E-8C01-F4A04606211D}"/>
                </a:ext>
              </a:extLst>
            </p:cNvPr>
            <p:cNvSpPr/>
            <p:nvPr/>
          </p:nvSpPr>
          <p:spPr>
            <a:xfrm>
              <a:off x="3698176" y="3844277"/>
              <a:ext cx="29683" cy="157974"/>
            </a:xfrm>
            <a:prstGeom prst="rect">
              <a:avLst/>
            </a:prstGeom>
            <a:ln>
              <a:noFill/>
            </a:ln>
          </p:spPr>
          <p:txBody>
            <a:bodyPr vert="horz" lIns="0" tIns="0" rIns="0" bIns="0" rtlCol="0">
              <a:noAutofit/>
            </a:bodyPr>
            <a:lstStyle/>
            <a:p>
              <a:pPr marL="0" marR="0">
                <a:lnSpc>
                  <a:spcPct val="107000"/>
                </a:lnSpc>
                <a:spcAft>
                  <a:spcPts val="800"/>
                </a:spcAft>
                <a:buNone/>
              </a:pPr>
              <a:r>
                <a:rPr lang="en-US" sz="8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2" name="Rectangle 1031">
              <a:extLst>
                <a:ext uri="{FF2B5EF4-FFF2-40B4-BE49-F238E27FC236}">
                  <a16:creationId xmlns:a16="http://schemas.microsoft.com/office/drawing/2014/main" id="{DAEF544F-3F39-8B3B-DA19-A9EE1C7E350E}"/>
                </a:ext>
              </a:extLst>
            </p:cNvPr>
            <p:cNvSpPr/>
            <p:nvPr/>
          </p:nvSpPr>
          <p:spPr>
            <a:xfrm>
              <a:off x="3698176" y="3963797"/>
              <a:ext cx="11159" cy="59389"/>
            </a:xfrm>
            <a:prstGeom prst="rect">
              <a:avLst/>
            </a:prstGeom>
            <a:ln>
              <a:noFill/>
            </a:ln>
          </p:spPr>
          <p:txBody>
            <a:bodyPr vert="horz" lIns="0" tIns="0" rIns="0" bIns="0" rtlCol="0">
              <a:noAutofit/>
            </a:bodyPr>
            <a:lstStyle/>
            <a:p>
              <a:pPr marL="0" marR="0">
                <a:lnSpc>
                  <a:spcPct val="107000"/>
                </a:lnSpc>
                <a:spcAft>
                  <a:spcPts val="800"/>
                </a:spcAft>
                <a:buNone/>
              </a:pPr>
              <a:r>
                <a:rPr lang="en-US" sz="3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3" name="Rectangle 1032">
              <a:extLst>
                <a:ext uri="{FF2B5EF4-FFF2-40B4-BE49-F238E27FC236}">
                  <a16:creationId xmlns:a16="http://schemas.microsoft.com/office/drawing/2014/main" id="{C0336193-F7DD-2CE9-8857-7011D751BD4E}"/>
                </a:ext>
              </a:extLst>
            </p:cNvPr>
            <p:cNvSpPr/>
            <p:nvPr/>
          </p:nvSpPr>
          <p:spPr>
            <a:xfrm>
              <a:off x="2185606" y="4002252"/>
              <a:ext cx="3069017" cy="340482"/>
            </a:xfrm>
            <a:prstGeom prst="rect">
              <a:avLst/>
            </a:prstGeom>
            <a:ln>
              <a:noFill/>
            </a:ln>
          </p:spPr>
          <p:txBody>
            <a:bodyPr vert="horz" lIns="0" tIns="0" rIns="0" bIns="0" rtlCol="0">
              <a:noAutofit/>
            </a:bodyPr>
            <a:lstStyle/>
            <a:p>
              <a:pPr marL="0" marR="0" algn="ctr">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Join us for lunch</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34" name="Rectangle 1033">
              <a:extLst>
                <a:ext uri="{FF2B5EF4-FFF2-40B4-BE49-F238E27FC236}">
                  <a16:creationId xmlns:a16="http://schemas.microsoft.com/office/drawing/2014/main" id="{826E210F-B94D-F7C6-D70F-E6A82C6BF625}"/>
                </a:ext>
              </a:extLst>
            </p:cNvPr>
            <p:cNvSpPr/>
            <p:nvPr/>
          </p:nvSpPr>
          <p:spPr>
            <a:xfrm>
              <a:off x="4185094" y="4008107"/>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5" name="Rectangle 1034">
              <a:extLst>
                <a:ext uri="{FF2B5EF4-FFF2-40B4-BE49-F238E27FC236}">
                  <a16:creationId xmlns:a16="http://schemas.microsoft.com/office/drawing/2014/main" id="{BBDB2B55-7A72-8602-A1C1-7727219FC7AE}"/>
                </a:ext>
              </a:extLst>
            </p:cNvPr>
            <p:cNvSpPr/>
            <p:nvPr/>
          </p:nvSpPr>
          <p:spPr>
            <a:xfrm>
              <a:off x="2929594" y="4259208"/>
              <a:ext cx="2365588" cy="272559"/>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6" name="Rectangle 1035">
              <a:extLst>
                <a:ext uri="{FF2B5EF4-FFF2-40B4-BE49-F238E27FC236}">
                  <a16:creationId xmlns:a16="http://schemas.microsoft.com/office/drawing/2014/main" id="{6CBFB79E-458F-FF1E-C029-FD12847E14D7}"/>
                </a:ext>
              </a:extLst>
            </p:cNvPr>
            <p:cNvSpPr/>
            <p:nvPr/>
          </p:nvSpPr>
          <p:spPr>
            <a:xfrm>
              <a:off x="4669219" y="4229087"/>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7" name="Rectangle 1036">
              <a:extLst>
                <a:ext uri="{FF2B5EF4-FFF2-40B4-BE49-F238E27FC236}">
                  <a16:creationId xmlns:a16="http://schemas.microsoft.com/office/drawing/2014/main" id="{406D68FB-B9BD-9B88-E0F0-BDF74F3BDD87}"/>
                </a:ext>
              </a:extLst>
            </p:cNvPr>
            <p:cNvSpPr/>
            <p:nvPr/>
          </p:nvSpPr>
          <p:spPr>
            <a:xfrm>
              <a:off x="2161020" y="4228790"/>
              <a:ext cx="3316859" cy="55296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following Worship Service.</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38" name="Rectangle 1037">
              <a:extLst>
                <a:ext uri="{FF2B5EF4-FFF2-40B4-BE49-F238E27FC236}">
                  <a16:creationId xmlns:a16="http://schemas.microsoft.com/office/drawing/2014/main" id="{79EBCB7C-48BD-F070-E6E3-FF50DDA89255}"/>
                </a:ext>
              </a:extLst>
            </p:cNvPr>
            <p:cNvSpPr/>
            <p:nvPr/>
          </p:nvSpPr>
          <p:spPr>
            <a:xfrm>
              <a:off x="4787329" y="4450067"/>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39" name="Rectangle 1038">
              <a:extLst>
                <a:ext uri="{FF2B5EF4-FFF2-40B4-BE49-F238E27FC236}">
                  <a16:creationId xmlns:a16="http://schemas.microsoft.com/office/drawing/2014/main" id="{C5A5A63C-7472-1652-F722-47159000021E}"/>
                </a:ext>
              </a:extLst>
            </p:cNvPr>
            <p:cNvSpPr/>
            <p:nvPr/>
          </p:nvSpPr>
          <p:spPr>
            <a:xfrm>
              <a:off x="2233402" y="4637157"/>
              <a:ext cx="3264962" cy="301325"/>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After lunch we will enjoy an</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40" name="Rectangle 1039">
              <a:extLst>
                <a:ext uri="{FF2B5EF4-FFF2-40B4-BE49-F238E27FC236}">
                  <a16:creationId xmlns:a16="http://schemas.microsoft.com/office/drawing/2014/main" id="{48D17F19-025A-1DBB-F48E-C95E9D1B6444}"/>
                </a:ext>
              </a:extLst>
            </p:cNvPr>
            <p:cNvSpPr/>
            <p:nvPr/>
          </p:nvSpPr>
          <p:spPr>
            <a:xfrm>
              <a:off x="4791901" y="4671569"/>
              <a:ext cx="52075" cy="277147"/>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41" name="Rectangle 1040">
              <a:extLst>
                <a:ext uri="{FF2B5EF4-FFF2-40B4-BE49-F238E27FC236}">
                  <a16:creationId xmlns:a16="http://schemas.microsoft.com/office/drawing/2014/main" id="{6291F6D8-160E-DC86-D8AD-7E34A3D8B610}"/>
                </a:ext>
              </a:extLst>
            </p:cNvPr>
            <p:cNvSpPr/>
            <p:nvPr/>
          </p:nvSpPr>
          <p:spPr>
            <a:xfrm>
              <a:off x="2070014" y="4892871"/>
              <a:ext cx="3800730" cy="310206"/>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afternoon of music, theater and more.</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42" name="Rectangle 1041">
              <a:extLst>
                <a:ext uri="{FF2B5EF4-FFF2-40B4-BE49-F238E27FC236}">
                  <a16:creationId xmlns:a16="http://schemas.microsoft.com/office/drawing/2014/main" id="{03E42BA4-C4DA-E5A5-C8FA-83F1348C0180}"/>
                </a:ext>
              </a:extLst>
            </p:cNvPr>
            <p:cNvSpPr/>
            <p:nvPr/>
          </p:nvSpPr>
          <p:spPr>
            <a:xfrm>
              <a:off x="5201094" y="4893043"/>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43" name="Rectangle 1042">
              <a:extLst>
                <a:ext uri="{FF2B5EF4-FFF2-40B4-BE49-F238E27FC236}">
                  <a16:creationId xmlns:a16="http://schemas.microsoft.com/office/drawing/2014/main" id="{7F968C57-8608-D263-FE37-42F3289601E0}"/>
                </a:ext>
              </a:extLst>
            </p:cNvPr>
            <p:cNvSpPr/>
            <p:nvPr/>
          </p:nvSpPr>
          <p:spPr>
            <a:xfrm>
              <a:off x="2057676" y="5144410"/>
              <a:ext cx="3776050" cy="375387"/>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Sign up today &amp; share your talent as a</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44" name="Rectangle 1043">
              <a:extLst>
                <a:ext uri="{FF2B5EF4-FFF2-40B4-BE49-F238E27FC236}">
                  <a16:creationId xmlns:a16="http://schemas.microsoft.com/office/drawing/2014/main" id="{F44E09E7-8381-9B3C-3F6D-DF74EC38884A}"/>
                </a:ext>
              </a:extLst>
            </p:cNvPr>
            <p:cNvSpPr/>
            <p:nvPr/>
          </p:nvSpPr>
          <p:spPr>
            <a:xfrm>
              <a:off x="5159947" y="5114023"/>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45" name="Rectangle 1044">
              <a:extLst>
                <a:ext uri="{FF2B5EF4-FFF2-40B4-BE49-F238E27FC236}">
                  <a16:creationId xmlns:a16="http://schemas.microsoft.com/office/drawing/2014/main" id="{AAC309B1-1195-62C7-F5A1-830576A12D2E}"/>
                </a:ext>
              </a:extLst>
            </p:cNvPr>
            <p:cNvSpPr/>
            <p:nvPr/>
          </p:nvSpPr>
          <p:spPr>
            <a:xfrm>
              <a:off x="1909595" y="5365382"/>
              <a:ext cx="4021596" cy="352019"/>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singer, musician, actor, poet, &amp; more or</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46" name="Rectangle 1045">
              <a:extLst>
                <a:ext uri="{FF2B5EF4-FFF2-40B4-BE49-F238E27FC236}">
                  <a16:creationId xmlns:a16="http://schemas.microsoft.com/office/drawing/2014/main" id="{FE40CE86-4384-3195-DC28-E21F600CC6F0}"/>
                </a:ext>
              </a:extLst>
            </p:cNvPr>
            <p:cNvSpPr/>
            <p:nvPr/>
          </p:nvSpPr>
          <p:spPr>
            <a:xfrm>
              <a:off x="5201857" y="5335004"/>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47" name="Rectangle 1046">
              <a:extLst>
                <a:ext uri="{FF2B5EF4-FFF2-40B4-BE49-F238E27FC236}">
                  <a16:creationId xmlns:a16="http://schemas.microsoft.com/office/drawing/2014/main" id="{A0965772-9AB3-E9FC-E5F8-C1B3BBCE834D}"/>
                </a:ext>
              </a:extLst>
            </p:cNvPr>
            <p:cNvSpPr/>
            <p:nvPr/>
          </p:nvSpPr>
          <p:spPr>
            <a:xfrm>
              <a:off x="1764096" y="5586527"/>
              <a:ext cx="3998339" cy="368004"/>
            </a:xfrm>
            <a:prstGeom prst="rect">
              <a:avLst/>
            </a:prstGeom>
            <a:ln>
              <a:noFill/>
            </a:ln>
          </p:spPr>
          <p:txBody>
            <a:bodyPr vert="horz" lIns="0" tIns="0" rIns="0" bIns="0" rtlCol="0">
              <a:noAutofit/>
            </a:bodyPr>
            <a:lstStyle/>
            <a:p>
              <a:pPr marL="0" marR="0" algn="ctr">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just come to enjoy the show.</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48" name="Rectangle 1047">
              <a:extLst>
                <a:ext uri="{FF2B5EF4-FFF2-40B4-BE49-F238E27FC236}">
                  <a16:creationId xmlns:a16="http://schemas.microsoft.com/office/drawing/2014/main" id="{06B2895F-020D-5524-D508-2DDC4020C591}"/>
                </a:ext>
              </a:extLst>
            </p:cNvPr>
            <p:cNvSpPr/>
            <p:nvPr/>
          </p:nvSpPr>
          <p:spPr>
            <a:xfrm>
              <a:off x="4840669" y="5556746"/>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49" name="Rectangle 1048">
              <a:extLst>
                <a:ext uri="{FF2B5EF4-FFF2-40B4-BE49-F238E27FC236}">
                  <a16:creationId xmlns:a16="http://schemas.microsoft.com/office/drawing/2014/main" id="{46F3DD6D-F2B4-ECF6-2DFF-09220B0E9C74}"/>
                </a:ext>
              </a:extLst>
            </p:cNvPr>
            <p:cNvSpPr/>
            <p:nvPr/>
          </p:nvSpPr>
          <p:spPr>
            <a:xfrm>
              <a:off x="3698176" y="5777725"/>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50" name="Rectangle 1049">
              <a:extLst>
                <a:ext uri="{FF2B5EF4-FFF2-40B4-BE49-F238E27FC236}">
                  <a16:creationId xmlns:a16="http://schemas.microsoft.com/office/drawing/2014/main" id="{B7297800-D347-0D99-CF96-C28C4CF48EB8}"/>
                </a:ext>
              </a:extLst>
            </p:cNvPr>
            <p:cNvSpPr/>
            <p:nvPr/>
          </p:nvSpPr>
          <p:spPr>
            <a:xfrm>
              <a:off x="5675059" y="5998705"/>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51" name="Rectangle 1050">
              <a:extLst>
                <a:ext uri="{FF2B5EF4-FFF2-40B4-BE49-F238E27FC236}">
                  <a16:creationId xmlns:a16="http://schemas.microsoft.com/office/drawing/2014/main" id="{2A5E5166-00B0-183A-B924-76F3E9C03BDF}"/>
                </a:ext>
              </a:extLst>
            </p:cNvPr>
            <p:cNvSpPr/>
            <p:nvPr/>
          </p:nvSpPr>
          <p:spPr>
            <a:xfrm>
              <a:off x="1340618" y="6152137"/>
              <a:ext cx="6020434" cy="334024"/>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If you are joining us on stage or just coming for the show, </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52" name="Rectangle 1051">
              <a:extLst>
                <a:ext uri="{FF2B5EF4-FFF2-40B4-BE49-F238E27FC236}">
                  <a16:creationId xmlns:a16="http://schemas.microsoft.com/office/drawing/2014/main" id="{FAF9EAC8-9EC5-37BD-F27E-916277DC317A}"/>
                </a:ext>
              </a:extLst>
            </p:cNvPr>
            <p:cNvSpPr/>
            <p:nvPr/>
          </p:nvSpPr>
          <p:spPr>
            <a:xfrm>
              <a:off x="5886894" y="6219686"/>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53" name="Rectangle 1052">
              <a:extLst>
                <a:ext uri="{FF2B5EF4-FFF2-40B4-BE49-F238E27FC236}">
                  <a16:creationId xmlns:a16="http://schemas.microsoft.com/office/drawing/2014/main" id="{66088665-C112-B16D-26F5-330BD6C88DFE}"/>
                </a:ext>
              </a:extLst>
            </p:cNvPr>
            <p:cNvSpPr/>
            <p:nvPr/>
          </p:nvSpPr>
          <p:spPr>
            <a:xfrm>
              <a:off x="2121599" y="6471233"/>
              <a:ext cx="52186" cy="236136"/>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54" name="Rectangle 1053">
              <a:extLst>
                <a:ext uri="{FF2B5EF4-FFF2-40B4-BE49-F238E27FC236}">
                  <a16:creationId xmlns:a16="http://schemas.microsoft.com/office/drawing/2014/main" id="{D926CCE8-EEA9-BAC6-CB85-DF19B8DD1965}"/>
                </a:ext>
              </a:extLst>
            </p:cNvPr>
            <p:cNvSpPr/>
            <p:nvPr/>
          </p:nvSpPr>
          <p:spPr>
            <a:xfrm>
              <a:off x="1763825" y="6456612"/>
              <a:ext cx="4978059" cy="31469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Don’t miss out on this day of fun &amp; fellowship.</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55" name="Rectangle 1054">
              <a:extLst>
                <a:ext uri="{FF2B5EF4-FFF2-40B4-BE49-F238E27FC236}">
                  <a16:creationId xmlns:a16="http://schemas.microsoft.com/office/drawing/2014/main" id="{5C492431-2AE3-C36D-7116-57170EC1A108}"/>
                </a:ext>
              </a:extLst>
            </p:cNvPr>
            <p:cNvSpPr/>
            <p:nvPr/>
          </p:nvSpPr>
          <p:spPr>
            <a:xfrm>
              <a:off x="5883847" y="6440666"/>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56" name="Rectangle 1055">
              <a:extLst>
                <a:ext uri="{FF2B5EF4-FFF2-40B4-BE49-F238E27FC236}">
                  <a16:creationId xmlns:a16="http://schemas.microsoft.com/office/drawing/2014/main" id="{71EAA4F2-7361-EFF4-8D88-088D704B4AE7}"/>
                </a:ext>
              </a:extLst>
            </p:cNvPr>
            <p:cNvSpPr/>
            <p:nvPr/>
          </p:nvSpPr>
          <p:spPr>
            <a:xfrm>
              <a:off x="1249655" y="6692739"/>
              <a:ext cx="6546134" cy="355212"/>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We are requesting donations for the lunch. </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57" name="Rectangle 1056">
              <a:extLst>
                <a:ext uri="{FF2B5EF4-FFF2-40B4-BE49-F238E27FC236}">
                  <a16:creationId xmlns:a16="http://schemas.microsoft.com/office/drawing/2014/main" id="{FCBCD73A-7956-1221-5A18-7425A93D6DA4}"/>
                </a:ext>
              </a:extLst>
            </p:cNvPr>
            <p:cNvSpPr/>
            <p:nvPr/>
          </p:nvSpPr>
          <p:spPr>
            <a:xfrm>
              <a:off x="6185599" y="6662408"/>
              <a:ext cx="52001" cy="276752"/>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58" name="Rectangle 1057">
              <a:extLst>
                <a:ext uri="{FF2B5EF4-FFF2-40B4-BE49-F238E27FC236}">
                  <a16:creationId xmlns:a16="http://schemas.microsoft.com/office/drawing/2014/main" id="{D283339D-6B5C-B4EE-32B1-B35305F4120D}"/>
                </a:ext>
              </a:extLst>
            </p:cNvPr>
            <p:cNvSpPr/>
            <p:nvPr/>
          </p:nvSpPr>
          <p:spPr>
            <a:xfrm>
              <a:off x="1724804" y="6981838"/>
              <a:ext cx="3615102" cy="434978"/>
            </a:xfrm>
            <a:prstGeom prst="rect">
              <a:avLst/>
            </a:prstGeom>
            <a:ln>
              <a:noFill/>
            </a:ln>
          </p:spPr>
          <p:txBody>
            <a:bodyPr vert="horz" lIns="0" tIns="0" rIns="0" bIns="0" rtlCol="0">
              <a:noAutofit/>
            </a:bodyPr>
            <a:lstStyle/>
            <a:p>
              <a:pPr marL="0" marR="0">
                <a:lnSpc>
                  <a:spcPct val="107000"/>
                </a:lnSpc>
                <a:spcAft>
                  <a:spcPts val="800"/>
                </a:spcAft>
                <a:buNone/>
              </a:pPr>
              <a:r>
                <a:rPr lang="en-US" sz="1400"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Otherwise, the show is FREE.   </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59" name="Rectangle 1058">
              <a:extLst>
                <a:ext uri="{FF2B5EF4-FFF2-40B4-BE49-F238E27FC236}">
                  <a16:creationId xmlns:a16="http://schemas.microsoft.com/office/drawing/2014/main" id="{937CB5BC-F538-0CE5-A75E-E11274853385}"/>
                </a:ext>
              </a:extLst>
            </p:cNvPr>
            <p:cNvSpPr/>
            <p:nvPr/>
          </p:nvSpPr>
          <p:spPr>
            <a:xfrm>
              <a:off x="4769803" y="6883388"/>
              <a:ext cx="52001" cy="276751"/>
            </a:xfrm>
            <a:prstGeom prst="rect">
              <a:avLst/>
            </a:prstGeom>
            <a:ln>
              <a:noFill/>
            </a:ln>
          </p:spPr>
          <p:txBody>
            <a:bodyPr vert="horz" lIns="0" tIns="0" rIns="0" bIns="0" rtlCol="0">
              <a:noAutofit/>
            </a:bodyPr>
            <a:lstStyle/>
            <a:p>
              <a:pPr marL="0" marR="0">
                <a:lnSpc>
                  <a:spcPct val="107000"/>
                </a:lnSpc>
                <a:spcAft>
                  <a:spcPts val="800"/>
                </a:spcAft>
                <a:buNone/>
              </a:pPr>
              <a:r>
                <a:rPr lang="en-US" sz="14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60" name="Rectangle 1059">
              <a:extLst>
                <a:ext uri="{FF2B5EF4-FFF2-40B4-BE49-F238E27FC236}">
                  <a16:creationId xmlns:a16="http://schemas.microsoft.com/office/drawing/2014/main" id="{6DDD43DD-8BFF-D451-7B50-2A68731E3EF6}"/>
                </a:ext>
              </a:extLst>
            </p:cNvPr>
            <p:cNvSpPr/>
            <p:nvPr/>
          </p:nvSpPr>
          <p:spPr>
            <a:xfrm>
              <a:off x="3698176" y="7104634"/>
              <a:ext cx="66954" cy="356333"/>
            </a:xfrm>
            <a:prstGeom prst="rect">
              <a:avLst/>
            </a:prstGeom>
            <a:ln>
              <a:noFill/>
            </a:ln>
          </p:spPr>
          <p:txBody>
            <a:bodyPr vert="horz" lIns="0" tIns="0" rIns="0" bIns="0" rtlCol="0">
              <a:noAutofit/>
            </a:bodyPr>
            <a:lstStyle/>
            <a:p>
              <a:pPr marL="0" marR="0">
                <a:lnSpc>
                  <a:spcPct val="107000"/>
                </a:lnSpc>
                <a:spcAft>
                  <a:spcPts val="800"/>
                </a:spcAft>
                <a:buNone/>
              </a:pPr>
              <a:r>
                <a:rPr lang="en-US" sz="1800" b="1"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61" name="Rectangle 1060">
              <a:extLst>
                <a:ext uri="{FF2B5EF4-FFF2-40B4-BE49-F238E27FC236}">
                  <a16:creationId xmlns:a16="http://schemas.microsoft.com/office/drawing/2014/main" id="{CB2DA23E-9621-DEB4-C2D6-091DAE4AF77C}"/>
                </a:ext>
              </a:extLst>
            </p:cNvPr>
            <p:cNvSpPr/>
            <p:nvPr/>
          </p:nvSpPr>
          <p:spPr>
            <a:xfrm>
              <a:off x="1251597" y="7271904"/>
              <a:ext cx="5514813" cy="1771688"/>
            </a:xfrm>
            <a:prstGeom prst="rect">
              <a:avLst/>
            </a:prstGeom>
            <a:ln>
              <a:noFill/>
            </a:ln>
          </p:spPr>
          <p:txBody>
            <a:bodyPr vert="horz" lIns="0" tIns="0" rIns="0" bIns="0" rtlCol="0">
              <a:noAutofit/>
            </a:bodyPr>
            <a:lstStyle/>
            <a:p>
              <a:pPr marL="0" marR="0">
                <a:lnSpc>
                  <a:spcPct val="107000"/>
                </a:lnSpc>
                <a:spcAft>
                  <a:spcPts val="800"/>
                </a:spcAft>
                <a:buNone/>
              </a:pPr>
              <a:r>
                <a:rPr lang="en-US" sz="1600" b="1"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Please submit your act to Bill Parnell </a:t>
              </a:r>
            </a:p>
            <a:p>
              <a:pPr>
                <a:lnSpc>
                  <a:spcPct val="107000"/>
                </a:lnSpc>
                <a:spcAft>
                  <a:spcPts val="800"/>
                </a:spcAft>
              </a:pPr>
              <a:r>
                <a:rPr lang="en-US" sz="1600" b="1" kern="100" dirty="0">
                  <a:solidFill>
                    <a:srgbClr val="000000"/>
                  </a:solidFill>
                  <a:latin typeface="Cambria" panose="02040503050406030204" pitchFamily="18" charset="0"/>
                  <a:ea typeface="Cambria" panose="02040503050406030204" pitchFamily="18" charset="0"/>
                  <a:cs typeface="Cambria" panose="02040503050406030204" pitchFamily="18" charset="0"/>
                </a:rPr>
                <a:t>     Please RSVP for the lunch by Wed. Sept. 17</a:t>
              </a:r>
              <a:r>
                <a:rPr lang="en-US" sz="1600" b="1" kern="100" baseline="30000" dirty="0">
                  <a:solidFill>
                    <a:srgbClr val="000000"/>
                  </a:solidFill>
                  <a:latin typeface="Cambria" panose="02040503050406030204" pitchFamily="18" charset="0"/>
                  <a:ea typeface="Cambria" panose="02040503050406030204" pitchFamily="18" charset="0"/>
                  <a:cs typeface="Cambria" panose="02040503050406030204" pitchFamily="18" charset="0"/>
                </a:rPr>
                <a:t>th</a:t>
              </a:r>
              <a:r>
                <a:rPr lang="en-US" sz="1600" b="1" kern="100" dirty="0">
                  <a:solidFill>
                    <a:srgbClr val="000000"/>
                  </a:solidFill>
                  <a:latin typeface="Cambria" panose="02040503050406030204" pitchFamily="18" charset="0"/>
                  <a:ea typeface="Cambria" panose="02040503050406030204" pitchFamily="18" charset="0"/>
                  <a:cs typeface="Cambria" panose="02040503050406030204" pitchFamily="18" charset="0"/>
                </a:rPr>
                <a:t> to</a:t>
              </a:r>
            </a:p>
            <a:p>
              <a:pPr>
                <a:lnSpc>
                  <a:spcPct val="107000"/>
                </a:lnSpc>
                <a:spcAft>
                  <a:spcPts val="800"/>
                </a:spcAft>
              </a:pPr>
              <a:r>
                <a:rPr lang="en-US" sz="1600" b="1" kern="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1600" b="1"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r>
                <a:rPr lang="en-US" sz="1100" b="1" kern="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1600" b="1" kern="100" dirty="0">
                  <a:solidFill>
                    <a:srgbClr val="000000"/>
                  </a:solidFill>
                  <a:latin typeface="Cambria" panose="02040503050406030204" pitchFamily="18" charset="0"/>
                  <a:ea typeface="Cambria" panose="02040503050406030204" pitchFamily="18" charset="0"/>
                  <a:cs typeface="Cambria" panose="02040503050406030204" pitchFamily="18" charset="0"/>
                  <a:hlinkClick r:id="rId3"/>
                </a:rPr>
                <a:t>PilgrimOffice@pilgrimchurchpomona.com</a:t>
              </a:r>
              <a:r>
                <a:rPr lang="en-US" sz="1600" b="1" kern="100" dirty="0">
                  <a:solidFill>
                    <a:srgbClr val="000000"/>
                  </a:solidFill>
                  <a:latin typeface="Cambria" panose="02040503050406030204" pitchFamily="18" charset="0"/>
                  <a:ea typeface="Cambria" panose="02040503050406030204" pitchFamily="18" charset="0"/>
                  <a:cs typeface="Cambria" panose="02040503050406030204" pitchFamily="18" charset="0"/>
                </a:rPr>
                <a:t> </a:t>
              </a:r>
            </a:p>
            <a:p>
              <a:pPr>
                <a:lnSpc>
                  <a:spcPct val="107000"/>
                </a:lnSpc>
                <a:spcAft>
                  <a:spcPts val="800"/>
                </a:spcAft>
              </a:pPr>
              <a:r>
                <a:rPr lang="en-US" sz="1600" b="1" kern="100" dirty="0">
                  <a:solidFill>
                    <a:srgbClr val="000000"/>
                  </a:solidFill>
                  <a:latin typeface="Cambria" panose="02040503050406030204" pitchFamily="18" charset="0"/>
                  <a:ea typeface="Cambria" panose="02040503050406030204" pitchFamily="18" charset="0"/>
                  <a:cs typeface="Cambria" panose="02040503050406030204" pitchFamily="18" charset="0"/>
                </a:rPr>
                <a:t>           or  call the office m-f, 9:00 am to 5:00 pm</a:t>
              </a:r>
            </a:p>
            <a:p>
              <a:pPr>
                <a:lnSpc>
                  <a:spcPct val="107000"/>
                </a:lnSpc>
                <a:spcAft>
                  <a:spcPts val="800"/>
                </a:spcAft>
              </a:pPr>
              <a:r>
                <a:rPr lang="en-US" sz="1600" b="1" kern="100" dirty="0">
                  <a:solidFill>
                    <a:srgbClr val="000000"/>
                  </a:solidFill>
                  <a:latin typeface="Cambria" panose="02040503050406030204" pitchFamily="18" charset="0"/>
                  <a:ea typeface="Cambria" panose="02040503050406030204" pitchFamily="18" charset="0"/>
                  <a:cs typeface="Cambria" panose="02040503050406030204" pitchFamily="18" charset="0"/>
                </a:rPr>
                <a:t>                                      909-622-1373</a:t>
              </a:r>
              <a:endParaRPr lang="en-US" sz="1600" kern="100" dirty="0">
                <a:solidFill>
                  <a:srgbClr val="000000"/>
                </a:solidFill>
                <a:effectLst/>
                <a:latin typeface="Calibri" panose="020F0502020204030204" pitchFamily="34" charset="0"/>
                <a:ea typeface="Calibri" panose="020F0502020204030204" pitchFamily="34" charset="0"/>
              </a:endParaRPr>
            </a:p>
          </p:txBody>
        </p:sp>
        <p:sp>
          <p:nvSpPr>
            <p:cNvPr id="1062" name="Rectangle 1061">
              <a:extLst>
                <a:ext uri="{FF2B5EF4-FFF2-40B4-BE49-F238E27FC236}">
                  <a16:creationId xmlns:a16="http://schemas.microsoft.com/office/drawing/2014/main" id="{839C8144-6702-C6E6-28E4-582B5D11F2F2}"/>
                </a:ext>
              </a:extLst>
            </p:cNvPr>
            <p:cNvSpPr/>
            <p:nvPr/>
          </p:nvSpPr>
          <p:spPr>
            <a:xfrm>
              <a:off x="5686488" y="7385317"/>
              <a:ext cx="59589" cy="317136"/>
            </a:xfrm>
            <a:prstGeom prst="rect">
              <a:avLst/>
            </a:prstGeom>
            <a:ln>
              <a:noFill/>
            </a:ln>
          </p:spPr>
          <p:txBody>
            <a:bodyPr vert="horz" lIns="0" tIns="0" rIns="0" bIns="0" rtlCol="0">
              <a:noAutofit/>
            </a:bodyPr>
            <a:lstStyle/>
            <a:p>
              <a:pPr marL="0" marR="0">
                <a:lnSpc>
                  <a:spcPct val="107000"/>
                </a:lnSpc>
                <a:spcAft>
                  <a:spcPts val="800"/>
                </a:spcAft>
                <a:buNone/>
              </a:pPr>
              <a:r>
                <a:rPr lang="en-US" sz="1600" b="1"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63" name="Rectangle 1062">
              <a:extLst>
                <a:ext uri="{FF2B5EF4-FFF2-40B4-BE49-F238E27FC236}">
                  <a16:creationId xmlns:a16="http://schemas.microsoft.com/office/drawing/2014/main" id="{0CA18C20-2593-728B-5D70-ED58E76F46B2}"/>
                </a:ext>
              </a:extLst>
            </p:cNvPr>
            <p:cNvSpPr/>
            <p:nvPr/>
          </p:nvSpPr>
          <p:spPr>
            <a:xfrm>
              <a:off x="825184" y="7671805"/>
              <a:ext cx="5784961" cy="324655"/>
            </a:xfrm>
            <a:prstGeom prst="rect">
              <a:avLst/>
            </a:prstGeom>
            <a:ln>
              <a:noFill/>
            </a:ln>
          </p:spPr>
          <p:txBody>
            <a:bodyPr vert="horz" lIns="0" tIns="0" rIns="0" bIns="0" rtlCol="0">
              <a:noAutofit/>
            </a:bodyPr>
            <a:lstStyle/>
            <a:p>
              <a:pPr marL="0" marR="0" algn="ctr">
                <a:lnSpc>
                  <a:spcPct val="107000"/>
                </a:lnSpc>
                <a:spcAft>
                  <a:spcPts val="800"/>
                </a:spcAft>
                <a:buNone/>
              </a:pP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65" name="Rectangle 1064">
              <a:extLst>
                <a:ext uri="{FF2B5EF4-FFF2-40B4-BE49-F238E27FC236}">
                  <a16:creationId xmlns:a16="http://schemas.microsoft.com/office/drawing/2014/main" id="{B3412CA3-8C16-5203-98E5-BDCE9B9CAB75}"/>
                </a:ext>
              </a:extLst>
            </p:cNvPr>
            <p:cNvSpPr/>
            <p:nvPr/>
          </p:nvSpPr>
          <p:spPr>
            <a:xfrm>
              <a:off x="1116663" y="8325814"/>
              <a:ext cx="6552880" cy="340483"/>
            </a:xfrm>
            <a:prstGeom prst="rect">
              <a:avLst/>
            </a:prstGeom>
            <a:ln>
              <a:noFill/>
            </a:ln>
          </p:spPr>
          <p:txBody>
            <a:bodyPr vert="horz" lIns="0" tIns="0" rIns="0" bIns="0" rtlCol="0">
              <a:noAutofit/>
            </a:bodyPr>
            <a:lstStyle/>
            <a:p>
              <a:pPr marL="0" marR="0">
                <a:lnSpc>
                  <a:spcPct val="107000"/>
                </a:lnSpc>
                <a:spcAft>
                  <a:spcPts val="800"/>
                </a:spcAft>
                <a:buNone/>
              </a:pPr>
              <a:r>
                <a:rPr lang="en-US" sz="1600" b="1" kern="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dirty="0">
                <a:solidFill>
                  <a:srgbClr val="000000"/>
                </a:solidFill>
                <a:effectLst/>
                <a:latin typeface="Calibri" panose="020F0502020204030204" pitchFamily="34" charset="0"/>
                <a:ea typeface="Calibri" panose="020F0502020204030204" pitchFamily="34" charset="0"/>
              </a:endParaRPr>
            </a:p>
          </p:txBody>
        </p:sp>
        <p:sp>
          <p:nvSpPr>
            <p:cNvPr id="1066" name="Rectangle 1065">
              <a:extLst>
                <a:ext uri="{FF2B5EF4-FFF2-40B4-BE49-F238E27FC236}">
                  <a16:creationId xmlns:a16="http://schemas.microsoft.com/office/drawing/2014/main" id="{AD3B6AB1-F2FF-EED7-D37B-C4D5A547CD77}"/>
                </a:ext>
              </a:extLst>
            </p:cNvPr>
            <p:cNvSpPr/>
            <p:nvPr/>
          </p:nvSpPr>
          <p:spPr>
            <a:xfrm>
              <a:off x="6090349" y="7887475"/>
              <a:ext cx="59589" cy="317135"/>
            </a:xfrm>
            <a:prstGeom prst="rect">
              <a:avLst/>
            </a:prstGeom>
            <a:ln>
              <a:noFill/>
            </a:ln>
          </p:spPr>
          <p:txBody>
            <a:bodyPr vert="horz" lIns="0" tIns="0" rIns="0" bIns="0" rtlCol="0">
              <a:noAutofit/>
            </a:bodyPr>
            <a:lstStyle/>
            <a:p>
              <a:pPr marL="0" marR="0">
                <a:lnSpc>
                  <a:spcPct val="107000"/>
                </a:lnSpc>
                <a:spcAft>
                  <a:spcPts val="800"/>
                </a:spcAft>
                <a:buNone/>
              </a:pPr>
              <a:r>
                <a:rPr lang="en-US" sz="1600" b="1"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67" name="Rectangle 1066">
              <a:extLst>
                <a:ext uri="{FF2B5EF4-FFF2-40B4-BE49-F238E27FC236}">
                  <a16:creationId xmlns:a16="http://schemas.microsoft.com/office/drawing/2014/main" id="{36ACFC1F-323B-C620-E6DB-E52DDEECFDC9}"/>
                </a:ext>
              </a:extLst>
            </p:cNvPr>
            <p:cNvSpPr/>
            <p:nvPr/>
          </p:nvSpPr>
          <p:spPr>
            <a:xfrm>
              <a:off x="3698176" y="8138173"/>
              <a:ext cx="59589" cy="317135"/>
            </a:xfrm>
            <a:prstGeom prst="rect">
              <a:avLst/>
            </a:prstGeom>
            <a:ln>
              <a:noFill/>
            </a:ln>
          </p:spPr>
          <p:txBody>
            <a:bodyPr vert="horz" lIns="0" tIns="0" rIns="0" bIns="0" rtlCol="0">
              <a:noAutofit/>
            </a:bodyPr>
            <a:lstStyle/>
            <a:p>
              <a:pPr marL="0" marR="0">
                <a:lnSpc>
                  <a:spcPct val="107000"/>
                </a:lnSpc>
                <a:spcAft>
                  <a:spcPts val="800"/>
                </a:spcAft>
                <a:buNone/>
              </a:pPr>
              <a:r>
                <a:rPr lang="en-US" sz="16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sp>
          <p:nvSpPr>
            <p:cNvPr id="1068" name="Rectangle 1067">
              <a:extLst>
                <a:ext uri="{FF2B5EF4-FFF2-40B4-BE49-F238E27FC236}">
                  <a16:creationId xmlns:a16="http://schemas.microsoft.com/office/drawing/2014/main" id="{BC424E40-0BD5-A3A1-2A0F-918B07E493F8}"/>
                </a:ext>
              </a:extLst>
            </p:cNvPr>
            <p:cNvSpPr/>
            <p:nvPr/>
          </p:nvSpPr>
          <p:spPr>
            <a:xfrm>
              <a:off x="6421056" y="8376438"/>
              <a:ext cx="59663" cy="317532"/>
            </a:xfrm>
            <a:prstGeom prst="rect">
              <a:avLst/>
            </a:prstGeom>
            <a:ln>
              <a:noFill/>
            </a:ln>
          </p:spPr>
          <p:txBody>
            <a:bodyPr vert="horz" lIns="0" tIns="0" rIns="0" bIns="0" rtlCol="0">
              <a:noAutofit/>
            </a:bodyPr>
            <a:lstStyle/>
            <a:p>
              <a:pPr marL="0" marR="0">
                <a:lnSpc>
                  <a:spcPct val="107000"/>
                </a:lnSpc>
                <a:spcAft>
                  <a:spcPts val="800"/>
                </a:spcAft>
                <a:buNone/>
              </a:pPr>
              <a:r>
                <a:rPr lang="en-US" sz="1600" kern="1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100" kern="100">
                <a:solidFill>
                  <a:srgbClr val="000000"/>
                </a:solidFill>
                <a:effectLst/>
                <a:latin typeface="Calibri" panose="020F0502020204030204" pitchFamily="34" charset="0"/>
                <a:ea typeface="Calibri" panose="020F0502020204030204" pitchFamily="34" charset="0"/>
              </a:endParaRPr>
            </a:p>
          </p:txBody>
        </p:sp>
        <p:pic>
          <p:nvPicPr>
            <p:cNvPr id="1069" name="Picture 1068">
              <a:extLst>
                <a:ext uri="{FF2B5EF4-FFF2-40B4-BE49-F238E27FC236}">
                  <a16:creationId xmlns:a16="http://schemas.microsoft.com/office/drawing/2014/main" id="{F6ED658F-AD09-16EC-EE1A-E2AD78CDF211}"/>
                </a:ext>
              </a:extLst>
            </p:cNvPr>
            <p:cNvPicPr/>
            <p:nvPr/>
          </p:nvPicPr>
          <p:blipFill>
            <a:blip r:embed="rId4"/>
            <a:stretch>
              <a:fillRect/>
            </a:stretch>
          </p:blipFill>
          <p:spPr>
            <a:xfrm>
              <a:off x="200749" y="391795"/>
              <a:ext cx="1164996" cy="1371600"/>
            </a:xfrm>
            <a:prstGeom prst="rect">
              <a:avLst/>
            </a:prstGeom>
          </p:spPr>
        </p:pic>
        <p:pic>
          <p:nvPicPr>
            <p:cNvPr id="1070" name="Picture 1069">
              <a:extLst>
                <a:ext uri="{FF2B5EF4-FFF2-40B4-BE49-F238E27FC236}">
                  <a16:creationId xmlns:a16="http://schemas.microsoft.com/office/drawing/2014/main" id="{D42E5762-E677-2078-AA81-49600ABB7364}"/>
                </a:ext>
              </a:extLst>
            </p:cNvPr>
            <p:cNvPicPr/>
            <p:nvPr/>
          </p:nvPicPr>
          <p:blipFill>
            <a:blip r:embed="rId4"/>
            <a:stretch>
              <a:fillRect/>
            </a:stretch>
          </p:blipFill>
          <p:spPr>
            <a:xfrm rot="-10799999" flipV="1">
              <a:off x="5931192" y="391795"/>
              <a:ext cx="1164996" cy="1371600"/>
            </a:xfrm>
            <a:prstGeom prst="rect">
              <a:avLst/>
            </a:prstGeom>
          </p:spPr>
        </p:pic>
        <p:pic>
          <p:nvPicPr>
            <p:cNvPr id="1071" name="Picture 1070">
              <a:extLst>
                <a:ext uri="{FF2B5EF4-FFF2-40B4-BE49-F238E27FC236}">
                  <a16:creationId xmlns:a16="http://schemas.microsoft.com/office/drawing/2014/main" id="{0FDDE782-3478-0C4F-A273-60E18A17126D}"/>
                </a:ext>
              </a:extLst>
            </p:cNvPr>
            <p:cNvPicPr/>
            <p:nvPr/>
          </p:nvPicPr>
          <p:blipFill>
            <a:blip r:embed="rId5"/>
            <a:stretch>
              <a:fillRect/>
            </a:stretch>
          </p:blipFill>
          <p:spPr>
            <a:xfrm>
              <a:off x="1775686" y="1383937"/>
              <a:ext cx="3831082" cy="1086396"/>
            </a:xfrm>
            <a:prstGeom prst="rect">
              <a:avLst/>
            </a:prstGeom>
          </p:spPr>
        </p:pic>
      </p:grpSp>
    </p:spTree>
    <p:extLst>
      <p:ext uri="{BB962C8B-B14F-4D97-AF65-F5344CB8AC3E}">
        <p14:creationId xmlns:p14="http://schemas.microsoft.com/office/powerpoint/2010/main" val="1444707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A5F28C-EF41-FF8E-90CC-E3EBEF221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50" y="4552950"/>
            <a:ext cx="952500" cy="952500"/>
          </a:xfrm>
          <a:prstGeom prst="rect">
            <a:avLst/>
          </a:prstGeom>
        </p:spPr>
      </p:pic>
      <p:pic>
        <p:nvPicPr>
          <p:cNvPr id="6" name="Picture 5">
            <a:extLst>
              <a:ext uri="{FF2B5EF4-FFF2-40B4-BE49-F238E27FC236}">
                <a16:creationId xmlns:a16="http://schemas.microsoft.com/office/drawing/2014/main" id="{6D32C3B7-0EC1-02CE-661F-C78DB1FA8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9558"/>
            <a:ext cx="7790886" cy="9354064"/>
          </a:xfrm>
          <a:prstGeom prst="rect">
            <a:avLst/>
          </a:prstGeom>
        </p:spPr>
      </p:pic>
      <p:sp>
        <p:nvSpPr>
          <p:cNvPr id="7" name="Rectangle 6">
            <a:extLst>
              <a:ext uri="{FF2B5EF4-FFF2-40B4-BE49-F238E27FC236}">
                <a16:creationId xmlns:a16="http://schemas.microsoft.com/office/drawing/2014/main" id="{AB5772F4-6470-85D2-0884-D41E82C38316}"/>
              </a:ext>
            </a:extLst>
          </p:cNvPr>
          <p:cNvSpPr/>
          <p:nvPr/>
        </p:nvSpPr>
        <p:spPr>
          <a:xfrm>
            <a:off x="-18486"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Harmonia</a:t>
            </a:r>
          </a:p>
        </p:txBody>
      </p:sp>
      <p:sp>
        <p:nvSpPr>
          <p:cNvPr id="3" name="TextBox 2">
            <a:extLst>
              <a:ext uri="{FF2B5EF4-FFF2-40B4-BE49-F238E27FC236}">
                <a16:creationId xmlns:a16="http://schemas.microsoft.com/office/drawing/2014/main" id="{5AD9752B-3EE8-9824-60EC-E1DE69430CC2}"/>
              </a:ext>
            </a:extLst>
          </p:cNvPr>
          <p:cNvSpPr txBox="1"/>
          <p:nvPr/>
        </p:nvSpPr>
        <p:spPr>
          <a:xfrm>
            <a:off x="101960" y="9823622"/>
            <a:ext cx="7549994"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				August 2025	                                        		                              15	</a:t>
            </a:r>
          </a:p>
        </p:txBody>
      </p:sp>
    </p:spTree>
    <p:extLst>
      <p:ext uri="{BB962C8B-B14F-4D97-AF65-F5344CB8AC3E}">
        <p14:creationId xmlns:p14="http://schemas.microsoft.com/office/powerpoint/2010/main" val="1250996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8FAD-ED2F-1BB6-2411-64EAFC85484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878C386-63FA-3514-B0E0-B4CECF1ECAD4}"/>
              </a:ext>
            </a:extLst>
          </p:cNvPr>
          <p:cNvSpPr txBox="1"/>
          <p:nvPr/>
        </p:nvSpPr>
        <p:spPr>
          <a:xfrm>
            <a:off x="232472" y="9653943"/>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C873CF90-31AB-2DBB-180C-94A9418E72AA}"/>
              </a:ext>
            </a:extLst>
          </p:cNvPr>
          <p:cNvSpPr txBox="1"/>
          <p:nvPr/>
        </p:nvSpPr>
        <p:spPr>
          <a:xfrm>
            <a:off x="5186122"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16</a:t>
            </a:r>
          </a:p>
        </p:txBody>
      </p:sp>
      <p:sp>
        <p:nvSpPr>
          <p:cNvPr id="12" name="Rectangle 11">
            <a:extLst>
              <a:ext uri="{FF2B5EF4-FFF2-40B4-BE49-F238E27FC236}">
                <a16:creationId xmlns:a16="http://schemas.microsoft.com/office/drawing/2014/main" id="{3DE34564-160D-7745-2138-E6861C215EF5}"/>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Our Community</a:t>
            </a:r>
          </a:p>
        </p:txBody>
      </p:sp>
      <p:pic>
        <p:nvPicPr>
          <p:cNvPr id="4" name="Picture 3">
            <a:extLst>
              <a:ext uri="{FF2B5EF4-FFF2-40B4-BE49-F238E27FC236}">
                <a16:creationId xmlns:a16="http://schemas.microsoft.com/office/drawing/2014/main" id="{64A98439-9C96-50B3-AE79-3CB1B84A8F54}"/>
              </a:ext>
            </a:extLst>
          </p:cNvPr>
          <p:cNvPicPr>
            <a:picLocks noChangeAspect="1"/>
          </p:cNvPicPr>
          <p:nvPr/>
        </p:nvPicPr>
        <p:blipFill>
          <a:blip r:embed="rId2"/>
          <a:stretch>
            <a:fillRect/>
          </a:stretch>
        </p:blipFill>
        <p:spPr>
          <a:xfrm>
            <a:off x="399563" y="685194"/>
            <a:ext cx="6973273" cy="8688012"/>
          </a:xfrm>
          <a:prstGeom prst="rect">
            <a:avLst/>
          </a:prstGeom>
        </p:spPr>
      </p:pic>
      <p:sp>
        <p:nvSpPr>
          <p:cNvPr id="2" name="Footer Placeholder 1">
            <a:extLst>
              <a:ext uri="{FF2B5EF4-FFF2-40B4-BE49-F238E27FC236}">
                <a16:creationId xmlns:a16="http://schemas.microsoft.com/office/drawing/2014/main" id="{CF9C8071-7DAF-BC3D-5375-45DAAE3C6520}"/>
              </a:ext>
            </a:extLst>
          </p:cNvPr>
          <p:cNvSpPr>
            <a:spLocks noGrp="1"/>
          </p:cNvSpPr>
          <p:nvPr>
            <p:ph type="ftr" sz="quarter" idx="11"/>
          </p:nvPr>
        </p:nvSpPr>
        <p:spPr/>
        <p:txBody>
          <a:bodyPr/>
          <a:lstStyle/>
          <a:p>
            <a:endParaRPr lang="en-US" sz="700" b="1" dirty="0"/>
          </a:p>
          <a:p>
            <a:endParaRPr lang="en-US" sz="700" b="1" dirty="0"/>
          </a:p>
          <a:p>
            <a:endParaRPr lang="en-US" sz="800" b="1" dirty="0"/>
          </a:p>
          <a:p>
            <a:endParaRPr lang="en-US" sz="800" b="1" dirty="0"/>
          </a:p>
          <a:p>
            <a:r>
              <a:rPr lang="en-US" sz="800" b="1" dirty="0"/>
              <a:t>August 2025</a:t>
            </a:r>
          </a:p>
          <a:p>
            <a:endParaRPr lang="en-US" dirty="0"/>
          </a:p>
        </p:txBody>
      </p:sp>
    </p:spTree>
    <p:extLst>
      <p:ext uri="{BB962C8B-B14F-4D97-AF65-F5344CB8AC3E}">
        <p14:creationId xmlns:p14="http://schemas.microsoft.com/office/powerpoint/2010/main" val="346257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B77493-91CE-E3EC-D0A1-21A446E46FF3}"/>
              </a:ext>
            </a:extLst>
          </p:cNvPr>
          <p:cNvSpPr>
            <a:spLocks noGrp="1"/>
          </p:cNvSpPr>
          <p:nvPr>
            <p:ph type="ftr" sz="quarter" idx="11"/>
          </p:nvPr>
        </p:nvSpPr>
        <p:spPr/>
        <p:txBody>
          <a:bodyPr/>
          <a:lstStyle/>
          <a:p>
            <a:endParaRPr lang="en-US"/>
          </a:p>
        </p:txBody>
      </p:sp>
      <p:pic>
        <p:nvPicPr>
          <p:cNvPr id="1026" name="Picture 2">
            <a:extLst>
              <a:ext uri="{FF2B5EF4-FFF2-40B4-BE49-F238E27FC236}">
                <a16:creationId xmlns:a16="http://schemas.microsoft.com/office/drawing/2014/main" id="{656768D8-920D-CBC2-F1E6-17D1DD4A1213}"/>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7772400" cy="1002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a:extLst>
              <a:ext uri="{FF2B5EF4-FFF2-40B4-BE49-F238E27FC236}">
                <a16:creationId xmlns:a16="http://schemas.microsoft.com/office/drawing/2014/main" id="{1CF114DD-486D-40FC-AD15-8723217B69FD}"/>
              </a:ext>
            </a:extLst>
          </p:cNvPr>
          <p:cNvPicPr>
            <a:picLocks noChangeAspect="1"/>
          </p:cNvPicPr>
          <p:nvPr/>
        </p:nvPicPr>
        <p:blipFill>
          <a:blip r:embed="rId3">
            <a:duotone>
              <a:prstClr val="black"/>
              <a:schemeClr val="accent2">
                <a:tint val="45000"/>
                <a:satMod val="400000"/>
              </a:schemeClr>
            </a:duotone>
          </a:blip>
          <a:stretch>
            <a:fillRect/>
          </a:stretch>
        </p:blipFill>
        <p:spPr>
          <a:xfrm>
            <a:off x="0" y="334602"/>
            <a:ext cx="7790885" cy="9906451"/>
          </a:xfrm>
          <a:prstGeom prst="rect">
            <a:avLst/>
          </a:prstGeom>
        </p:spPr>
      </p:pic>
      <p:sp>
        <p:nvSpPr>
          <p:cNvPr id="5" name="Rectangle 4">
            <a:extLst>
              <a:ext uri="{FF2B5EF4-FFF2-40B4-BE49-F238E27FC236}">
                <a16:creationId xmlns:a16="http://schemas.microsoft.com/office/drawing/2014/main" id="{B987CA95-39D4-5D89-8950-53DDE6510A3C}"/>
              </a:ext>
            </a:extLst>
          </p:cNvPr>
          <p:cNvSpPr/>
          <p:nvPr/>
        </p:nvSpPr>
        <p:spPr>
          <a:xfrm>
            <a:off x="-18486" y="-236688"/>
            <a:ext cx="7790886" cy="696738"/>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Our Community</a:t>
            </a:r>
          </a:p>
        </p:txBody>
      </p:sp>
      <p:pic>
        <p:nvPicPr>
          <p:cNvPr id="7" name="Picture 6">
            <a:extLst>
              <a:ext uri="{FF2B5EF4-FFF2-40B4-BE49-F238E27FC236}">
                <a16:creationId xmlns:a16="http://schemas.microsoft.com/office/drawing/2014/main" id="{1751DBA0-B932-3A7C-0FC5-8D1776BC9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 y="460050"/>
            <a:ext cx="7772400" cy="9640448"/>
          </a:xfrm>
          <a:prstGeom prst="rect">
            <a:avLst/>
          </a:prstGeom>
        </p:spPr>
      </p:pic>
      <p:sp>
        <p:nvSpPr>
          <p:cNvPr id="9" name="TextBox 8">
            <a:extLst>
              <a:ext uri="{FF2B5EF4-FFF2-40B4-BE49-F238E27FC236}">
                <a16:creationId xmlns:a16="http://schemas.microsoft.com/office/drawing/2014/main" id="{EDF7319C-FA15-2CF3-7987-C3D636E1DA1F}"/>
              </a:ext>
            </a:extLst>
          </p:cNvPr>
          <p:cNvSpPr txBox="1"/>
          <p:nvPr/>
        </p:nvSpPr>
        <p:spPr>
          <a:xfrm>
            <a:off x="3662363" y="10053637"/>
            <a:ext cx="3985054" cy="215444"/>
          </a:xfrm>
          <a:prstGeom prst="rect">
            <a:avLst/>
          </a:prstGeom>
          <a:noFill/>
        </p:spPr>
        <p:txBody>
          <a:bodyPr wrap="square">
            <a:spAutoFit/>
          </a:bodyPr>
          <a:lstStyle/>
          <a:p>
            <a:r>
              <a:rPr lang="en-US" sz="800" dirty="0"/>
              <a:t>August 2025</a:t>
            </a:r>
            <a:r>
              <a:rPr lang="en-US" sz="800" b="1" dirty="0"/>
              <a:t>				</a:t>
            </a:r>
            <a:r>
              <a:rPr lang="en-US" sz="800" dirty="0"/>
              <a:t>17</a:t>
            </a:r>
          </a:p>
        </p:txBody>
      </p:sp>
      <p:sp>
        <p:nvSpPr>
          <p:cNvPr id="11" name="TextBox 10">
            <a:extLst>
              <a:ext uri="{FF2B5EF4-FFF2-40B4-BE49-F238E27FC236}">
                <a16:creationId xmlns:a16="http://schemas.microsoft.com/office/drawing/2014/main" id="{7171BBEC-F345-66A9-FE1F-3810496E331B}"/>
              </a:ext>
            </a:extLst>
          </p:cNvPr>
          <p:cNvSpPr txBox="1"/>
          <p:nvPr/>
        </p:nvSpPr>
        <p:spPr>
          <a:xfrm>
            <a:off x="124983" y="10052185"/>
            <a:ext cx="3985054" cy="215444"/>
          </a:xfrm>
          <a:prstGeom prst="rect">
            <a:avLst/>
          </a:prstGeom>
          <a:noFill/>
        </p:spPr>
        <p:txBody>
          <a:bodyPr wrap="square">
            <a:spAutoFit/>
          </a:bodyPr>
          <a:lstStyle/>
          <a:p>
            <a:r>
              <a:rPr lang="en-US" sz="800" dirty="0">
                <a:latin typeface="Cambria" panose="02040503050406030204" pitchFamily="18" charset="0"/>
                <a:ea typeface="Cambria" panose="02040503050406030204" pitchFamily="18" charset="0"/>
              </a:rPr>
              <a:t>Isaiah 60:1 “Rise Up</a:t>
            </a:r>
          </a:p>
        </p:txBody>
      </p:sp>
    </p:spTree>
    <p:extLst>
      <p:ext uri="{BB962C8B-B14F-4D97-AF65-F5344CB8AC3E}">
        <p14:creationId xmlns:p14="http://schemas.microsoft.com/office/powerpoint/2010/main" val="82558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14AD718-9272-C934-1065-B4C44BE58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8" y="4899"/>
            <a:ext cx="7776188" cy="9769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912223-9B76-B1BB-75B2-B37DECD9B4BA}"/>
              </a:ext>
            </a:extLst>
          </p:cNvPr>
          <p:cNvSpPr txBox="1"/>
          <p:nvPr/>
        </p:nvSpPr>
        <p:spPr>
          <a:xfrm>
            <a:off x="109309" y="9774194"/>
            <a:ext cx="7549994" cy="33855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				August 2025			                                     18	</a:t>
            </a:r>
          </a:p>
        </p:txBody>
      </p:sp>
    </p:spTree>
    <p:extLst>
      <p:ext uri="{BB962C8B-B14F-4D97-AF65-F5344CB8AC3E}">
        <p14:creationId xmlns:p14="http://schemas.microsoft.com/office/powerpoint/2010/main" val="51578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B3E73-88EF-6783-7D29-4E9F03C1271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7CABC72-5CA9-5073-DC01-7F2806776F1B}"/>
              </a:ext>
            </a:extLst>
          </p:cNvPr>
          <p:cNvSpPr txBox="1"/>
          <p:nvPr/>
        </p:nvSpPr>
        <p:spPr>
          <a:xfrm>
            <a:off x="2371240" y="856217"/>
            <a:ext cx="4926502" cy="1728165"/>
          </a:xfrm>
          <a:prstGeom prst="rect">
            <a:avLst/>
          </a:prstGeom>
          <a:noFill/>
        </p:spPr>
        <p:txBody>
          <a:bodyPr wrap="square">
            <a:spAutoFit/>
          </a:bodyPr>
          <a:lstStyle/>
          <a:p>
            <a:pPr marL="0" marR="0" algn="ctr">
              <a:lnSpc>
                <a:spcPct val="115000"/>
              </a:lnSpc>
              <a:spcAft>
                <a:spcPts val="800"/>
              </a:spcAft>
              <a:buNone/>
            </a:pPr>
            <a:r>
              <a:rPr lang="en-US" sz="2400" b="1" kern="100" dirty="0">
                <a:effectLst/>
                <a:latin typeface="Cambria" panose="02040503050406030204" pitchFamily="18" charset="0"/>
                <a:ea typeface="Cambria" panose="02040503050406030204" pitchFamily="18" charset="0"/>
                <a:cs typeface="Times New Roman" panose="02020603050405020304" pitchFamily="18" charset="0"/>
              </a:rPr>
              <a:t>Band of Prayer</a:t>
            </a:r>
          </a:p>
          <a:p>
            <a:pPr marL="0" marR="0" algn="ctr">
              <a:lnSpc>
                <a:spcPct val="115000"/>
              </a:lnSpc>
              <a:spcAft>
                <a:spcPts val="800"/>
              </a:spcAft>
              <a:buNone/>
            </a:pPr>
            <a:r>
              <a:rPr lang="en-US" sz="1600" b="1" kern="100" dirty="0">
                <a:effectLst/>
                <a:latin typeface="Cambria" panose="02040503050406030204" pitchFamily="18" charset="0"/>
                <a:ea typeface="Cambria" panose="02040503050406030204" pitchFamily="18" charset="0"/>
                <a:cs typeface="Times New Roman" panose="02020603050405020304" pitchFamily="18" charset="0"/>
              </a:rPr>
              <a:t>If you or someone you know is in need of prayers, please send your Band of Prayer requests to Sue Shedd via email at </a:t>
            </a:r>
            <a:r>
              <a:rPr lang="en-US" sz="1600" b="1" kern="100" dirty="0">
                <a:effectLst/>
                <a:latin typeface="Cambria" panose="02040503050406030204" pitchFamily="18" charset="0"/>
                <a:ea typeface="Cambria" panose="02040503050406030204" pitchFamily="18" charset="0"/>
                <a:cs typeface="Times New Roman" panose="02020603050405020304" pitchFamily="18" charset="0"/>
                <a:hlinkClick r:id="rId3"/>
              </a:rPr>
              <a:t>saintshedd@roadrunner.com</a:t>
            </a:r>
            <a:r>
              <a:rPr lang="en-US" sz="1600" b="1" kern="100" dirty="0">
                <a:effectLst/>
                <a:latin typeface="Cambria" panose="02040503050406030204" pitchFamily="18" charset="0"/>
                <a:ea typeface="Cambria" panose="02040503050406030204" pitchFamily="18" charset="0"/>
                <a:cs typeface="Times New Roman" panose="02020603050405020304" pitchFamily="18" charset="0"/>
              </a:rPr>
              <a:t> or leave a message at 909-622-1373.</a:t>
            </a:r>
          </a:p>
        </p:txBody>
      </p:sp>
      <p:sp>
        <p:nvSpPr>
          <p:cNvPr id="12" name="Rectangle 11">
            <a:extLst>
              <a:ext uri="{FF2B5EF4-FFF2-40B4-BE49-F238E27FC236}">
                <a16:creationId xmlns:a16="http://schemas.microsoft.com/office/drawing/2014/main" id="{ED18C8D5-E2E3-555F-BC6A-FA9CE803D85F}"/>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Church Ministries</a:t>
            </a:r>
          </a:p>
        </p:txBody>
      </p:sp>
      <p:pic>
        <p:nvPicPr>
          <p:cNvPr id="4" name="Picture 3" descr="A close-up of hands holding each other&#10;&#10;AI-generated content may be incorrect.">
            <a:extLst>
              <a:ext uri="{FF2B5EF4-FFF2-40B4-BE49-F238E27FC236}">
                <a16:creationId xmlns:a16="http://schemas.microsoft.com/office/drawing/2014/main" id="{313BC7C7-B007-EDD1-C4F4-57DC4B982FED}"/>
              </a:ext>
            </a:extLst>
          </p:cNvPr>
          <p:cNvPicPr>
            <a:picLocks noChangeAspect="1"/>
          </p:cNvPicPr>
          <p:nvPr/>
        </p:nvPicPr>
        <p:blipFill>
          <a:blip r:embed="rId4">
            <a:extLst>
              <a:ext uri="{28A0092B-C50C-407E-A947-70E740481C1C}">
                <a14:useLocalDpi xmlns:a14="http://schemas.microsoft.com/office/drawing/2010/main" val="0"/>
              </a:ext>
            </a:extLst>
          </a:blip>
          <a:srcRect b="38136"/>
          <a:stretch/>
        </p:blipFill>
        <p:spPr>
          <a:xfrm>
            <a:off x="385517" y="809946"/>
            <a:ext cx="1985723" cy="1774436"/>
          </a:xfrm>
          <a:prstGeom prst="rect">
            <a:avLst/>
          </a:prstGeom>
        </p:spPr>
      </p:pic>
      <p:pic>
        <p:nvPicPr>
          <p:cNvPr id="18" name="Picture 17" descr="A drawing of an envelope with a sun inside&#10;&#10;AI-generated content may be incorrect.">
            <a:extLst>
              <a:ext uri="{FF2B5EF4-FFF2-40B4-BE49-F238E27FC236}">
                <a16:creationId xmlns:a16="http://schemas.microsoft.com/office/drawing/2014/main" id="{E4D1A034-9B5D-F667-95A1-0D4320DDF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019" y="3044328"/>
            <a:ext cx="1985723" cy="1985723"/>
          </a:xfrm>
          <a:prstGeom prst="rect">
            <a:avLst/>
          </a:prstGeom>
        </p:spPr>
      </p:pic>
      <p:sp>
        <p:nvSpPr>
          <p:cNvPr id="19" name="TextBox 18">
            <a:extLst>
              <a:ext uri="{FF2B5EF4-FFF2-40B4-BE49-F238E27FC236}">
                <a16:creationId xmlns:a16="http://schemas.microsoft.com/office/drawing/2014/main" id="{4DBF8E87-B0D5-A0AA-37FF-FC6A93976FEA}"/>
              </a:ext>
            </a:extLst>
          </p:cNvPr>
          <p:cNvSpPr txBox="1"/>
          <p:nvPr/>
        </p:nvSpPr>
        <p:spPr>
          <a:xfrm>
            <a:off x="355958" y="2863099"/>
            <a:ext cx="4926502" cy="2294474"/>
          </a:xfrm>
          <a:prstGeom prst="rect">
            <a:avLst/>
          </a:prstGeom>
          <a:noFill/>
        </p:spPr>
        <p:txBody>
          <a:bodyPr wrap="square">
            <a:spAutoFit/>
          </a:bodyPr>
          <a:lstStyle/>
          <a:p>
            <a:pPr marL="0" marR="0" algn="ctr">
              <a:lnSpc>
                <a:spcPct val="115000"/>
              </a:lnSpc>
              <a:spcAft>
                <a:spcPts val="800"/>
              </a:spcAft>
              <a:buNone/>
            </a:pPr>
            <a:r>
              <a:rPr lang="en-US" sz="2400" b="1" kern="100" dirty="0">
                <a:effectLst/>
                <a:latin typeface="Cambria" panose="02040503050406030204" pitchFamily="18" charset="0"/>
                <a:ea typeface="Cambria" panose="02040503050406030204" pitchFamily="18" charset="0"/>
                <a:cs typeface="Times New Roman" panose="02020603050405020304" pitchFamily="18" charset="0"/>
              </a:rPr>
              <a:t>Card Corner</a:t>
            </a:r>
          </a:p>
          <a:p>
            <a:pPr marL="0" marR="0" algn="ctr">
              <a:lnSpc>
                <a:spcPct val="115000"/>
              </a:lnSpc>
              <a:spcAft>
                <a:spcPts val="800"/>
              </a:spcAft>
              <a:buNone/>
            </a:pPr>
            <a:r>
              <a:rPr lang="en-US" sz="1600" kern="100" dirty="0">
                <a:effectLst/>
                <a:latin typeface="Cambria" panose="02040503050406030204" pitchFamily="18" charset="0"/>
                <a:ea typeface="Cambria" panose="02040503050406030204" pitchFamily="18" charset="0"/>
                <a:cs typeface="Times New Roman" panose="02020603050405020304" pitchFamily="18" charset="0"/>
              </a:rPr>
              <a:t>Every 3</a:t>
            </a:r>
            <a:r>
              <a:rPr lang="en-US" sz="1600" kern="100" baseline="30000" dirty="0">
                <a:effectLst/>
                <a:latin typeface="Cambria" panose="02040503050406030204" pitchFamily="18" charset="0"/>
                <a:ea typeface="Cambria" panose="02040503050406030204" pitchFamily="18" charset="0"/>
                <a:cs typeface="Times New Roman" panose="02020603050405020304" pitchFamily="18" charset="0"/>
              </a:rPr>
              <a:t>rd</a:t>
            </a:r>
            <a:r>
              <a:rPr lang="en-US" sz="1600" kern="100" dirty="0">
                <a:effectLst/>
                <a:latin typeface="Cambria" panose="02040503050406030204" pitchFamily="18" charset="0"/>
                <a:ea typeface="Cambria" panose="02040503050406030204" pitchFamily="18" charset="0"/>
                <a:cs typeface="Times New Roman" panose="02020603050405020304" pitchFamily="18" charset="0"/>
              </a:rPr>
              <a:t> Sunday during Fellowship Hour the Card Corner will be available with cards and addresses for Pilgrim members to share a friendly note with our families out of state, homebound or we just haven’t seen in awhile.  Stop by and write a card to let our Pilgrims know we are thinking about them.</a:t>
            </a:r>
          </a:p>
        </p:txBody>
      </p:sp>
      <p:pic>
        <p:nvPicPr>
          <p:cNvPr id="24" name="Picture 23" descr="A close-up of a phone&#10;&#10;AI-generated content may be incorrect.">
            <a:extLst>
              <a:ext uri="{FF2B5EF4-FFF2-40B4-BE49-F238E27FC236}">
                <a16:creationId xmlns:a16="http://schemas.microsoft.com/office/drawing/2014/main" id="{A17875B9-305C-B0A1-321A-DC24871783CA}"/>
              </a:ext>
            </a:extLst>
          </p:cNvPr>
          <p:cNvPicPr>
            <a:picLocks noChangeAspect="1"/>
          </p:cNvPicPr>
          <p:nvPr/>
        </p:nvPicPr>
        <p:blipFill>
          <a:blip r:embed="rId6">
            <a:extLst>
              <a:ext uri="{28A0092B-C50C-407E-A947-70E740481C1C}">
                <a14:useLocalDpi xmlns:a14="http://schemas.microsoft.com/office/drawing/2010/main" val="0"/>
              </a:ext>
            </a:extLst>
          </a:blip>
          <a:srcRect l="3887" r="73069" b="41162"/>
          <a:stretch/>
        </p:blipFill>
        <p:spPr>
          <a:xfrm>
            <a:off x="223083" y="5766768"/>
            <a:ext cx="2652150" cy="2333877"/>
          </a:xfrm>
          <a:prstGeom prst="rect">
            <a:avLst/>
          </a:prstGeom>
        </p:spPr>
      </p:pic>
      <p:pic>
        <p:nvPicPr>
          <p:cNvPr id="25" name="Picture 24" descr="A close-up of a phone&#10;&#10;AI-generated content may be incorrect.">
            <a:extLst>
              <a:ext uri="{FF2B5EF4-FFF2-40B4-BE49-F238E27FC236}">
                <a16:creationId xmlns:a16="http://schemas.microsoft.com/office/drawing/2014/main" id="{9023E0F0-A165-93A2-E743-2673ACF6DD99}"/>
              </a:ext>
            </a:extLst>
          </p:cNvPr>
          <p:cNvPicPr>
            <a:picLocks noChangeAspect="1"/>
          </p:cNvPicPr>
          <p:nvPr/>
        </p:nvPicPr>
        <p:blipFill>
          <a:blip r:embed="rId6">
            <a:extLst>
              <a:ext uri="{28A0092B-C50C-407E-A947-70E740481C1C}">
                <a14:useLocalDpi xmlns:a14="http://schemas.microsoft.com/office/drawing/2010/main" val="0"/>
              </a:ext>
            </a:extLst>
          </a:blip>
          <a:srcRect l="42228" r="40564" b="36028"/>
          <a:stretch/>
        </p:blipFill>
        <p:spPr>
          <a:xfrm>
            <a:off x="2966182" y="5766768"/>
            <a:ext cx="1821552" cy="2333877"/>
          </a:xfrm>
          <a:prstGeom prst="rect">
            <a:avLst/>
          </a:prstGeom>
        </p:spPr>
      </p:pic>
      <p:pic>
        <p:nvPicPr>
          <p:cNvPr id="26" name="Picture 25" descr="A close-up of a phone&#10;&#10;AI-generated content may be incorrect.">
            <a:extLst>
              <a:ext uri="{FF2B5EF4-FFF2-40B4-BE49-F238E27FC236}">
                <a16:creationId xmlns:a16="http://schemas.microsoft.com/office/drawing/2014/main" id="{8A77C4C4-62BC-997A-8F35-31AE2A945A71}"/>
              </a:ext>
            </a:extLst>
          </p:cNvPr>
          <p:cNvPicPr>
            <a:picLocks noChangeAspect="1"/>
          </p:cNvPicPr>
          <p:nvPr/>
        </p:nvPicPr>
        <p:blipFill>
          <a:blip r:embed="rId6">
            <a:extLst>
              <a:ext uri="{28A0092B-C50C-407E-A947-70E740481C1C}">
                <a14:useLocalDpi xmlns:a14="http://schemas.microsoft.com/office/drawing/2010/main" val="0"/>
              </a:ext>
            </a:extLst>
          </a:blip>
          <a:srcRect l="77069" b="52978"/>
          <a:stretch/>
        </p:blipFill>
        <p:spPr>
          <a:xfrm>
            <a:off x="4988960" y="5858144"/>
            <a:ext cx="2557427" cy="1807406"/>
          </a:xfrm>
          <a:prstGeom prst="rect">
            <a:avLst/>
          </a:prstGeom>
        </p:spPr>
      </p:pic>
      <p:sp>
        <p:nvSpPr>
          <p:cNvPr id="27" name="TextBox 26">
            <a:extLst>
              <a:ext uri="{FF2B5EF4-FFF2-40B4-BE49-F238E27FC236}">
                <a16:creationId xmlns:a16="http://schemas.microsoft.com/office/drawing/2014/main" id="{0E849F96-9D07-9254-D474-9243924512CA}"/>
              </a:ext>
            </a:extLst>
          </p:cNvPr>
          <p:cNvSpPr txBox="1"/>
          <p:nvPr/>
        </p:nvSpPr>
        <p:spPr>
          <a:xfrm>
            <a:off x="1422949" y="5281332"/>
            <a:ext cx="4926502" cy="480837"/>
          </a:xfrm>
          <a:prstGeom prst="rect">
            <a:avLst/>
          </a:prstGeom>
          <a:noFill/>
        </p:spPr>
        <p:txBody>
          <a:bodyPr wrap="square">
            <a:spAutoFit/>
          </a:bodyPr>
          <a:lstStyle/>
          <a:p>
            <a:pPr marL="0" marR="0" algn="ctr">
              <a:lnSpc>
                <a:spcPct val="115000"/>
              </a:lnSpc>
              <a:spcAft>
                <a:spcPts val="800"/>
              </a:spcAft>
              <a:buNone/>
            </a:pPr>
            <a:r>
              <a:rPr lang="en-US" sz="2400" b="1" kern="100" dirty="0">
                <a:latin typeface="Cambria" panose="02040503050406030204" pitchFamily="18" charset="0"/>
                <a:ea typeface="Cambria" panose="02040503050406030204" pitchFamily="18" charset="0"/>
                <a:cs typeface="Times New Roman" panose="02020603050405020304" pitchFamily="18" charset="0"/>
              </a:rPr>
              <a:t>Ways To Give</a:t>
            </a:r>
            <a:endParaRPr lang="en-US" sz="2400" b="1" kern="1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8" name="Picture 27" descr="A close-up of a phone&#10;&#10;AI-generated content may be incorrect.">
            <a:extLst>
              <a:ext uri="{FF2B5EF4-FFF2-40B4-BE49-F238E27FC236}">
                <a16:creationId xmlns:a16="http://schemas.microsoft.com/office/drawing/2014/main" id="{8504AC3F-4408-E034-B155-228A46089FFE}"/>
              </a:ext>
            </a:extLst>
          </p:cNvPr>
          <p:cNvPicPr>
            <a:picLocks noChangeAspect="1"/>
          </p:cNvPicPr>
          <p:nvPr/>
        </p:nvPicPr>
        <p:blipFill>
          <a:blip r:embed="rId6">
            <a:extLst>
              <a:ext uri="{28A0092B-C50C-407E-A947-70E740481C1C}">
                <a14:useLocalDpi xmlns:a14="http://schemas.microsoft.com/office/drawing/2010/main" val="0"/>
              </a:ext>
            </a:extLst>
          </a:blip>
          <a:srcRect l="1436" t="74129" r="76619" b="9796"/>
          <a:stretch/>
        </p:blipFill>
        <p:spPr>
          <a:xfrm>
            <a:off x="355958" y="8376564"/>
            <a:ext cx="2652150" cy="1025844"/>
          </a:xfrm>
          <a:prstGeom prst="rect">
            <a:avLst/>
          </a:prstGeom>
        </p:spPr>
      </p:pic>
      <p:sp>
        <p:nvSpPr>
          <p:cNvPr id="31" name="TextBox 30">
            <a:extLst>
              <a:ext uri="{FF2B5EF4-FFF2-40B4-BE49-F238E27FC236}">
                <a16:creationId xmlns:a16="http://schemas.microsoft.com/office/drawing/2014/main" id="{530A80C7-9F55-F4FC-D147-054C77342DD1}"/>
              </a:ext>
            </a:extLst>
          </p:cNvPr>
          <p:cNvSpPr txBox="1"/>
          <p:nvPr/>
        </p:nvSpPr>
        <p:spPr>
          <a:xfrm>
            <a:off x="2966182" y="8322590"/>
            <a:ext cx="4331560" cy="1169551"/>
          </a:xfrm>
          <a:prstGeom prst="rect">
            <a:avLst/>
          </a:prstGeom>
          <a:noFill/>
        </p:spPr>
        <p:txBody>
          <a:bodyPr wrap="square" rtlCol="0">
            <a:spAutoFit/>
          </a:bodyPr>
          <a:lstStyle/>
          <a:p>
            <a:r>
              <a:rPr lang="en-US" sz="1000" dirty="0">
                <a:latin typeface="Cambria" panose="02040503050406030204" pitchFamily="18" charset="0"/>
                <a:ea typeface="Cambria" panose="02040503050406030204" pitchFamily="18" charset="0"/>
              </a:rPr>
              <a:t>When you text “PILGRIMCHURCH” to 833-813-9522 you will receive a one-time reply congaing a link to give to PILGRIM CONGREGATIONAL CHURCH (1msg/request).  Please be aware that MSG &amp; Data rates may apply.  For full Terms &amp; Conditions please visit </a:t>
            </a:r>
            <a:r>
              <a:rPr lang="en-US" sz="1000" dirty="0">
                <a:latin typeface="Cambria" panose="02040503050406030204" pitchFamily="18" charset="0"/>
                <a:ea typeface="Cambria" panose="02040503050406030204" pitchFamily="18" charset="0"/>
                <a:hlinkClick r:id="rId7"/>
              </a:rPr>
              <a:t>http://pushpay.com/terms</a:t>
            </a:r>
            <a:r>
              <a:rPr lang="en-US" sz="1000" dirty="0">
                <a:latin typeface="Cambria" panose="02040503050406030204" pitchFamily="18" charset="0"/>
                <a:ea typeface="Cambria" panose="02040503050406030204" pitchFamily="18" charset="0"/>
              </a:rPr>
              <a:t>.  For the Privacy Policy please visit </a:t>
            </a:r>
            <a:r>
              <a:rPr lang="en-US" sz="1000" dirty="0">
                <a:latin typeface="Cambria" panose="02040503050406030204" pitchFamily="18" charset="0"/>
                <a:ea typeface="Cambria" panose="02040503050406030204" pitchFamily="18" charset="0"/>
                <a:hlinkClick r:id="rId8"/>
              </a:rPr>
              <a:t>https://pushpay.com/privacy</a:t>
            </a:r>
            <a:r>
              <a:rPr lang="en-US" sz="1000" dirty="0">
                <a:latin typeface="Cambria" panose="02040503050406030204" pitchFamily="18" charset="0"/>
                <a:ea typeface="Cambria" panose="02040503050406030204" pitchFamily="18" charset="0"/>
              </a:rPr>
              <a:t>.  For help reply HELP or STOP to cancel.  </a:t>
            </a:r>
            <a:r>
              <a:rPr lang="en-US" sz="1000" b="1" dirty="0">
                <a:latin typeface="Cambria" panose="02040503050406030204" pitchFamily="18" charset="0"/>
                <a:ea typeface="Cambria" panose="02040503050406030204" pitchFamily="18" charset="0"/>
              </a:rPr>
              <a:t>If you have any questions, please call the church office at 909-622-1373.</a:t>
            </a:r>
          </a:p>
        </p:txBody>
      </p:sp>
      <p:sp>
        <p:nvSpPr>
          <p:cNvPr id="3" name="TextBox 2">
            <a:extLst>
              <a:ext uri="{FF2B5EF4-FFF2-40B4-BE49-F238E27FC236}">
                <a16:creationId xmlns:a16="http://schemas.microsoft.com/office/drawing/2014/main" id="{A196375C-B628-2D95-B279-0F4491E2FAA6}"/>
              </a:ext>
            </a:extLst>
          </p:cNvPr>
          <p:cNvSpPr txBox="1"/>
          <p:nvPr/>
        </p:nvSpPr>
        <p:spPr>
          <a:xfrm>
            <a:off x="111203" y="9719846"/>
            <a:ext cx="7549994"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				August 2025	                                        		                                  19	</a:t>
            </a:r>
          </a:p>
        </p:txBody>
      </p:sp>
    </p:spTree>
    <p:extLst>
      <p:ext uri="{BB962C8B-B14F-4D97-AF65-F5344CB8AC3E}">
        <p14:creationId xmlns:p14="http://schemas.microsoft.com/office/powerpoint/2010/main" val="234171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5C6D32-0FB0-157F-9C4A-FB8104EEC020}"/>
              </a:ext>
            </a:extLst>
          </p:cNvPr>
          <p:cNvSpPr txBox="1"/>
          <p:nvPr/>
        </p:nvSpPr>
        <p:spPr>
          <a:xfrm>
            <a:off x="15018" y="3775411"/>
            <a:ext cx="7772400" cy="5478423"/>
          </a:xfrm>
          <a:prstGeom prst="rect">
            <a:avLst/>
          </a:prstGeom>
          <a:noFill/>
        </p:spPr>
        <p:txBody>
          <a:bodyPr wrap="square">
            <a:spAutoFit/>
          </a:bodyPr>
          <a:lstStyle/>
          <a:p>
            <a:r>
              <a:rPr lang="en-US" sz="1400" dirty="0">
                <a:latin typeface="Cambria" panose="02040503050406030204" pitchFamily="18" charset="0"/>
                <a:ea typeface="Cambria" panose="02040503050406030204" pitchFamily="18" charset="0"/>
              </a:rPr>
              <a:t>Jeremiah is told by God that he is appointed by God to be a prophet to the nations, not just Israel and Judah.  The words that the Lord will put into the mouth of Jeremiah are for the whole world, for every nation.  Does God still appoint prophets to the nations?  I believe that he does.  I believe that he has.  I believe that we, the members of Pilgrim Congregational Church, are his prophets to the nations.</a:t>
            </a:r>
          </a:p>
          <a:p>
            <a:r>
              <a:rPr lang="en-US" sz="1400" dirty="0">
                <a:latin typeface="Cambria" panose="02040503050406030204" pitchFamily="18" charset="0"/>
                <a:ea typeface="Cambria" panose="02040503050406030204" pitchFamily="18" charset="0"/>
              </a:rPr>
              <a:t> </a:t>
            </a:r>
          </a:p>
          <a:p>
            <a:r>
              <a:rPr lang="en-US" sz="1400" dirty="0">
                <a:latin typeface="Cambria" panose="02040503050406030204" pitchFamily="18" charset="0"/>
                <a:ea typeface="Cambria" panose="02040503050406030204" pitchFamily="18" charset="0"/>
              </a:rPr>
              <a:t>When we think of prophets we think of old men wearing robes, loudly crying out that the end is near or that terrible things are about to happen to those who do not repent.  These can be helpful images, but they can also mislead.  They can make us think that only men or older people can be prophets and that you are required to be weird to be a prophet.  We know from scripture that these assumptions are not true: there is Deborah in the book of Judges and the three daughters of Philip in Acts 21, who are said to have the gift of prophecy.</a:t>
            </a:r>
          </a:p>
          <a:p>
            <a:r>
              <a:rPr lang="en-US" sz="1400" dirty="0">
                <a:latin typeface="Cambria" panose="02040503050406030204" pitchFamily="18" charset="0"/>
                <a:ea typeface="Cambria" panose="02040503050406030204" pitchFamily="18" charset="0"/>
              </a:rPr>
              <a:t> </a:t>
            </a:r>
          </a:p>
          <a:p>
            <a:r>
              <a:rPr lang="en-US" sz="1400" dirty="0">
                <a:latin typeface="Cambria" panose="02040503050406030204" pitchFamily="18" charset="0"/>
                <a:ea typeface="Cambria" panose="02040503050406030204" pitchFamily="18" charset="0"/>
              </a:rPr>
              <a:t>A prophet is simply someone who speaks God’s Word.  And that, I believe, ought to include all the followers of Christ.  Paul encouraged all Christians to pursue prophecy.  It is not as hard as it may sound.  You have already done it, if you have said of some social, cultural, or governmental practice that harms the righteous or poor or needy, “That’s not right.” </a:t>
            </a:r>
          </a:p>
          <a:p>
            <a:r>
              <a:rPr lang="en-US" sz="1400" dirty="0">
                <a:latin typeface="Cambria" panose="02040503050406030204" pitchFamily="18" charset="0"/>
                <a:ea typeface="Cambria" panose="02040503050406030204" pitchFamily="18" charset="0"/>
              </a:rPr>
              <a:t> </a:t>
            </a:r>
          </a:p>
          <a:p>
            <a:r>
              <a:rPr lang="en-US" sz="1400" dirty="0">
                <a:latin typeface="Cambria" panose="02040503050406030204" pitchFamily="18" charset="0"/>
                <a:ea typeface="Cambria" panose="02040503050406030204" pitchFamily="18" charset="0"/>
              </a:rPr>
              <a:t>We are all called to participate in prophecy of this sort.  It does not need to be weird.  It does not require you to be old.  It only requires that you speak against practices that trample those in need.  </a:t>
            </a:r>
          </a:p>
          <a:p>
            <a:r>
              <a:rPr lang="en-US" sz="1400" dirty="0">
                <a:latin typeface="Cambria" panose="02040503050406030204" pitchFamily="18" charset="0"/>
                <a:ea typeface="Cambria" panose="02040503050406030204" pitchFamily="18" charset="0"/>
              </a:rPr>
              <a:t> </a:t>
            </a:r>
          </a:p>
          <a:p>
            <a:r>
              <a:rPr lang="en-US" sz="1400" dirty="0">
                <a:latin typeface="Cambria" panose="02040503050406030204" pitchFamily="18" charset="0"/>
                <a:ea typeface="Cambria" panose="02040503050406030204" pitchFamily="18" charset="0"/>
              </a:rPr>
              <a:t>We are called to be prophets to the nations.  Our God is a God of Justice and Righteousness.  Let us humbly speak the word of Truth against those practices of culture and policy and war which prevent people from having peaceful shelter and access to food and health services.</a:t>
            </a:r>
          </a:p>
          <a:p>
            <a:pPr marL="0" marR="0"/>
            <a:endParaRPr lang="en-US" sz="1400" kern="100" dirty="0">
              <a:effectLst/>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A6A1758E-6490-6453-CBA8-68706727C43E}"/>
              </a:ext>
            </a:extLst>
          </p:cNvPr>
          <p:cNvSpPr txBox="1"/>
          <p:nvPr/>
        </p:nvSpPr>
        <p:spPr>
          <a:xfrm>
            <a:off x="232472" y="9653943"/>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4119C80C-9B89-1A60-38DD-3C7B7F4F6C8D}"/>
              </a:ext>
            </a:extLst>
          </p:cNvPr>
          <p:cNvSpPr txBox="1"/>
          <p:nvPr/>
        </p:nvSpPr>
        <p:spPr>
          <a:xfrm>
            <a:off x="5203088"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2</a:t>
            </a:r>
          </a:p>
        </p:txBody>
      </p:sp>
      <p:sp>
        <p:nvSpPr>
          <p:cNvPr id="12" name="Rectangle 11">
            <a:extLst>
              <a:ext uri="{FF2B5EF4-FFF2-40B4-BE49-F238E27FC236}">
                <a16:creationId xmlns:a16="http://schemas.microsoft.com/office/drawing/2014/main" id="{C5F2B2C5-F0C2-8010-5A94-7A4C1E811DF7}"/>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Senior Minister’s Message</a:t>
            </a:r>
          </a:p>
        </p:txBody>
      </p:sp>
      <p:sp>
        <p:nvSpPr>
          <p:cNvPr id="3" name="TextBox 2">
            <a:extLst>
              <a:ext uri="{FF2B5EF4-FFF2-40B4-BE49-F238E27FC236}">
                <a16:creationId xmlns:a16="http://schemas.microsoft.com/office/drawing/2014/main" id="{E1D0C12A-E8BD-B677-92F3-77EE54E63661}"/>
              </a:ext>
            </a:extLst>
          </p:cNvPr>
          <p:cNvSpPr txBox="1"/>
          <p:nvPr/>
        </p:nvSpPr>
        <p:spPr>
          <a:xfrm>
            <a:off x="2224216" y="835275"/>
            <a:ext cx="5320526" cy="2015936"/>
          </a:xfrm>
          <a:prstGeom prst="rect">
            <a:avLst/>
          </a:prstGeom>
          <a:noFill/>
        </p:spPr>
        <p:txBody>
          <a:bodyPr wrap="square">
            <a:spAutoFit/>
          </a:bodyPr>
          <a:lstStyle/>
          <a:p>
            <a:pPr marL="0" marR="0" indent="0" algn="ctr">
              <a:spcAft>
                <a:spcPts val="600"/>
              </a:spcAft>
              <a:buNone/>
            </a:pPr>
            <a:r>
              <a:rPr lang="en-US" sz="3600" b="1" kern="1400" dirty="0">
                <a:ln>
                  <a:noFill/>
                </a:ln>
                <a:solidFill>
                  <a:srgbClr val="000000"/>
                </a:solidFill>
                <a:effectLst/>
                <a:latin typeface="Cambria" panose="02040503050406030204" pitchFamily="18" charset="0"/>
              </a:rPr>
              <a:t>Prophets to the Nations</a:t>
            </a:r>
            <a:endParaRPr lang="en-US" sz="3600" kern="1400" dirty="0">
              <a:ln>
                <a:noFill/>
              </a:ln>
              <a:solidFill>
                <a:srgbClr val="000000"/>
              </a:solidFill>
              <a:effectLst/>
              <a:latin typeface="Times New Roman" panose="02020603050405020304" pitchFamily="18" charset="0"/>
            </a:endParaRPr>
          </a:p>
          <a:p>
            <a:pPr marL="0" marR="0" indent="0" algn="ctr">
              <a:buNone/>
            </a:pPr>
            <a:r>
              <a:rPr lang="en-US" i="1" kern="1400" dirty="0">
                <a:ln>
                  <a:noFill/>
                </a:ln>
                <a:solidFill>
                  <a:srgbClr val="730012"/>
                </a:solidFill>
                <a:effectLst/>
                <a:latin typeface="Cambria" panose="02040503050406030204" pitchFamily="18" charset="0"/>
              </a:rPr>
              <a:t>“</a:t>
            </a:r>
            <a:r>
              <a:rPr lang="en-US" sz="2000" i="1" kern="1400" dirty="0">
                <a:ln>
                  <a:noFill/>
                </a:ln>
                <a:solidFill>
                  <a:srgbClr val="730012"/>
                </a:solidFill>
                <a:effectLst/>
                <a:latin typeface="Cambria" panose="02040503050406030204" pitchFamily="18" charset="0"/>
              </a:rPr>
              <a:t>I appointed you a prophet to the nations.”   Jeremiah 1:5</a:t>
            </a:r>
          </a:p>
          <a:p>
            <a:pPr marL="0" marR="0" indent="0" algn="ctr">
              <a:buNone/>
            </a:pPr>
            <a:endParaRPr lang="en-US" sz="800" i="1" kern="1400" dirty="0">
              <a:solidFill>
                <a:srgbClr val="730012"/>
              </a:solidFill>
              <a:latin typeface="Cambria" panose="02040503050406030204" pitchFamily="18" charset="0"/>
            </a:endParaRPr>
          </a:p>
          <a:p>
            <a:pPr marL="0" marR="0" indent="0" algn="ctr">
              <a:buNone/>
            </a:pPr>
            <a:endParaRPr lang="en-US" sz="1800" b="1" kern="1400" dirty="0">
              <a:ln>
                <a:noFill/>
              </a:ln>
              <a:effectLst/>
              <a:latin typeface="Cambria" panose="02040503050406030204" pitchFamily="18" charset="0"/>
            </a:endParaRPr>
          </a:p>
          <a:p>
            <a:pPr marL="0" marR="0" indent="0" algn="ctr">
              <a:buNone/>
            </a:pPr>
            <a:r>
              <a:rPr lang="en-US" sz="1800" b="1" kern="1400" dirty="0">
                <a:ln>
                  <a:noFill/>
                </a:ln>
                <a:effectLst/>
                <a:latin typeface="Cambria" panose="02040503050406030204" pitchFamily="18" charset="0"/>
              </a:rPr>
              <a:t>By: Rev. Dr. Patrick Horn</a:t>
            </a:r>
            <a:endParaRPr lang="en-US" sz="1800" b="1" kern="1400" dirty="0">
              <a:ln>
                <a:noFill/>
              </a:ln>
              <a:effectLst/>
              <a:latin typeface="Times New Roman" panose="02020603050405020304" pitchFamily="18" charset="0"/>
            </a:endParaRPr>
          </a:p>
        </p:txBody>
      </p:sp>
      <p:sp>
        <p:nvSpPr>
          <p:cNvPr id="2" name="Footer Placeholder 1">
            <a:extLst>
              <a:ext uri="{FF2B5EF4-FFF2-40B4-BE49-F238E27FC236}">
                <a16:creationId xmlns:a16="http://schemas.microsoft.com/office/drawing/2014/main" id="{B3AE5EF9-09E9-E281-7992-060AE0441AE5}"/>
              </a:ext>
            </a:extLst>
          </p:cNvPr>
          <p:cNvSpPr>
            <a:spLocks noGrp="1"/>
          </p:cNvSpPr>
          <p:nvPr>
            <p:ph type="ftr" sz="quarter" idx="11"/>
          </p:nvPr>
        </p:nvSpPr>
        <p:spPr>
          <a:xfrm>
            <a:off x="2574608" y="9322647"/>
            <a:ext cx="2623185" cy="638217"/>
          </a:xfrm>
        </p:spPr>
        <p:txBody>
          <a:bodyPr/>
          <a:lstStyle/>
          <a:p>
            <a:endParaRPr lang="en-US" sz="1000" b="1" dirty="0"/>
          </a:p>
          <a:p>
            <a:endParaRPr lang="en-US" sz="1000" b="1" dirty="0"/>
          </a:p>
          <a:p>
            <a:r>
              <a:rPr lang="en-US" sz="800" b="1" dirty="0"/>
              <a:t>August 2025</a:t>
            </a:r>
          </a:p>
        </p:txBody>
      </p:sp>
      <p:pic>
        <p:nvPicPr>
          <p:cNvPr id="5" name="Picture 4">
            <a:extLst>
              <a:ext uri="{FF2B5EF4-FFF2-40B4-BE49-F238E27FC236}">
                <a16:creationId xmlns:a16="http://schemas.microsoft.com/office/drawing/2014/main" id="{7998CE64-5909-DD31-833E-2943C95F9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6567" y="948014"/>
            <a:ext cx="2755370" cy="2099205"/>
          </a:xfrm>
          <a:prstGeom prst="rect">
            <a:avLst/>
          </a:prstGeom>
        </p:spPr>
      </p:pic>
    </p:spTree>
    <p:extLst>
      <p:ext uri="{BB962C8B-B14F-4D97-AF65-F5344CB8AC3E}">
        <p14:creationId xmlns:p14="http://schemas.microsoft.com/office/powerpoint/2010/main" val="220149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385FD-37C9-900D-5A77-D17DEC86377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6BB2B5A0-3C19-0903-7081-33CBB439BC07}"/>
              </a:ext>
            </a:extLst>
          </p:cNvPr>
          <p:cNvSpPr txBox="1"/>
          <p:nvPr/>
        </p:nvSpPr>
        <p:spPr>
          <a:xfrm>
            <a:off x="232472" y="9653943"/>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505AE2FE-BE10-E677-978D-61161D44B840}"/>
              </a:ext>
            </a:extLst>
          </p:cNvPr>
          <p:cNvSpPr txBox="1"/>
          <p:nvPr/>
        </p:nvSpPr>
        <p:spPr>
          <a:xfrm>
            <a:off x="5203088"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19</a:t>
            </a:r>
          </a:p>
        </p:txBody>
      </p:sp>
      <p:sp>
        <p:nvSpPr>
          <p:cNvPr id="12" name="Rectangle 11">
            <a:extLst>
              <a:ext uri="{FF2B5EF4-FFF2-40B4-BE49-F238E27FC236}">
                <a16:creationId xmlns:a16="http://schemas.microsoft.com/office/drawing/2014/main" id="{BC557BD9-BE35-F689-DA08-CEE741469C83}"/>
              </a:ext>
            </a:extLst>
          </p:cNvPr>
          <p:cNvSpPr/>
          <p:nvPr/>
        </p:nvSpPr>
        <p:spPr>
          <a:xfrm>
            <a:off x="-1" y="-11780"/>
            <a:ext cx="7772401"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Service Notes</a:t>
            </a:r>
          </a:p>
        </p:txBody>
      </p:sp>
      <p:graphicFrame>
        <p:nvGraphicFramePr>
          <p:cNvPr id="2" name="Table 1">
            <a:extLst>
              <a:ext uri="{FF2B5EF4-FFF2-40B4-BE49-F238E27FC236}">
                <a16:creationId xmlns:a16="http://schemas.microsoft.com/office/drawing/2014/main" id="{0A9C35A6-FE45-ACE5-BE01-A03A5E459607}"/>
              </a:ext>
            </a:extLst>
          </p:cNvPr>
          <p:cNvGraphicFramePr>
            <a:graphicFrameLocks noGrp="1"/>
          </p:cNvGraphicFramePr>
          <p:nvPr>
            <p:extLst>
              <p:ext uri="{D42A27DB-BD31-4B8C-83A1-F6EECF244321}">
                <p14:modId xmlns:p14="http://schemas.microsoft.com/office/powerpoint/2010/main" val="1176469341"/>
              </p:ext>
            </p:extLst>
          </p:nvPr>
        </p:nvGraphicFramePr>
        <p:xfrm>
          <a:off x="0" y="619931"/>
          <a:ext cx="7772400" cy="931926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3335368929"/>
                    </a:ext>
                  </a:extLst>
                </a:gridCol>
                <a:gridCol w="3886200">
                  <a:extLst>
                    <a:ext uri="{9D8B030D-6E8A-4147-A177-3AD203B41FA5}">
                      <a16:colId xmlns:a16="http://schemas.microsoft.com/office/drawing/2014/main" val="2932103903"/>
                    </a:ext>
                  </a:extLst>
                </a:gridCol>
              </a:tblGrid>
              <a:tr h="9316545">
                <a:tc>
                  <a:txBody>
                    <a:bodyPr/>
                    <a:lstStyle/>
                    <a:p>
                      <a:pPr algn="ctr">
                        <a:lnSpc>
                          <a:spcPct val="100000"/>
                        </a:lnSpc>
                        <a:spcBef>
                          <a:spcPts val="300"/>
                        </a:spcBef>
                        <a:spcAft>
                          <a:spcPts val="300"/>
                        </a:spcAft>
                      </a:pPr>
                      <a:r>
                        <a:rPr lang="en-US" sz="1600" b="1" dirty="0">
                          <a:solidFill>
                            <a:srgbClr val="800000"/>
                          </a:solidFill>
                          <a:latin typeface="Cambria" panose="02040503050406030204" pitchFamily="18" charset="0"/>
                          <a:ea typeface="Cambria" panose="02040503050406030204" pitchFamily="18" charset="0"/>
                        </a:rPr>
                        <a:t>August 3rd</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600"/>
                        </a:spcAft>
                      </a:pPr>
                      <a:r>
                        <a:rPr lang="en-US" sz="1600" b="1" baseline="30000" dirty="0">
                          <a:solidFill>
                            <a:srgbClr val="800000"/>
                          </a:solidFill>
                          <a:latin typeface="Cambria" panose="02040503050406030204" pitchFamily="18" charset="0"/>
                          <a:ea typeface="Cambria" panose="02040503050406030204" pitchFamily="18" charset="0"/>
                        </a:rPr>
                        <a:t>Eighth Sunday after Pentecost</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Presiding Minister: Rev. Heather Miner</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Worship Assistant: Rev. Keith Eades</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1: Hosea 11:1-11</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2: Luke 12:13-31</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Color: Green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Theme: Seek First the Kingdom of God</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Sermon: My Soul’s Quest</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Ushers:  Sylvia Osborn, Guadalupe Oceguera, Jenni Whyte and </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Lorraine Rogers</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 Acolytes:  Samantha Campbell &amp; Armondo Piercy</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Fellowship Host:  Members At Large</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This morning’s flowers are thoughtfully and lovingly provided by</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 Janet Beech: </a:t>
                      </a:r>
                      <a:r>
                        <a:rPr lang="en-US" sz="1400" b="0" i="1" baseline="30000" dirty="0">
                          <a:solidFill>
                            <a:schemeClr val="tx1"/>
                          </a:solidFill>
                          <a:latin typeface="Cambria" panose="02040503050406030204" pitchFamily="18" charset="0"/>
                          <a:ea typeface="Cambria" panose="02040503050406030204" pitchFamily="18" charset="0"/>
                        </a:rPr>
                        <a:t>“I love Pilgrim, </a:t>
                      </a:r>
                    </a:p>
                    <a:p>
                      <a:pPr algn="ctr">
                        <a:lnSpc>
                          <a:spcPct val="100000"/>
                        </a:lnSpc>
                      </a:pPr>
                      <a:r>
                        <a:rPr lang="en-US" sz="1400" b="0" i="1" baseline="30000" dirty="0">
                          <a:solidFill>
                            <a:schemeClr val="tx1"/>
                          </a:solidFill>
                          <a:latin typeface="Cambria" panose="02040503050406030204" pitchFamily="18" charset="0"/>
                          <a:ea typeface="Cambria" panose="02040503050406030204" pitchFamily="18" charset="0"/>
                        </a:rPr>
                        <a:t>Pilgrim loves me...</a:t>
                      </a:r>
                    </a:p>
                    <a:p>
                      <a:pPr algn="ctr">
                        <a:lnSpc>
                          <a:spcPct val="100000"/>
                        </a:lnSpc>
                      </a:pPr>
                      <a:r>
                        <a:rPr lang="en-US" sz="1400" b="0" i="1" baseline="30000" dirty="0">
                          <a:solidFill>
                            <a:schemeClr val="tx1"/>
                          </a:solidFill>
                          <a:latin typeface="Cambria" panose="02040503050406030204" pitchFamily="18" charset="0"/>
                          <a:ea typeface="Cambria" panose="02040503050406030204" pitchFamily="18" charset="0"/>
                        </a:rPr>
                        <a:t>And so we make</a:t>
                      </a:r>
                    </a:p>
                    <a:p>
                      <a:pPr algn="ctr">
                        <a:lnSpc>
                          <a:spcPct val="100000"/>
                        </a:lnSpc>
                        <a:spcAft>
                          <a:spcPts val="600"/>
                        </a:spcAft>
                      </a:pPr>
                      <a:r>
                        <a:rPr lang="en-US" sz="1400" b="0" i="1" baseline="30000" dirty="0">
                          <a:solidFill>
                            <a:schemeClr val="tx1"/>
                          </a:solidFill>
                          <a:latin typeface="Cambria" panose="02040503050406030204" pitchFamily="18" charset="0"/>
                          <a:ea typeface="Cambria" panose="02040503050406030204" pitchFamily="18" charset="0"/>
                        </a:rPr>
                        <a:t>A perfect family!”</a:t>
                      </a:r>
                    </a:p>
                    <a:p>
                      <a:pPr algn="ctr">
                        <a:lnSpc>
                          <a:spcPct val="100000"/>
                        </a:lnSpc>
                        <a:spcAft>
                          <a:spcPts val="600"/>
                        </a:spcAft>
                      </a:pPr>
                      <a:r>
                        <a:rPr lang="en-US" sz="1600" b="1" dirty="0">
                          <a:solidFill>
                            <a:srgbClr val="800000"/>
                          </a:solidFill>
                          <a:latin typeface="Cambria" panose="02040503050406030204" pitchFamily="18" charset="0"/>
                          <a:ea typeface="Cambria" panose="02040503050406030204" pitchFamily="18" charset="0"/>
                        </a:rPr>
                        <a:t>August 10th</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600"/>
                        </a:spcAft>
                      </a:pPr>
                      <a:r>
                        <a:rPr lang="en-US" sz="1600" b="1" baseline="30000" dirty="0">
                          <a:solidFill>
                            <a:srgbClr val="800000"/>
                          </a:solidFill>
                          <a:latin typeface="Cambria" panose="02040503050406030204" pitchFamily="18" charset="0"/>
                          <a:ea typeface="Cambria" panose="02040503050406030204" pitchFamily="18" charset="0"/>
                        </a:rPr>
                        <a:t>Ninth Sunday after Pentecost</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Worship Assistant: Ms. Sherry Glab</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1:  Luke 12:32-40</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2:  Isaiah 1:1,10-20</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Color:  Green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Theme:  There’s no practice of faith without morality</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Sermon: “Learn to Do Good”</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Ushers: Ben Selters, Sue Selters and Janet McBride</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Acolytes: Kodie Gray</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Fellowship Host: Outreach</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This morning’s flowers are thoughtfully and lovingly provided by Sherry Glab: “In memory of Tom Glab. </a:t>
                      </a:r>
                    </a:p>
                    <a:p>
                      <a:pPr algn="ctr">
                        <a:lnSpc>
                          <a:spcPct val="100000"/>
                        </a:lnSpc>
                        <a:spcAft>
                          <a:spcPts val="600"/>
                        </a:spcAft>
                      </a:pPr>
                      <a:r>
                        <a:rPr lang="en-US" sz="1400" b="0" baseline="30000" dirty="0">
                          <a:solidFill>
                            <a:schemeClr val="tx1"/>
                          </a:solidFill>
                          <a:latin typeface="Cambria" panose="02040503050406030204" pitchFamily="18" charset="0"/>
                          <a:ea typeface="Cambria" panose="02040503050406030204" pitchFamily="18" charset="0"/>
                        </a:rPr>
                        <a:t>Happy Birthday.”</a:t>
                      </a:r>
                    </a:p>
                    <a:p>
                      <a:pPr algn="ctr">
                        <a:lnSpc>
                          <a:spcPct val="100000"/>
                        </a:lnSpc>
                        <a:spcAft>
                          <a:spcPts val="600"/>
                        </a:spcAft>
                      </a:pPr>
                      <a:r>
                        <a:rPr lang="en-US" sz="1600" b="1" dirty="0">
                          <a:solidFill>
                            <a:srgbClr val="800000"/>
                          </a:solidFill>
                          <a:latin typeface="Cambria" panose="02040503050406030204" pitchFamily="18" charset="0"/>
                          <a:ea typeface="Cambria" panose="02040503050406030204" pitchFamily="18" charset="0"/>
                        </a:rPr>
                        <a:t>August 17th</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0"/>
                        </a:spcAft>
                      </a:pPr>
                      <a:r>
                        <a:rPr lang="en-US" sz="1600" b="1" baseline="30000" dirty="0">
                          <a:solidFill>
                            <a:srgbClr val="800000"/>
                          </a:solidFill>
                          <a:latin typeface="Cambria" panose="02040503050406030204" pitchFamily="18" charset="0"/>
                          <a:ea typeface="Cambria" panose="02040503050406030204" pitchFamily="18" charset="0"/>
                        </a:rPr>
                        <a:t>Tenth Sunday after Pentecost</a:t>
                      </a:r>
                    </a:p>
                    <a:p>
                      <a:pPr algn="ctr">
                        <a:lnSpc>
                          <a:spcPct val="100000"/>
                        </a:lnSpc>
                        <a:spcAft>
                          <a:spcPts val="600"/>
                        </a:spcAft>
                      </a:pPr>
                      <a:r>
                        <a:rPr lang="en-US" sz="1400" b="1" baseline="30000" dirty="0">
                          <a:solidFill>
                            <a:srgbClr val="800000"/>
                          </a:solidFill>
                          <a:latin typeface="Cambria" panose="02040503050406030204" pitchFamily="18" charset="0"/>
                          <a:ea typeface="Cambria" panose="02040503050406030204" pitchFamily="18" charset="0"/>
                        </a:rPr>
                        <a:t>(Communion Sunday)</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Worship Assistant:  Mr. Andrew Olson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1:  Luke 12:49-56</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2:  Isaiah 5:1-7</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Color:  White</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Theme: God pays attention to the sufferer</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Sermon: “God Hears the Cry”</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400" b="0" baseline="30000" dirty="0">
                          <a:solidFill>
                            <a:schemeClr val="tx1"/>
                          </a:solidFill>
                          <a:latin typeface="Cambria" panose="02040503050406030204" pitchFamily="18" charset="0"/>
                          <a:ea typeface="Cambria" panose="02040503050406030204" pitchFamily="18" charset="0"/>
                        </a:rPr>
                        <a:t>Ushers: Ron Vanyo, Dulce Ruiz &amp; Bob Wheeler</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Acolytes:  Preston Dague &amp; Charlie McCormick</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Fellowship Host: Friendship Guild</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This morning’s flowers are thoughtfully provided: “In loving memory of Dr. H. R. Mengle, by his family.”</a:t>
                      </a:r>
                    </a:p>
                    <a:p>
                      <a:pPr algn="ctr"/>
                      <a:endParaRPr lang="en-US" sz="1200" b="1" dirty="0">
                        <a:solidFill>
                          <a:srgbClr val="800000"/>
                        </a:solidFill>
                        <a:latin typeface="Cambria" panose="02040503050406030204" pitchFamily="18" charset="0"/>
                        <a:ea typeface="Cambria" panose="02040503050406030204" pitchFamily="18" charset="0"/>
                      </a:endParaRPr>
                    </a:p>
                    <a:p>
                      <a:pPr algn="ctr"/>
                      <a:endParaRPr lang="en-US" sz="1200" b="1" dirty="0">
                        <a:solidFill>
                          <a:srgbClr val="800000"/>
                        </a:solidFill>
                        <a:latin typeface="Cambria" panose="02040503050406030204" pitchFamily="18" charset="0"/>
                        <a:ea typeface="Cambria" panose="02040503050406030204" pitchFamily="18" charset="0"/>
                      </a:endParaRPr>
                    </a:p>
                    <a:p>
                      <a:pPr algn="ctr"/>
                      <a:endParaRPr lang="en-US" sz="1200" b="1" dirty="0">
                        <a:solidFill>
                          <a:srgbClr val="800000"/>
                        </a:solidFill>
                        <a:latin typeface="Cambria" panose="02040503050406030204" pitchFamily="18" charset="0"/>
                        <a:ea typeface="Cambria" panose="02040503050406030204" pitchFamily="18" charset="0"/>
                      </a:endParaRPr>
                    </a:p>
                    <a:p>
                      <a:pPr algn="ctr"/>
                      <a:endParaRPr lang="en-US" sz="1200" b="1" dirty="0">
                        <a:solidFill>
                          <a:srgbClr val="800000"/>
                        </a:solidFill>
                        <a:latin typeface="Cambria" panose="02040503050406030204" pitchFamily="18" charset="0"/>
                        <a:ea typeface="Cambria" panose="02040503050406030204" pitchFamily="18" charset="0"/>
                      </a:endParaRPr>
                    </a:p>
                    <a:p>
                      <a:pPr algn="ctr"/>
                      <a:endParaRPr lang="en-US" sz="1200" b="1" dirty="0">
                        <a:solidFill>
                          <a:srgbClr val="800000"/>
                        </a:solidFill>
                        <a:latin typeface="Cambria" panose="02040503050406030204" pitchFamily="18" charset="0"/>
                        <a:ea typeface="Cambria" panose="02040503050406030204" pitchFamily="18" charset="0"/>
                      </a:endParaRP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ea typeface="Cambria" panose="02040503050406030204" pitchFamily="18" charset="0"/>
                        </a:rPr>
                        <a:t>Isaiah 60:1 “Rise Up</a:t>
                      </a: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ea typeface="Cambria" panose="02040503050406030204" pitchFamily="18" charset="0"/>
                        </a:rPr>
                        <a:t>Isaiah 60:1 “Rise Up</a:t>
                      </a:r>
                    </a:p>
                    <a:p>
                      <a:pPr algn="ctr"/>
                      <a:endParaRPr lang="en-US" sz="1200" b="1" dirty="0">
                        <a:solidFill>
                          <a:srgbClr val="800000"/>
                        </a:solidFill>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Bef>
                          <a:spcPts val="300"/>
                        </a:spcBef>
                        <a:spcAft>
                          <a:spcPts val="300"/>
                        </a:spcAft>
                      </a:pPr>
                      <a:r>
                        <a:rPr lang="en-US" sz="1600" b="1" dirty="0">
                          <a:solidFill>
                            <a:srgbClr val="800000"/>
                          </a:solidFill>
                          <a:latin typeface="Cambria" panose="02040503050406030204" pitchFamily="18" charset="0"/>
                          <a:ea typeface="Cambria" panose="02040503050406030204" pitchFamily="18" charset="0"/>
                        </a:rPr>
                        <a:t>August 24th</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0"/>
                        </a:spcAft>
                      </a:pPr>
                      <a:r>
                        <a:rPr lang="en-US" sz="1600" b="1" baseline="30000" dirty="0">
                          <a:solidFill>
                            <a:srgbClr val="800000"/>
                          </a:solidFill>
                          <a:latin typeface="Cambria" panose="02040503050406030204" pitchFamily="18" charset="0"/>
                          <a:ea typeface="Cambria" panose="02040503050406030204" pitchFamily="18" charset="0"/>
                        </a:rPr>
                        <a:t>Eleventh Sunday after Pentecost</a:t>
                      </a:r>
                    </a:p>
                    <a:p>
                      <a:pPr algn="ctr">
                        <a:lnSpc>
                          <a:spcPct val="100000"/>
                        </a:lnSpc>
                        <a:spcAft>
                          <a:spcPts val="600"/>
                        </a:spcAft>
                      </a:pPr>
                      <a:r>
                        <a:rPr lang="en-US" sz="1600" b="1" baseline="30000" dirty="0">
                          <a:solidFill>
                            <a:srgbClr val="800000"/>
                          </a:solidFill>
                          <a:latin typeface="Cambria" panose="02040503050406030204" pitchFamily="18" charset="0"/>
                          <a:ea typeface="Cambria" panose="02040503050406030204" pitchFamily="18" charset="0"/>
                        </a:rPr>
                        <a:t>(Blessings of the Backpacks/All Church Potluck)</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Worship Assistant:  Mr. Ron Vanyo</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1:  Luke 13:10-17</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2:  Jeremiah 1:4-10</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Color:  Green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Theme:  We are prophets to the nations</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Sermon: Over Nations and Over Kingdoms</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Ushers:  Susan Shedd, Sharon Willison, Lisa Keepers and Michael Lawing</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Acolytes: Isabella &amp; Jasmine Marceleno</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Fellowship Host: Music Board</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This morning’s flowers are lovingly provided by </a:t>
                      </a:r>
                    </a:p>
                    <a:p>
                      <a:pPr algn="ctr">
                        <a:lnSpc>
                          <a:spcPct val="100000"/>
                        </a:lnSpc>
                        <a:spcAft>
                          <a:spcPts val="600"/>
                        </a:spcAft>
                      </a:pPr>
                      <a:r>
                        <a:rPr lang="en-US" sz="1400" b="0" baseline="30000" dirty="0">
                          <a:solidFill>
                            <a:schemeClr val="tx1"/>
                          </a:solidFill>
                          <a:latin typeface="Cambria" panose="02040503050406030204" pitchFamily="18" charset="0"/>
                          <a:ea typeface="Cambria" panose="02040503050406030204" pitchFamily="18" charset="0"/>
                        </a:rPr>
                        <a:t>Bonnie Seath: “In joyful celebration of Cousin Ruth’s 84th birthday; Sister Betsy and Brother-in-Law Jim’s 42nd Wedding Anniversary; Nephew Ryan and Kathryn’s 4th Wedding Anniversary. We have many blessings to be thankful for.”</a:t>
                      </a:r>
                      <a:endParaRPr lang="en-US" sz="1600" b="0" i="1" baseline="30000" dirty="0">
                        <a:solidFill>
                          <a:schemeClr val="tx1"/>
                        </a:solidFill>
                        <a:latin typeface="Cambria" panose="02040503050406030204" pitchFamily="18" charset="0"/>
                        <a:ea typeface="Cambria" panose="02040503050406030204" pitchFamily="18" charset="0"/>
                      </a:endParaRPr>
                    </a:p>
                    <a:p>
                      <a:pPr algn="ctr">
                        <a:lnSpc>
                          <a:spcPct val="100000"/>
                        </a:lnSpc>
                        <a:spcAft>
                          <a:spcPts val="300"/>
                        </a:spcAft>
                      </a:pPr>
                      <a:r>
                        <a:rPr lang="en-US" sz="1600" b="1" dirty="0">
                          <a:solidFill>
                            <a:srgbClr val="800000"/>
                          </a:solidFill>
                          <a:latin typeface="Cambria" panose="02040503050406030204" pitchFamily="18" charset="0"/>
                          <a:ea typeface="Cambria" panose="02040503050406030204" pitchFamily="18" charset="0"/>
                        </a:rPr>
                        <a:t>August 31st</a:t>
                      </a:r>
                      <a:endParaRPr lang="en-US" sz="1600" b="1" baseline="30000" dirty="0">
                        <a:solidFill>
                          <a:srgbClr val="800000"/>
                        </a:solidFill>
                        <a:latin typeface="Cambria" panose="02040503050406030204" pitchFamily="18" charset="0"/>
                        <a:ea typeface="Cambria" panose="02040503050406030204" pitchFamily="18" charset="0"/>
                      </a:endParaRPr>
                    </a:p>
                    <a:p>
                      <a:pPr algn="ctr">
                        <a:lnSpc>
                          <a:spcPct val="100000"/>
                        </a:lnSpc>
                        <a:spcAft>
                          <a:spcPts val="600"/>
                        </a:spcAft>
                      </a:pPr>
                      <a:r>
                        <a:rPr lang="en-US" sz="1600" b="1" baseline="30000" dirty="0">
                          <a:solidFill>
                            <a:srgbClr val="800000"/>
                          </a:solidFill>
                          <a:latin typeface="Cambria" panose="02040503050406030204" pitchFamily="18" charset="0"/>
                          <a:ea typeface="Cambria" panose="02040503050406030204" pitchFamily="18" charset="0"/>
                        </a:rPr>
                        <a:t>Twelfth Sunday after Pentecost</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Presiding Minister:  Rev. Dr. Patrick Horn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Worship Assistant: Mr. Kodie Gray</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1: Hebrews 13:1-8,15-16</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Lesson 2:  Jeremiah 2:4-13</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Color:  Green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Theme:  Forsaking God’s Fountain for our own</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Sermon: Changing Gods</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Ushers:  Sylvia Osborn, Guadalup Oceguera, Jenni Whyte and</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 Lorraine Rogers</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Acolytes: Samantha Campbell and Armondo Piercy</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Fellowship Host: Membership</a:t>
                      </a:r>
                    </a:p>
                    <a:p>
                      <a:pPr algn="ctr">
                        <a:lnSpc>
                          <a:spcPct val="100000"/>
                        </a:lnSpc>
                      </a:pPr>
                      <a:r>
                        <a:rPr lang="en-US" sz="1400" b="0" baseline="30000" dirty="0">
                          <a:solidFill>
                            <a:schemeClr val="tx1"/>
                          </a:solidFill>
                          <a:latin typeface="Cambria" panose="02040503050406030204" pitchFamily="18" charset="0"/>
                          <a:ea typeface="Cambria" panose="02040503050406030204" pitchFamily="18" charset="0"/>
                        </a:rPr>
                        <a:t>This morning’s flowers are thoughtfully and  lovingly provided by Jan </a:t>
                      </a:r>
                      <a:r>
                        <a:rPr lang="en-US" sz="1400" b="0" baseline="30000" dirty="0" err="1">
                          <a:solidFill>
                            <a:schemeClr val="tx1"/>
                          </a:solidFill>
                          <a:latin typeface="Cambria" panose="02040503050406030204" pitchFamily="18" charset="0"/>
                          <a:ea typeface="Cambria" panose="02040503050406030204" pitchFamily="18" charset="0"/>
                        </a:rPr>
                        <a:t>Manildi</a:t>
                      </a:r>
                      <a:r>
                        <a:rPr lang="en-US" sz="1400" b="0" baseline="30000" dirty="0">
                          <a:solidFill>
                            <a:schemeClr val="tx1"/>
                          </a:solidFill>
                          <a:latin typeface="Cambria" panose="02040503050406030204" pitchFamily="18" charset="0"/>
                          <a:ea typeface="Cambria" panose="02040503050406030204" pitchFamily="18" charset="0"/>
                        </a:rPr>
                        <a:t>: “In joyful celebration of our daughter Joey’s birthday, and our granddaughter Jaye’s birthday.”</a:t>
                      </a:r>
                    </a:p>
                    <a:p>
                      <a:pPr algn="ctr">
                        <a:lnSpc>
                          <a:spcPct val="100000"/>
                        </a:lnSpc>
                      </a:pPr>
                      <a:endParaRPr lang="en-US" sz="1400" b="0" baseline="30000" dirty="0">
                        <a:solidFill>
                          <a:schemeClr val="tx1"/>
                        </a:solidFill>
                        <a:latin typeface="Cambria" panose="02040503050406030204" pitchFamily="18" charset="0"/>
                        <a:ea typeface="Cambria" panose="02040503050406030204" pitchFamily="18" charset="0"/>
                      </a:endParaRPr>
                    </a:p>
                    <a:p>
                      <a:pPr algn="ctr">
                        <a:lnSpc>
                          <a:spcPct val="100000"/>
                        </a:lnSpc>
                        <a:spcAft>
                          <a:spcPts val="600"/>
                        </a:spcAft>
                      </a:pPr>
                      <a:r>
                        <a:rPr lang="en-US" sz="1400" b="0" baseline="30000" dirty="0">
                          <a:solidFill>
                            <a:schemeClr val="tx1"/>
                          </a:solidFill>
                          <a:latin typeface="Cambria" panose="02040503050406030204" pitchFamily="18" charset="0"/>
                          <a:ea typeface="Cambria" panose="02040503050406030204" pitchFamily="18" charset="0"/>
                        </a:rPr>
                        <a:t>Boutonnieres for </a:t>
                      </a:r>
                      <a:r>
                        <a:rPr lang="en-US" sz="1400" b="1" baseline="30000" dirty="0">
                          <a:solidFill>
                            <a:srgbClr val="800000"/>
                          </a:solidFill>
                          <a:latin typeface="Cambria" panose="02040503050406030204" pitchFamily="18" charset="0"/>
                          <a:ea typeface="Cambria" panose="02040503050406030204" pitchFamily="18" charset="0"/>
                        </a:rPr>
                        <a:t>August</a:t>
                      </a:r>
                      <a:r>
                        <a:rPr lang="en-US" sz="1400" b="0" baseline="30000" dirty="0">
                          <a:solidFill>
                            <a:schemeClr val="tx1"/>
                          </a:solidFill>
                          <a:latin typeface="Cambria" panose="02040503050406030204" pitchFamily="18" charset="0"/>
                          <a:ea typeface="Cambria" panose="02040503050406030204" pitchFamily="18" charset="0"/>
                        </a:rPr>
                        <a:t> are thoughtfully provided, “With Blessings for the opportunity to worship at Pilgrim Congregational Church each and every Sunday.”</a:t>
                      </a:r>
                    </a:p>
                    <a:p>
                      <a:pPr algn="ctr">
                        <a:lnSpc>
                          <a:spcPct val="100000"/>
                        </a:lnSpc>
                      </a:pPr>
                      <a:endParaRPr lang="en-US" sz="1600" b="0" baseline="30000" dirty="0">
                        <a:solidFill>
                          <a:schemeClr val="tx1"/>
                        </a:solidFill>
                        <a:latin typeface="Cambria" panose="02040503050406030204" pitchFamily="18" charset="0"/>
                        <a:ea typeface="Cambria" panose="02040503050406030204" pitchFamily="18" charset="0"/>
                      </a:endParaRPr>
                    </a:p>
                    <a:p>
                      <a:pPr algn="ctr">
                        <a:lnSpc>
                          <a:spcPct val="100000"/>
                        </a:lnSpc>
                      </a:pPr>
                      <a:r>
                        <a:rPr lang="en-US" sz="1600" b="1" baseline="30000" dirty="0">
                          <a:solidFill>
                            <a:schemeClr val="tx1"/>
                          </a:solidFill>
                          <a:latin typeface="Cambria" panose="02040503050406030204" pitchFamily="18" charset="0"/>
                          <a:ea typeface="Cambria" panose="02040503050406030204" pitchFamily="18" charset="0"/>
                        </a:rPr>
                        <a:t>Liturgical Notes by Rev. Dr. Patrick Horn:</a:t>
                      </a:r>
                    </a:p>
                    <a:p>
                      <a:pPr marL="0" marR="0" lvl="0" indent="0" algn="l" defTabSz="77724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Cambria" panose="02040503050406030204" pitchFamily="18" charset="0"/>
                          <a:ea typeface="Cambria" panose="02040503050406030204" pitchFamily="18" charset="0"/>
                          <a:cs typeface="+mn-cs"/>
                        </a:rPr>
                        <a:t>Green </a:t>
                      </a:r>
                      <a:r>
                        <a:rPr lang="en-US" sz="1400" b="0" kern="1200" dirty="0">
                          <a:solidFill>
                            <a:schemeClr val="tx1"/>
                          </a:solidFill>
                          <a:effectLst/>
                          <a:latin typeface="Cambria" panose="02040503050406030204" pitchFamily="18" charset="0"/>
                          <a:ea typeface="Cambria" panose="02040503050406030204" pitchFamily="18" charset="0"/>
                          <a:cs typeface="+mn-cs"/>
                        </a:rPr>
                        <a:t>symbolizes growth and life, hope and anticipation. Green is used in Ordinary time, the period of the Church calendar which gives attention to the Lord’s life and ministry; it reminds us that the mission of the Church is to love the world and share the hope of Christ.</a:t>
                      </a:r>
                      <a:r>
                        <a:rPr lang="en-US" sz="1400" b="1" kern="1200" dirty="0">
                          <a:solidFill>
                            <a:schemeClr val="lt1"/>
                          </a:solidFill>
                          <a:effectLst/>
                          <a:latin typeface="+mn-lt"/>
                          <a:ea typeface="+mn-ea"/>
                          <a:cs typeface="+mn-cs"/>
                        </a:rPr>
                        <a:t> </a:t>
                      </a:r>
                    </a:p>
                    <a:p>
                      <a:pPr marL="0" marR="0" lvl="0" indent="0" algn="l" defTabSz="777240" rtl="0" eaLnBrk="1" fontAlgn="auto" latinLnBrk="0" hangingPunct="1">
                        <a:lnSpc>
                          <a:spcPct val="100000"/>
                        </a:lnSpc>
                        <a:spcBef>
                          <a:spcPts val="0"/>
                        </a:spcBef>
                        <a:spcAft>
                          <a:spcPts val="600"/>
                        </a:spcAft>
                        <a:buClrTx/>
                        <a:buSzTx/>
                        <a:buFontTx/>
                        <a:buNone/>
                        <a:tabLst/>
                        <a:defRPr/>
                      </a:pPr>
                      <a:r>
                        <a:rPr lang="en-US" sz="1400" b="1" kern="1200" dirty="0">
                          <a:solidFill>
                            <a:schemeClr val="tx1"/>
                          </a:solidFill>
                          <a:effectLst/>
                          <a:latin typeface="Cambria" panose="02040503050406030204" pitchFamily="18" charset="0"/>
                          <a:ea typeface="Cambria" panose="02040503050406030204" pitchFamily="18" charset="0"/>
                          <a:cs typeface="+mn-cs"/>
                        </a:rPr>
                        <a:t>White </a:t>
                      </a:r>
                      <a:r>
                        <a:rPr lang="en-US" sz="1400" b="0" kern="1200" dirty="0">
                          <a:solidFill>
                            <a:schemeClr val="tx1"/>
                          </a:solidFill>
                          <a:effectLst/>
                          <a:latin typeface="Cambria" panose="02040503050406030204" pitchFamily="18" charset="0"/>
                          <a:ea typeface="Cambria" panose="02040503050406030204" pitchFamily="18" charset="0"/>
                          <a:cs typeface="+mn-cs"/>
                        </a:rPr>
                        <a:t>symbolizes purity, innocence, and birth. It is associated with the brightness of the heavens during daytime and was used to symbolize the purity of heaven and the angels. It also came to be associated with joy, celebration, and peace. White is the liturgical color of Christmas, Epiphany, and </a:t>
                      </a:r>
                      <a:r>
                        <a:rPr lang="en-US" sz="1400" b="0" kern="1200" dirty="0" err="1">
                          <a:solidFill>
                            <a:schemeClr val="tx1"/>
                          </a:solidFill>
                          <a:effectLst/>
                          <a:latin typeface="Cambria" panose="02040503050406030204" pitchFamily="18" charset="0"/>
                          <a:ea typeface="Cambria" panose="02040503050406030204" pitchFamily="18" charset="0"/>
                          <a:cs typeface="+mn-cs"/>
                        </a:rPr>
                        <a:t>Easter.</a:t>
                      </a:r>
                      <a:r>
                        <a:rPr lang="en-US" sz="1400" b="1" kern="1200" dirty="0" err="1">
                          <a:solidFill>
                            <a:schemeClr val="lt1"/>
                          </a:solidFill>
                          <a:effectLst/>
                          <a:latin typeface="+mn-lt"/>
                          <a:ea typeface="+mn-ea"/>
                          <a:cs typeface="+mn-cs"/>
                        </a:rPr>
                        <a:t>lizes</a:t>
                      </a:r>
                      <a:endParaRPr lang="en-US" sz="1200" b="1" baseline="30000" dirty="0">
                        <a:solidFill>
                          <a:schemeClr val="tx1"/>
                        </a:solidFill>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0353169"/>
                  </a:ext>
                </a:extLst>
              </a:tr>
            </a:tbl>
          </a:graphicData>
        </a:graphic>
      </p:graphicFrame>
      <p:graphicFrame>
        <p:nvGraphicFramePr>
          <p:cNvPr id="3" name="Table 2">
            <a:extLst>
              <a:ext uri="{FF2B5EF4-FFF2-40B4-BE49-F238E27FC236}">
                <a16:creationId xmlns:a16="http://schemas.microsoft.com/office/drawing/2014/main" id="{BDAF4C39-C7F0-B52F-49DD-C1BC917BE358}"/>
              </a:ext>
            </a:extLst>
          </p:cNvPr>
          <p:cNvGraphicFramePr>
            <a:graphicFrameLocks noGrp="1"/>
          </p:cNvGraphicFramePr>
          <p:nvPr>
            <p:extLst>
              <p:ext uri="{D42A27DB-BD31-4B8C-83A1-F6EECF244321}">
                <p14:modId xmlns:p14="http://schemas.microsoft.com/office/powerpoint/2010/main" val="257684212"/>
              </p:ext>
            </p:extLst>
          </p:nvPr>
        </p:nvGraphicFramePr>
        <p:xfrm>
          <a:off x="485773" y="8669191"/>
          <a:ext cx="3400426" cy="1554480"/>
        </p:xfrm>
        <a:graphic>
          <a:graphicData uri="http://schemas.openxmlformats.org/drawingml/2006/table">
            <a:tbl>
              <a:tblPr firstRow="1" bandRow="1">
                <a:tableStyleId>{5C22544A-7EE6-4342-B048-85BDC9FD1C3A}</a:tableStyleId>
              </a:tblPr>
              <a:tblGrid>
                <a:gridCol w="3400426">
                  <a:extLst>
                    <a:ext uri="{9D8B030D-6E8A-4147-A177-3AD203B41FA5}">
                      <a16:colId xmlns:a16="http://schemas.microsoft.com/office/drawing/2014/main" val="2823134862"/>
                    </a:ext>
                  </a:extLst>
                </a:gridCol>
              </a:tblGrid>
              <a:tr h="1548500">
                <a:tc>
                  <a:txBody>
                    <a:bodyPr/>
                    <a:lstStyle/>
                    <a:p>
                      <a:pPr algn="l"/>
                      <a:r>
                        <a:rPr lang="en-US" sz="1000" dirty="0">
                          <a:solidFill>
                            <a:srgbClr val="800000"/>
                          </a:solidFill>
                          <a:latin typeface="Cambria" panose="02040503050406030204" pitchFamily="18" charset="0"/>
                          <a:ea typeface="Cambria" panose="02040503050406030204" pitchFamily="18" charset="0"/>
                        </a:rPr>
                        <a:t>To Listen to the Sunday Service on your Phone:</a:t>
                      </a:r>
                    </a:p>
                    <a:p>
                      <a:pPr algn="l"/>
                      <a:r>
                        <a:rPr lang="en-US" sz="1000" b="1" kern="1200" dirty="0">
                          <a:solidFill>
                            <a:schemeClr val="tx1"/>
                          </a:solidFill>
                          <a:effectLst/>
                          <a:latin typeface="Cambria" panose="02040503050406030204" pitchFamily="18" charset="0"/>
                          <a:ea typeface="Cambria" panose="02040503050406030204" pitchFamily="18" charset="0"/>
                          <a:cs typeface="+mn-cs"/>
                        </a:rPr>
                        <a:t>Dial +1-669-900-9128. Then when prompted, enter the Meeting ID: 330 195 900, followed by the pound (#) sign. Then enter Passcode 1887, followed #.</a:t>
                      </a:r>
                    </a:p>
                    <a:p>
                      <a:pPr algn="l"/>
                      <a:endParaRPr lang="en-US" sz="400" b="1" kern="1200" dirty="0">
                        <a:solidFill>
                          <a:schemeClr val="tx1"/>
                        </a:solidFill>
                        <a:effectLst/>
                        <a:latin typeface="Cambria" panose="02040503050406030204" pitchFamily="18" charset="0"/>
                        <a:ea typeface="Cambria" panose="02040503050406030204" pitchFamily="18" charset="0"/>
                        <a:cs typeface="+mn-cs"/>
                      </a:endParaRPr>
                    </a:p>
                    <a:p>
                      <a:r>
                        <a:rPr lang="en-US" sz="1000" b="1" kern="1200" dirty="0">
                          <a:solidFill>
                            <a:srgbClr val="800000"/>
                          </a:solidFill>
                          <a:effectLst/>
                          <a:latin typeface="Cambria" panose="02040503050406030204" pitchFamily="18" charset="0"/>
                          <a:ea typeface="Cambria" panose="02040503050406030204" pitchFamily="18" charset="0"/>
                          <a:cs typeface="+mn-cs"/>
                        </a:rPr>
                        <a:t>To View Sunday Service Online: </a:t>
                      </a:r>
                    </a:p>
                    <a:p>
                      <a:r>
                        <a:rPr lang="en-US" sz="1000" b="1" kern="1200" dirty="0">
                          <a:solidFill>
                            <a:schemeClr val="tx1"/>
                          </a:solidFill>
                          <a:effectLst/>
                          <a:latin typeface="Cambria" panose="02040503050406030204" pitchFamily="18" charset="0"/>
                          <a:ea typeface="Cambria" panose="02040503050406030204" pitchFamily="18" charset="0"/>
                          <a:cs typeface="+mn-cs"/>
                        </a:rPr>
                        <a:t>Visit Facebook Page or YouTube Channel at: </a:t>
                      </a:r>
                    </a:p>
                    <a:p>
                      <a:r>
                        <a:rPr lang="en-US" sz="1000" b="1" kern="1200" dirty="0">
                          <a:solidFill>
                            <a:schemeClr val="tx1"/>
                          </a:solidFill>
                          <a:effectLst/>
                          <a:latin typeface="Cambria" panose="02040503050406030204" pitchFamily="18" charset="0"/>
                          <a:ea typeface="Cambria" panose="02040503050406030204" pitchFamily="18" charset="0"/>
                          <a:cs typeface="+mn-cs"/>
                        </a:rPr>
                        <a:t>Pilgrim Congregational Church Pomona.</a:t>
                      </a:r>
                    </a:p>
                    <a:p>
                      <a:r>
                        <a:rPr lang="en-US" sz="1200" b="1" kern="1200" dirty="0">
                          <a:solidFill>
                            <a:srgbClr val="800000"/>
                          </a:solidFill>
                          <a:effectLst/>
                          <a:latin typeface="Cambria" panose="02040503050406030204" pitchFamily="18" charset="0"/>
                          <a:ea typeface="Cambria" panose="02040503050406030204" pitchFamily="18" charset="0"/>
                          <a:cs typeface="+mn-cs"/>
                        </a:rPr>
                        <a:t> </a:t>
                      </a:r>
                    </a:p>
                    <a:p>
                      <a:pPr algn="l"/>
                      <a:endParaRPr lang="en-US" sz="1000" b="0" dirty="0">
                        <a:solidFill>
                          <a:schemeClr val="tx1"/>
                        </a:solidFill>
                        <a:latin typeface="Cambria" panose="02040503050406030204" pitchFamily="18" charset="0"/>
                        <a:ea typeface="Cambria" panose="02040503050406030204" pitchFamily="18" charset="0"/>
                      </a:endParaRPr>
                    </a:p>
                  </a:txBody>
                  <a:tcPr>
                    <a:lnR w="12700" cap="flat" cmpd="sng" algn="ctr">
                      <a:noFill/>
                      <a:prstDash val="solid"/>
                      <a:round/>
                      <a:headEnd type="none" w="med" len="med"/>
                      <a:tailEnd type="none" w="med" len="med"/>
                    </a:lnR>
                    <a:noFill/>
                  </a:tcPr>
                </a:tc>
                <a:extLst>
                  <a:ext uri="{0D108BD9-81ED-4DB2-BD59-A6C34878D82A}">
                    <a16:rowId xmlns:a16="http://schemas.microsoft.com/office/drawing/2014/main" val="2661156482"/>
                  </a:ext>
                </a:extLst>
              </a:tr>
            </a:tbl>
          </a:graphicData>
        </a:graphic>
      </p:graphicFrame>
      <p:sp>
        <p:nvSpPr>
          <p:cNvPr id="5" name="Footer Placeholder 4">
            <a:extLst>
              <a:ext uri="{FF2B5EF4-FFF2-40B4-BE49-F238E27FC236}">
                <a16:creationId xmlns:a16="http://schemas.microsoft.com/office/drawing/2014/main" id="{1389820B-F21E-4F1E-340E-D03CA8BACE2B}"/>
              </a:ext>
            </a:extLst>
          </p:cNvPr>
          <p:cNvSpPr txBox="1">
            <a:spLocks noGrp="1"/>
          </p:cNvSpPr>
          <p:nvPr>
            <p:ph type="ftr" sz="quarter" idx="11"/>
          </p:nvPr>
        </p:nvSpPr>
        <p:spPr>
          <a:xfrm>
            <a:off x="103980" y="9853369"/>
            <a:ext cx="7564438" cy="33855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				August 2025			                                     20	</a:t>
            </a:r>
          </a:p>
        </p:txBody>
      </p:sp>
    </p:spTree>
    <p:extLst>
      <p:ext uri="{BB962C8B-B14F-4D97-AF65-F5344CB8AC3E}">
        <p14:creationId xmlns:p14="http://schemas.microsoft.com/office/powerpoint/2010/main" val="50572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FEF0-8938-8F25-81D2-63A3B0736D34}"/>
            </a:ext>
          </a:extLst>
        </p:cNvPr>
        <p:cNvGrpSpPr/>
        <p:nvPr/>
      </p:nvGrpSpPr>
      <p:grpSpPr>
        <a:xfrm>
          <a:off x="0" y="0"/>
          <a:ext cx="0" cy="0"/>
          <a:chOff x="0" y="0"/>
          <a:chExt cx="0" cy="0"/>
        </a:xfrm>
      </p:grpSpPr>
      <p:pic>
        <p:nvPicPr>
          <p:cNvPr id="5" name="Picture 4" descr="A black and white drawing of a church&#10;&#10;AI-generated content may be incorrect.">
            <a:extLst>
              <a:ext uri="{FF2B5EF4-FFF2-40B4-BE49-F238E27FC236}">
                <a16:creationId xmlns:a16="http://schemas.microsoft.com/office/drawing/2014/main" id="{D16FBFF0-8C9F-E48E-E2A6-3D3E17CA4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456" y="7045036"/>
            <a:ext cx="4625487" cy="2608907"/>
          </a:xfrm>
          <a:prstGeom prst="rect">
            <a:avLst/>
          </a:prstGeom>
        </p:spPr>
      </p:pic>
      <p:sp>
        <p:nvSpPr>
          <p:cNvPr id="12" name="Rectangle 11">
            <a:extLst>
              <a:ext uri="{FF2B5EF4-FFF2-40B4-BE49-F238E27FC236}">
                <a16:creationId xmlns:a16="http://schemas.microsoft.com/office/drawing/2014/main" id="{DD898C10-5050-4CB8-A0DE-6A0A2DE5869A}"/>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Calendar Notes: August 2025</a:t>
            </a:r>
          </a:p>
        </p:txBody>
      </p:sp>
      <p:graphicFrame>
        <p:nvGraphicFramePr>
          <p:cNvPr id="2" name="Table 1">
            <a:extLst>
              <a:ext uri="{FF2B5EF4-FFF2-40B4-BE49-F238E27FC236}">
                <a16:creationId xmlns:a16="http://schemas.microsoft.com/office/drawing/2014/main" id="{59ECE3CF-4F83-B61F-61B1-8BDB1E0C8425}"/>
              </a:ext>
            </a:extLst>
          </p:cNvPr>
          <p:cNvGraphicFramePr>
            <a:graphicFrameLocks noGrp="1"/>
          </p:cNvGraphicFramePr>
          <p:nvPr>
            <p:extLst>
              <p:ext uri="{D42A27DB-BD31-4B8C-83A1-F6EECF244321}">
                <p14:modId xmlns:p14="http://schemas.microsoft.com/office/powerpoint/2010/main" val="3325436237"/>
              </p:ext>
            </p:extLst>
          </p:nvPr>
        </p:nvGraphicFramePr>
        <p:xfrm>
          <a:off x="232472" y="806772"/>
          <a:ext cx="7324424" cy="8727372"/>
        </p:xfrm>
        <a:graphic>
          <a:graphicData uri="http://schemas.openxmlformats.org/drawingml/2006/table">
            <a:tbl>
              <a:tblPr firstRow="1" bandRow="1">
                <a:tableStyleId>{5C22544A-7EE6-4342-B048-85BDC9FD1C3A}</a:tableStyleId>
              </a:tblPr>
              <a:tblGrid>
                <a:gridCol w="3522664">
                  <a:extLst>
                    <a:ext uri="{9D8B030D-6E8A-4147-A177-3AD203B41FA5}">
                      <a16:colId xmlns:a16="http://schemas.microsoft.com/office/drawing/2014/main" val="3335368929"/>
                    </a:ext>
                  </a:extLst>
                </a:gridCol>
                <a:gridCol w="3801760">
                  <a:extLst>
                    <a:ext uri="{9D8B030D-6E8A-4147-A177-3AD203B41FA5}">
                      <a16:colId xmlns:a16="http://schemas.microsoft.com/office/drawing/2014/main" val="2932103903"/>
                    </a:ext>
                  </a:extLst>
                </a:gridCol>
              </a:tblGrid>
              <a:tr h="8727372">
                <a:tc>
                  <a:txBody>
                    <a:bodyPr/>
                    <a:lstStyle/>
                    <a:p>
                      <a:pPr algn="ctr"/>
                      <a:r>
                        <a:rPr lang="en-US" sz="1400" b="1" u="sng" kern="1200" cap="all" dirty="0">
                          <a:solidFill>
                            <a:srgbClr val="800000"/>
                          </a:solidFill>
                          <a:effectLst/>
                          <a:latin typeface="Cambria" panose="02040503050406030204" pitchFamily="18" charset="0"/>
                          <a:ea typeface="Cambria" panose="02040503050406030204" pitchFamily="18" charset="0"/>
                          <a:cs typeface="+mn-cs"/>
                        </a:rPr>
                        <a:t>Weekly / monthly</a:t>
                      </a:r>
                      <a:endParaRPr lang="en-US" sz="14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1" kern="1200" cap="all" dirty="0">
                          <a:solidFill>
                            <a:schemeClr val="tx1"/>
                          </a:solidFill>
                          <a:effectLst/>
                          <a:latin typeface="Cambria" panose="02040503050406030204" pitchFamily="18" charset="0"/>
                          <a:ea typeface="Cambria" panose="02040503050406030204" pitchFamily="18" charset="0"/>
                          <a:cs typeface="+mn-cs"/>
                        </a:rPr>
                        <a:t> </a:t>
                      </a:r>
                      <a:endParaRPr lang="en-US" sz="1200" b="1" kern="1200" dirty="0">
                        <a:solidFill>
                          <a:schemeClr val="tx1"/>
                        </a:solidFill>
                        <a:effectLst/>
                        <a:latin typeface="Cambria" panose="02040503050406030204" pitchFamily="18" charset="0"/>
                        <a:ea typeface="Cambria" panose="02040503050406030204" pitchFamily="18" charset="0"/>
                        <a:cs typeface="+mn-cs"/>
                      </a:endParaRP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Every Morning, Mon. - FRI.</a:t>
                      </a:r>
                      <a:endParaRPr lang="en-US" sz="12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Daily Devotional </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9am via Facebook Live and Zoom</a:t>
                      </a:r>
                    </a:p>
                    <a:p>
                      <a:pPr algn="ctr"/>
                      <a:r>
                        <a:rPr lang="en-US" sz="1200" b="1" kern="1200" dirty="0">
                          <a:solidFill>
                            <a:schemeClr val="tx1"/>
                          </a:solidFill>
                          <a:effectLst/>
                          <a:latin typeface="Cambria" panose="02040503050406030204" pitchFamily="18" charset="0"/>
                          <a:ea typeface="Cambria" panose="02040503050406030204" pitchFamily="18" charset="0"/>
                          <a:cs typeface="+mn-cs"/>
                        </a:rPr>
                        <a:t> </a:t>
                      </a: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Every Sunday </a:t>
                      </a:r>
                      <a:endParaRPr lang="en-US" sz="12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9am – Gather &amp; Greet </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10am – Worship Service (In-person &amp; Online)</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Sunday School for 1st – 12th grade</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 (following the Lord’s Prayer)</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11am - Fellowship Hour</a:t>
                      </a:r>
                    </a:p>
                    <a:p>
                      <a:pPr algn="ctr"/>
                      <a:r>
                        <a:rPr lang="en-US" sz="1200" b="1" kern="1200" dirty="0">
                          <a:solidFill>
                            <a:schemeClr val="tx1"/>
                          </a:solidFill>
                          <a:effectLst/>
                          <a:latin typeface="Cambria" panose="02040503050406030204" pitchFamily="18" charset="0"/>
                          <a:ea typeface="Cambria" panose="02040503050406030204" pitchFamily="18" charset="0"/>
                          <a:cs typeface="+mn-cs"/>
                        </a:rPr>
                        <a:t> </a:t>
                      </a: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Every Tuesday</a:t>
                      </a:r>
                      <a:endParaRPr lang="en-US" sz="12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Twilight Bible Study</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5:45pm via Facebook Live &amp; YouTube</a:t>
                      </a:r>
                    </a:p>
                    <a:p>
                      <a:pPr algn="ctr"/>
                      <a:r>
                        <a:rPr lang="en-US" sz="1200" b="1" kern="1200" dirty="0">
                          <a:solidFill>
                            <a:schemeClr val="tx1"/>
                          </a:solidFill>
                          <a:effectLst/>
                          <a:latin typeface="Cambria" panose="02040503050406030204" pitchFamily="18" charset="0"/>
                          <a:ea typeface="Cambria" panose="02040503050406030204" pitchFamily="18" charset="0"/>
                          <a:cs typeface="+mn-cs"/>
                        </a:rPr>
                        <a:t> </a:t>
                      </a: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Every 1st Tuesday</a:t>
                      </a:r>
                      <a:endParaRPr lang="en-US" sz="12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(October - June)</a:t>
                      </a:r>
                      <a:endParaRPr lang="en-US" sz="12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Pilgrim Auxiliary </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Meeting, Program &amp; Luncheon</a:t>
                      </a:r>
                    </a:p>
                    <a:p>
                      <a:pPr algn="ctr"/>
                      <a:r>
                        <a:rPr lang="en-US" sz="1200" b="0" kern="1200" cap="all" dirty="0">
                          <a:solidFill>
                            <a:schemeClr val="tx1"/>
                          </a:solidFill>
                          <a:effectLst/>
                          <a:latin typeface="Cambria" panose="02040503050406030204" pitchFamily="18" charset="0"/>
                          <a:ea typeface="Cambria" panose="02040503050406030204" pitchFamily="18" charset="0"/>
                          <a:cs typeface="+mn-cs"/>
                        </a:rPr>
                        <a:t> </a:t>
                      </a: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Every 1st Wednesday</a:t>
                      </a:r>
                      <a:r>
                        <a:rPr lang="en-US" sz="1200" b="1" kern="1200" cap="all" dirty="0">
                          <a:solidFill>
                            <a:schemeClr val="tx1"/>
                          </a:solidFill>
                          <a:effectLst/>
                          <a:latin typeface="Cambria" panose="02040503050406030204" pitchFamily="18" charset="0"/>
                          <a:ea typeface="Cambria" panose="02040503050406030204" pitchFamily="18" charset="0"/>
                          <a:cs typeface="+mn-cs"/>
                        </a:rPr>
                        <a:t> </a:t>
                      </a:r>
                      <a:endParaRPr lang="en-US" sz="1200" b="1" kern="1200" dirty="0">
                        <a:solidFill>
                          <a:schemeClr val="tx1"/>
                        </a:solidFill>
                        <a:effectLst/>
                        <a:latin typeface="Cambria" panose="02040503050406030204" pitchFamily="18" charset="0"/>
                        <a:ea typeface="Cambria" panose="02040503050406030204" pitchFamily="18" charset="0"/>
                        <a:cs typeface="+mn-cs"/>
                      </a:endParaRP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7pm ~ Church Council Meeting</a:t>
                      </a:r>
                    </a:p>
                    <a:p>
                      <a:pPr algn="ctr"/>
                      <a:r>
                        <a:rPr lang="en-US" sz="1200" b="1" kern="1200" dirty="0">
                          <a:solidFill>
                            <a:schemeClr val="tx1"/>
                          </a:solidFill>
                          <a:effectLst/>
                          <a:latin typeface="Cambria" panose="02040503050406030204" pitchFamily="18" charset="0"/>
                          <a:ea typeface="Cambria" panose="02040503050406030204" pitchFamily="18" charset="0"/>
                          <a:cs typeface="+mn-cs"/>
                        </a:rPr>
                        <a:t> </a:t>
                      </a:r>
                    </a:p>
                    <a:p>
                      <a:pPr marL="0" marR="0" lvl="0" indent="0" algn="ctr" defTabSz="777240" rtl="0" eaLnBrk="1" fontAlgn="auto" latinLnBrk="0" hangingPunct="1">
                        <a:lnSpc>
                          <a:spcPct val="100000"/>
                        </a:lnSpc>
                        <a:spcBef>
                          <a:spcPts val="0"/>
                        </a:spcBef>
                        <a:spcAft>
                          <a:spcPts val="0"/>
                        </a:spcAft>
                        <a:buClrTx/>
                        <a:buSzTx/>
                        <a:buFontTx/>
                        <a:buNone/>
                        <a:tabLst/>
                        <a:defRPr/>
                      </a:pPr>
                      <a:r>
                        <a:rPr lang="en-US" sz="1200" b="1" kern="1200" cap="all" dirty="0">
                          <a:solidFill>
                            <a:srgbClr val="800000"/>
                          </a:solidFill>
                          <a:effectLst/>
                          <a:latin typeface="Cambria" panose="02040503050406030204" pitchFamily="18" charset="0"/>
                          <a:ea typeface="Cambria" panose="02040503050406030204" pitchFamily="18" charset="0"/>
                          <a:cs typeface="+mn-cs"/>
                        </a:rPr>
                        <a:t>Every Wednesday</a:t>
                      </a:r>
                    </a:p>
                    <a:p>
                      <a:pPr marL="0" marR="0" lvl="0" indent="0" algn="ctr" defTabSz="777240" rtl="0" eaLnBrk="1" fontAlgn="auto" latinLnBrk="0" hangingPunct="1">
                        <a:lnSpc>
                          <a:spcPct val="100000"/>
                        </a:lnSpc>
                        <a:spcBef>
                          <a:spcPts val="0"/>
                        </a:spcBef>
                        <a:spcAft>
                          <a:spcPts val="0"/>
                        </a:spcAft>
                        <a:buClrTx/>
                        <a:buSzTx/>
                        <a:buFontTx/>
                        <a:buNone/>
                        <a:tabLst/>
                        <a:defRPr/>
                      </a:pPr>
                      <a:r>
                        <a:rPr lang="en-US" sz="1200" b="0" kern="1200" cap="all" dirty="0">
                          <a:solidFill>
                            <a:srgbClr val="800000"/>
                          </a:solidFill>
                          <a:effectLst/>
                          <a:latin typeface="Cambria" panose="02040503050406030204" pitchFamily="18" charset="0"/>
                          <a:ea typeface="Cambria" panose="02040503050406030204" pitchFamily="18" charset="0"/>
                          <a:cs typeface="+mn-cs"/>
                        </a:rPr>
                        <a:t> </a:t>
                      </a:r>
                      <a:r>
                        <a:rPr lang="en-US" sz="1200" b="0" kern="1200" dirty="0">
                          <a:solidFill>
                            <a:schemeClr val="tx1"/>
                          </a:solidFill>
                          <a:effectLst/>
                          <a:latin typeface="Cambria" panose="02040503050406030204" pitchFamily="18" charset="0"/>
                          <a:ea typeface="Cambria" panose="02040503050406030204" pitchFamily="18" charset="0"/>
                          <a:cs typeface="+mn-cs"/>
                        </a:rPr>
                        <a:t>8am to 10:30am ~ Rummage Sorting</a:t>
                      </a:r>
                    </a:p>
                    <a:p>
                      <a:pPr marL="0" marR="0" lvl="0" indent="0" algn="ctr" defTabSz="777240" rtl="0" eaLnBrk="1" fontAlgn="auto" latinLnBrk="0" hangingPunct="1">
                        <a:lnSpc>
                          <a:spcPct val="100000"/>
                        </a:lnSpc>
                        <a:spcBef>
                          <a:spcPts val="0"/>
                        </a:spcBef>
                        <a:spcAft>
                          <a:spcPts val="0"/>
                        </a:spcAft>
                        <a:buClrTx/>
                        <a:buSzTx/>
                        <a:buFontTx/>
                        <a:buNone/>
                        <a:tabLst/>
                        <a:defRPr/>
                      </a:pPr>
                      <a:endParaRPr lang="en-US" sz="1200" b="0"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Every Thursday</a:t>
                      </a:r>
                      <a:endParaRPr lang="en-US" sz="12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10am ~ Joyful Endeavors</a:t>
                      </a:r>
                    </a:p>
                    <a:p>
                      <a:pPr algn="ctr"/>
                      <a:r>
                        <a:rPr lang="en-US" sz="1200" b="1" kern="1200" cap="all" dirty="0">
                          <a:solidFill>
                            <a:schemeClr val="tx1"/>
                          </a:solidFill>
                          <a:effectLst/>
                          <a:latin typeface="Cambria" panose="02040503050406030204" pitchFamily="18" charset="0"/>
                          <a:ea typeface="Cambria" panose="02040503050406030204" pitchFamily="18" charset="0"/>
                          <a:cs typeface="+mn-cs"/>
                        </a:rPr>
                        <a:t> </a:t>
                      </a:r>
                      <a:endParaRPr lang="en-US" sz="1200" b="1" kern="1200" dirty="0">
                        <a:solidFill>
                          <a:schemeClr val="tx1"/>
                        </a:solidFill>
                        <a:effectLst/>
                        <a:latin typeface="Cambria" panose="02040503050406030204" pitchFamily="18" charset="0"/>
                        <a:ea typeface="Cambria" panose="02040503050406030204" pitchFamily="18" charset="0"/>
                        <a:cs typeface="+mn-cs"/>
                      </a:endParaRPr>
                    </a:p>
                    <a:p>
                      <a:pPr algn="ctr"/>
                      <a:r>
                        <a:rPr lang="en-US" sz="1200" b="1" kern="1200" cap="all" dirty="0">
                          <a:solidFill>
                            <a:srgbClr val="800000"/>
                          </a:solidFill>
                          <a:effectLst/>
                          <a:latin typeface="Cambria" panose="02040503050406030204" pitchFamily="18" charset="0"/>
                          <a:ea typeface="Cambria" panose="02040503050406030204" pitchFamily="18" charset="0"/>
                          <a:cs typeface="+mn-cs"/>
                        </a:rPr>
                        <a:t>Every Friday </a:t>
                      </a:r>
                      <a:endParaRPr lang="en-US" sz="12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8am ~ Men’s Breakfast at Roberta’s Inn, La Verne</a:t>
                      </a:r>
                    </a:p>
                    <a:p>
                      <a:pPr algn="ctr"/>
                      <a:r>
                        <a:rPr lang="en-US" sz="1200" b="1" kern="1200" dirty="0">
                          <a:solidFill>
                            <a:schemeClr val="tx1"/>
                          </a:solidFill>
                          <a:effectLst/>
                          <a:latin typeface="Cambria" panose="02040503050406030204" pitchFamily="18" charset="0"/>
                          <a:ea typeface="Cambria" panose="02040503050406030204" pitchFamily="18" charset="0"/>
                          <a:cs typeface="+mn-cs"/>
                        </a:rPr>
                        <a:t> </a:t>
                      </a:r>
                    </a:p>
                    <a:p>
                      <a:pPr algn="ctr"/>
                      <a:r>
                        <a:rPr lang="en-US" sz="1200" b="1" kern="1200" dirty="0">
                          <a:solidFill>
                            <a:srgbClr val="800000"/>
                          </a:solidFill>
                          <a:effectLst/>
                          <a:latin typeface="Cambria" panose="02040503050406030204" pitchFamily="18" charset="0"/>
                          <a:ea typeface="Cambria" panose="02040503050406030204" pitchFamily="18" charset="0"/>
                          <a:cs typeface="+mn-cs"/>
                        </a:rPr>
                        <a:t>EVERY 3RD SUNDAY</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11:30am ~ Board Meetings</a:t>
                      </a:r>
                    </a:p>
                    <a:p>
                      <a:pPr algn="ctr"/>
                      <a:r>
                        <a:rPr lang="en-US" sz="1200" b="1" kern="1200" dirty="0">
                          <a:solidFill>
                            <a:schemeClr val="tx1"/>
                          </a:solidFill>
                          <a:effectLst/>
                          <a:latin typeface="Cambria" panose="02040503050406030204" pitchFamily="18" charset="0"/>
                          <a:ea typeface="Cambria" panose="02040503050406030204" pitchFamily="18" charset="0"/>
                          <a:cs typeface="+mn-cs"/>
                        </a:rPr>
                        <a:t> </a:t>
                      </a:r>
                    </a:p>
                    <a:p>
                      <a:pPr algn="ctr"/>
                      <a:r>
                        <a:rPr lang="en-US" sz="1200" b="1" kern="1200" dirty="0">
                          <a:solidFill>
                            <a:srgbClr val="800000"/>
                          </a:solidFill>
                          <a:effectLst/>
                          <a:latin typeface="Cambria" panose="02040503050406030204" pitchFamily="18" charset="0"/>
                          <a:ea typeface="Cambria" panose="02040503050406030204" pitchFamily="18" charset="0"/>
                          <a:cs typeface="+mn-cs"/>
                        </a:rPr>
                        <a:t>EVERY 5th SUNDAY</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Sunday Funday (Sunday School)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u="sng" kern="1200" cap="all" dirty="0">
                          <a:solidFill>
                            <a:srgbClr val="800000"/>
                          </a:solidFill>
                          <a:effectLst/>
                          <a:latin typeface="Cambria" panose="02040503050406030204" pitchFamily="18" charset="0"/>
                          <a:ea typeface="Cambria" panose="02040503050406030204" pitchFamily="18" charset="0"/>
                          <a:cs typeface="+mn-cs"/>
                        </a:rPr>
                        <a:t>UPCOMING EVENTS</a:t>
                      </a:r>
                      <a:endParaRPr lang="en-US" sz="1400" b="1" kern="1200" dirty="0">
                        <a:solidFill>
                          <a:srgbClr val="800000"/>
                        </a:solidFill>
                        <a:effectLst/>
                        <a:latin typeface="Cambria" panose="02040503050406030204" pitchFamily="18" charset="0"/>
                        <a:ea typeface="Cambria" panose="02040503050406030204" pitchFamily="18" charset="0"/>
                        <a:cs typeface="+mn-cs"/>
                      </a:endParaRPr>
                    </a:p>
                    <a:p>
                      <a:pPr algn="ctr"/>
                      <a:r>
                        <a:rPr lang="en-US" sz="1200" b="1" kern="1200" dirty="0">
                          <a:solidFill>
                            <a:srgbClr val="800000"/>
                          </a:solidFill>
                          <a:effectLst/>
                          <a:latin typeface="Cambria" panose="02040503050406030204" pitchFamily="18" charset="0"/>
                          <a:ea typeface="Cambria" panose="02040503050406030204" pitchFamily="18" charset="0"/>
                          <a:cs typeface="+mn-cs"/>
                        </a:rPr>
                        <a:t> </a:t>
                      </a:r>
                    </a:p>
                    <a:p>
                      <a:pPr algn="ctr"/>
                      <a:r>
                        <a:rPr lang="en-US" sz="1200" b="1" kern="1200" dirty="0">
                          <a:solidFill>
                            <a:srgbClr val="800000"/>
                          </a:solidFill>
                          <a:effectLst/>
                          <a:latin typeface="Cambria" panose="02040503050406030204" pitchFamily="18" charset="0"/>
                          <a:ea typeface="Cambria" panose="02040503050406030204" pitchFamily="18" charset="0"/>
                          <a:cs typeface="+mn-cs"/>
                        </a:rPr>
                        <a:t>August 6th</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7:00pm Church Council Meeting</a:t>
                      </a:r>
                    </a:p>
                    <a:p>
                      <a:pPr algn="ct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marL="0" marR="0" lvl="0" indent="0" algn="ctr" defTabSz="582930" rtl="0" eaLnBrk="1" fontAlgn="auto" latinLnBrk="0" hangingPunct="1">
                        <a:lnSpc>
                          <a:spcPct val="100000"/>
                        </a:lnSpc>
                        <a:spcBef>
                          <a:spcPts val="0"/>
                        </a:spcBef>
                        <a:spcAft>
                          <a:spcPts val="0"/>
                        </a:spcAft>
                        <a:buClrTx/>
                        <a:buSzTx/>
                        <a:buFontTx/>
                        <a:buNone/>
                        <a:tabLst/>
                        <a:defRPr/>
                      </a:pPr>
                      <a:r>
                        <a:rPr lang="en-US" sz="1200" b="1" kern="1200" dirty="0">
                          <a:solidFill>
                            <a:srgbClr val="800000"/>
                          </a:solidFill>
                          <a:effectLst/>
                          <a:latin typeface="Cambria" panose="02040503050406030204" pitchFamily="18" charset="0"/>
                          <a:ea typeface="Cambria" panose="02040503050406030204" pitchFamily="18" charset="0"/>
                          <a:cs typeface="+mn-cs"/>
                        </a:rPr>
                        <a:t>August 16th</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10:00am Teacher’s Meeting (C.E. Office)</a:t>
                      </a:r>
                    </a:p>
                    <a:p>
                      <a:pPr algn="ctr"/>
                      <a:r>
                        <a:rPr lang="en-US" sz="800" b="1" kern="1200" dirty="0">
                          <a:solidFill>
                            <a:schemeClr val="tx1"/>
                          </a:solidFill>
                          <a:effectLst/>
                          <a:latin typeface="Cambria" panose="02040503050406030204" pitchFamily="18" charset="0"/>
                          <a:ea typeface="Cambria" panose="02040503050406030204" pitchFamily="18" charset="0"/>
                          <a:cs typeface="+mn-cs"/>
                        </a:rPr>
                        <a:t> </a:t>
                      </a:r>
                      <a:endParaRPr lang="en-US" sz="1200" b="1" kern="1200" dirty="0">
                        <a:solidFill>
                          <a:schemeClr val="tx1"/>
                        </a:solidFill>
                        <a:effectLst/>
                        <a:latin typeface="Cambria" panose="02040503050406030204" pitchFamily="18" charset="0"/>
                        <a:ea typeface="Cambria" panose="02040503050406030204" pitchFamily="18" charset="0"/>
                        <a:cs typeface="+mn-cs"/>
                      </a:endParaRPr>
                    </a:p>
                    <a:p>
                      <a:pPr algn="ctr"/>
                      <a:endParaRPr lang="en-US" sz="800" b="1" kern="1200" dirty="0">
                        <a:solidFill>
                          <a:schemeClr val="tx1"/>
                        </a:solidFill>
                        <a:effectLst/>
                        <a:latin typeface="Cambria" panose="02040503050406030204" pitchFamily="18" charset="0"/>
                        <a:ea typeface="Cambria" panose="02040503050406030204" pitchFamily="18" charset="0"/>
                        <a:cs typeface="+mn-cs"/>
                      </a:endParaRPr>
                    </a:p>
                    <a:p>
                      <a:pPr algn="ctr"/>
                      <a:r>
                        <a:rPr lang="en-US" sz="1200" b="1" kern="1200" dirty="0">
                          <a:solidFill>
                            <a:srgbClr val="800000"/>
                          </a:solidFill>
                          <a:effectLst/>
                          <a:latin typeface="Cambria" panose="02040503050406030204" pitchFamily="18" charset="0"/>
                          <a:ea typeface="Cambria" panose="02040503050406030204" pitchFamily="18" charset="0"/>
                          <a:cs typeface="+mn-cs"/>
                        </a:rPr>
                        <a:t>August 17th</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10:00am Communion</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11:30am Meeting Sunday</a:t>
                      </a:r>
                    </a:p>
                    <a:p>
                      <a:pPr algn="ctr"/>
                      <a:r>
                        <a:rPr lang="en-US" sz="800" b="1" kern="1200" dirty="0">
                          <a:solidFill>
                            <a:schemeClr val="tx1"/>
                          </a:solidFill>
                          <a:effectLst/>
                          <a:latin typeface="Cambria" panose="02040503050406030204" pitchFamily="18" charset="0"/>
                          <a:ea typeface="Cambria" panose="02040503050406030204" pitchFamily="18" charset="0"/>
                          <a:cs typeface="+mn-cs"/>
                        </a:rPr>
                        <a:t> </a:t>
                      </a:r>
                    </a:p>
                    <a:p>
                      <a:pPr marL="0" marR="0" lvl="0" indent="0" algn="ctr" defTabSz="58293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marL="0" marR="0" lvl="0" indent="0" algn="ctr" defTabSz="58293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marL="0" marR="0" lvl="0" indent="0" algn="ctr" defTabSz="58293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marL="0" marR="0" lvl="0" indent="0" algn="ctr" defTabSz="58293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marL="0" marR="0" lvl="0" indent="0" algn="ctr" defTabSz="58293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marL="0" marR="0" lvl="0" indent="0" algn="ctr" defTabSz="58293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Cambria" panose="02040503050406030204" pitchFamily="18" charset="0"/>
                        <a:ea typeface="Cambria" panose="02040503050406030204" pitchFamily="18" charset="0"/>
                        <a:cs typeface="+mn-cs"/>
                      </a:endParaRPr>
                    </a:p>
                    <a:p>
                      <a:pPr>
                        <a:lnSpc>
                          <a:spcPct val="100000"/>
                        </a:lnSpc>
                      </a:pPr>
                      <a:endParaRPr lang="en-US" sz="1200" b="1" dirty="0">
                        <a:solidFill>
                          <a:schemeClr val="tx1"/>
                        </a:solidFill>
                      </a:endParaRPr>
                    </a:p>
                    <a:p>
                      <a:pPr>
                        <a:lnSpc>
                          <a:spcPct val="100000"/>
                        </a:lnSpc>
                      </a:pPr>
                      <a:endParaRPr lang="en-US" sz="1200" b="1" dirty="0">
                        <a:solidFill>
                          <a:schemeClr val="tx1"/>
                        </a:solidFill>
                      </a:endParaRPr>
                    </a:p>
                    <a:p>
                      <a:pPr>
                        <a:lnSpc>
                          <a:spcPct val="100000"/>
                        </a:lnSpc>
                      </a:pPr>
                      <a:endParaRPr lang="en-US" sz="1200" b="1" dirty="0">
                        <a:solidFill>
                          <a:schemeClr val="tx1"/>
                        </a:solidFill>
                      </a:endParaRPr>
                    </a:p>
                    <a:p>
                      <a:pPr>
                        <a:lnSpc>
                          <a:spcPct val="100000"/>
                        </a:lnSpc>
                      </a:pPr>
                      <a:endParaRPr lang="en-US" sz="1200" b="1" dirty="0">
                        <a:solidFill>
                          <a:schemeClr val="tx1"/>
                        </a:solidFill>
                      </a:endParaRPr>
                    </a:p>
                    <a:p>
                      <a:pPr>
                        <a:lnSpc>
                          <a:spcPct val="100000"/>
                        </a:lnSpc>
                      </a:pPr>
                      <a:endParaRPr lang="en-US" sz="1200" b="1" dirty="0">
                        <a:solidFill>
                          <a:schemeClr val="tx1"/>
                        </a:solidFill>
                      </a:endParaRPr>
                    </a:p>
                    <a:p>
                      <a:pPr>
                        <a:lnSpc>
                          <a:spcPct val="100000"/>
                        </a:lnSpc>
                      </a:pPr>
                      <a:endParaRPr lang="en-US" sz="1200" b="1" dirty="0">
                        <a:solidFill>
                          <a:schemeClr val="tx1"/>
                        </a:solidFill>
                      </a:endParaRPr>
                    </a:p>
                    <a:p>
                      <a:pPr>
                        <a:lnSpc>
                          <a:spcPct val="100000"/>
                        </a:lnSpc>
                      </a:pPr>
                      <a:endParaRPr lang="en-US" sz="1200" b="1" dirty="0">
                        <a:solidFill>
                          <a:schemeClr val="tx1"/>
                        </a:solidFill>
                      </a:endParaRPr>
                    </a:p>
                    <a:p>
                      <a:pPr algn="ctr"/>
                      <a:r>
                        <a:rPr lang="en-US" sz="1200" b="1" kern="1200" dirty="0">
                          <a:solidFill>
                            <a:srgbClr val="800000"/>
                          </a:solidFill>
                          <a:effectLst/>
                          <a:latin typeface="Cambria" panose="02040503050406030204" pitchFamily="18" charset="0"/>
                          <a:ea typeface="Cambria" panose="02040503050406030204" pitchFamily="18" charset="0"/>
                          <a:cs typeface="+mn-cs"/>
                        </a:rPr>
                        <a:t>August 24th</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Blessings of the Backpacks</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11:00am All Church Potluck</a:t>
                      </a:r>
                    </a:p>
                    <a:p>
                      <a:pPr algn="ctr"/>
                      <a:r>
                        <a:rPr lang="en-US" sz="1200" b="0" kern="1200" dirty="0">
                          <a:solidFill>
                            <a:schemeClr val="tx1"/>
                          </a:solidFill>
                          <a:effectLst/>
                          <a:latin typeface="Cambria" panose="02040503050406030204" pitchFamily="18" charset="0"/>
                          <a:ea typeface="Cambria" panose="02040503050406030204" pitchFamily="18" charset="0"/>
                          <a:cs typeface="+mn-cs"/>
                        </a:rPr>
                        <a:t>11:30am Board of Trustees Meeting</a:t>
                      </a:r>
                    </a:p>
                    <a:p>
                      <a:pPr>
                        <a:lnSpc>
                          <a:spcPct val="100000"/>
                        </a:lnSpc>
                      </a:pPr>
                      <a:endParaRPr lang="en-US" sz="12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0353169"/>
                  </a:ext>
                </a:extLst>
              </a:tr>
            </a:tbl>
          </a:graphicData>
        </a:graphic>
      </p:graphicFrame>
      <p:pic>
        <p:nvPicPr>
          <p:cNvPr id="7" name="Picture 6">
            <a:extLst>
              <a:ext uri="{FF2B5EF4-FFF2-40B4-BE49-F238E27FC236}">
                <a16:creationId xmlns:a16="http://schemas.microsoft.com/office/drawing/2014/main" id="{22DA1A37-FE7D-C620-DF10-838EE64485D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17020" y="3025721"/>
            <a:ext cx="3122908" cy="2196249"/>
          </a:xfrm>
          <a:prstGeom prst="rect">
            <a:avLst/>
          </a:prstGeom>
        </p:spPr>
      </p:pic>
      <p:sp>
        <p:nvSpPr>
          <p:cNvPr id="4" name="TextBox 3">
            <a:extLst>
              <a:ext uri="{FF2B5EF4-FFF2-40B4-BE49-F238E27FC236}">
                <a16:creationId xmlns:a16="http://schemas.microsoft.com/office/drawing/2014/main" id="{98E33041-5AAE-FD6D-90DB-B86DD3E32C85}"/>
              </a:ext>
            </a:extLst>
          </p:cNvPr>
          <p:cNvSpPr txBox="1"/>
          <p:nvPr/>
        </p:nvSpPr>
        <p:spPr>
          <a:xfrm>
            <a:off x="49411" y="9653943"/>
            <a:ext cx="7549994" cy="33855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				August 2025			                                     21	</a:t>
            </a:r>
          </a:p>
        </p:txBody>
      </p:sp>
    </p:spTree>
    <p:extLst>
      <p:ext uri="{BB962C8B-B14F-4D97-AF65-F5344CB8AC3E}">
        <p14:creationId xmlns:p14="http://schemas.microsoft.com/office/powerpoint/2010/main" val="462513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E52B7-62AE-C553-2473-1E12C9562E8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B77C48F-B6AD-F36B-A0B1-53794642D8B1}"/>
              </a:ext>
            </a:extLst>
          </p:cNvPr>
          <p:cNvSpPr txBox="1"/>
          <p:nvPr/>
        </p:nvSpPr>
        <p:spPr>
          <a:xfrm>
            <a:off x="10677131" y="8405910"/>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22</a:t>
            </a:r>
          </a:p>
        </p:txBody>
      </p:sp>
      <p:graphicFrame>
        <p:nvGraphicFramePr>
          <p:cNvPr id="3" name="Table 2">
            <a:extLst>
              <a:ext uri="{FF2B5EF4-FFF2-40B4-BE49-F238E27FC236}">
                <a16:creationId xmlns:a16="http://schemas.microsoft.com/office/drawing/2014/main" id="{E22E7AB1-E633-5F4E-FBD3-B2C4C1532293}"/>
              </a:ext>
            </a:extLst>
          </p:cNvPr>
          <p:cNvGraphicFramePr>
            <a:graphicFrameLocks noGrp="1"/>
          </p:cNvGraphicFramePr>
          <p:nvPr>
            <p:extLst>
              <p:ext uri="{D42A27DB-BD31-4B8C-83A1-F6EECF244321}">
                <p14:modId xmlns:p14="http://schemas.microsoft.com/office/powerpoint/2010/main" val="3160680491"/>
              </p:ext>
            </p:extLst>
          </p:nvPr>
        </p:nvGraphicFramePr>
        <p:xfrm>
          <a:off x="98838" y="9442"/>
          <a:ext cx="7681940" cy="9147557"/>
        </p:xfrm>
        <a:graphic>
          <a:graphicData uri="http://schemas.openxmlformats.org/drawingml/2006/table">
            <a:tbl>
              <a:tblPr firstRow="1" firstCol="1" bandRow="1">
                <a:tableStyleId>{5C22544A-7EE6-4342-B048-85BDC9FD1C3A}</a:tableStyleId>
              </a:tblPr>
              <a:tblGrid>
                <a:gridCol w="1097420">
                  <a:extLst>
                    <a:ext uri="{9D8B030D-6E8A-4147-A177-3AD203B41FA5}">
                      <a16:colId xmlns:a16="http://schemas.microsoft.com/office/drawing/2014/main" val="4068508058"/>
                    </a:ext>
                  </a:extLst>
                </a:gridCol>
                <a:gridCol w="1097420">
                  <a:extLst>
                    <a:ext uri="{9D8B030D-6E8A-4147-A177-3AD203B41FA5}">
                      <a16:colId xmlns:a16="http://schemas.microsoft.com/office/drawing/2014/main" val="2685990574"/>
                    </a:ext>
                  </a:extLst>
                </a:gridCol>
                <a:gridCol w="1433263">
                  <a:extLst>
                    <a:ext uri="{9D8B030D-6E8A-4147-A177-3AD203B41FA5}">
                      <a16:colId xmlns:a16="http://schemas.microsoft.com/office/drawing/2014/main" val="2964094788"/>
                    </a:ext>
                  </a:extLst>
                </a:gridCol>
                <a:gridCol w="1097280">
                  <a:extLst>
                    <a:ext uri="{9D8B030D-6E8A-4147-A177-3AD203B41FA5}">
                      <a16:colId xmlns:a16="http://schemas.microsoft.com/office/drawing/2014/main" val="1002909699"/>
                    </a:ext>
                  </a:extLst>
                </a:gridCol>
                <a:gridCol w="1146048">
                  <a:extLst>
                    <a:ext uri="{9D8B030D-6E8A-4147-A177-3AD203B41FA5}">
                      <a16:colId xmlns:a16="http://schemas.microsoft.com/office/drawing/2014/main" val="3429851958"/>
                    </a:ext>
                  </a:extLst>
                </a:gridCol>
                <a:gridCol w="963168">
                  <a:extLst>
                    <a:ext uri="{9D8B030D-6E8A-4147-A177-3AD203B41FA5}">
                      <a16:colId xmlns:a16="http://schemas.microsoft.com/office/drawing/2014/main" val="276285979"/>
                    </a:ext>
                  </a:extLst>
                </a:gridCol>
                <a:gridCol w="847341">
                  <a:extLst>
                    <a:ext uri="{9D8B030D-6E8A-4147-A177-3AD203B41FA5}">
                      <a16:colId xmlns:a16="http://schemas.microsoft.com/office/drawing/2014/main" val="1561984209"/>
                    </a:ext>
                  </a:extLst>
                </a:gridCol>
              </a:tblGrid>
              <a:tr h="407584">
                <a:tc>
                  <a:txBody>
                    <a:bodyPr/>
                    <a:lstStyle/>
                    <a:p>
                      <a:pPr marL="0" marR="0" algn="ctr">
                        <a:buNone/>
                      </a:pPr>
                      <a:r>
                        <a:rPr lang="en-US" sz="1200" dirty="0">
                          <a:solidFill>
                            <a:schemeClr val="bg1"/>
                          </a:solidFill>
                          <a:effectLst/>
                          <a:latin typeface="Cambria" panose="02040503050406030204" pitchFamily="18" charset="0"/>
                          <a:ea typeface="Cambria" panose="02040503050406030204" pitchFamily="18" charset="0"/>
                        </a:rPr>
                        <a:t>Sunday</a:t>
                      </a:r>
                      <a:endParaRPr lang="en-US" sz="1600" dirty="0">
                        <a:solidFill>
                          <a:schemeClr val="bg1"/>
                        </a:solidFill>
                        <a:effectLst/>
                        <a:latin typeface="Cambria" panose="02040503050406030204" pitchFamily="18" charset="0"/>
                        <a:ea typeface="Cambria" panose="02040503050406030204" pitchFamily="18" charset="0"/>
                      </a:endParaRPr>
                    </a:p>
                  </a:txBody>
                  <a:tcPr marL="9525" marR="95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marL="0" marR="0" algn="ctr">
                        <a:buNone/>
                      </a:pPr>
                      <a:r>
                        <a:rPr lang="en-US" sz="1200" dirty="0">
                          <a:solidFill>
                            <a:schemeClr val="bg1"/>
                          </a:solidFill>
                          <a:effectLst/>
                          <a:latin typeface="Cambria" panose="02040503050406030204" pitchFamily="18" charset="0"/>
                          <a:ea typeface="Cambria" panose="02040503050406030204" pitchFamily="18" charset="0"/>
                        </a:rPr>
                        <a:t>Monday</a:t>
                      </a:r>
                      <a:endParaRPr lang="en-US" sz="1600" dirty="0">
                        <a:solidFill>
                          <a:schemeClr val="bg1"/>
                        </a:solidFill>
                        <a:effectLst/>
                        <a:latin typeface="Cambria" panose="02040503050406030204" pitchFamily="18" charset="0"/>
                        <a:ea typeface="Cambria" panose="02040503050406030204" pitchFamily="18" charset="0"/>
                      </a:endParaRPr>
                    </a:p>
                  </a:txBody>
                  <a:tcPr marL="9525" marR="95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marL="0" marR="0" algn="ctr">
                        <a:buNone/>
                      </a:pPr>
                      <a:r>
                        <a:rPr lang="en-US" sz="1200" dirty="0">
                          <a:solidFill>
                            <a:schemeClr val="bg1"/>
                          </a:solidFill>
                          <a:effectLst/>
                          <a:latin typeface="Cambria" panose="02040503050406030204" pitchFamily="18" charset="0"/>
                          <a:ea typeface="Cambria" panose="02040503050406030204" pitchFamily="18" charset="0"/>
                        </a:rPr>
                        <a:t>Tuesday</a:t>
                      </a:r>
                      <a:endParaRPr lang="en-US" sz="1600" dirty="0">
                        <a:solidFill>
                          <a:schemeClr val="bg1"/>
                        </a:solidFill>
                        <a:effectLst/>
                        <a:latin typeface="Cambria" panose="02040503050406030204" pitchFamily="18" charset="0"/>
                        <a:ea typeface="Cambria" panose="02040503050406030204" pitchFamily="18" charset="0"/>
                      </a:endParaRPr>
                    </a:p>
                  </a:txBody>
                  <a:tcPr marL="9525" marR="95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marL="0" marR="0" algn="ctr">
                        <a:buNone/>
                      </a:pPr>
                      <a:r>
                        <a:rPr lang="en-US" sz="1200" dirty="0">
                          <a:solidFill>
                            <a:schemeClr val="bg1"/>
                          </a:solidFill>
                          <a:effectLst/>
                          <a:latin typeface="Cambria" panose="02040503050406030204" pitchFamily="18" charset="0"/>
                          <a:ea typeface="Cambria" panose="02040503050406030204" pitchFamily="18" charset="0"/>
                        </a:rPr>
                        <a:t>Wednesday</a:t>
                      </a:r>
                      <a:endParaRPr lang="en-US" sz="1600" dirty="0">
                        <a:solidFill>
                          <a:schemeClr val="bg1"/>
                        </a:solidFill>
                        <a:effectLst/>
                        <a:latin typeface="Cambria" panose="02040503050406030204" pitchFamily="18" charset="0"/>
                        <a:ea typeface="Cambria" panose="02040503050406030204" pitchFamily="18" charset="0"/>
                      </a:endParaRPr>
                    </a:p>
                  </a:txBody>
                  <a:tcPr marL="9525" marR="95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marL="0" marR="0" algn="ctr">
                        <a:buNone/>
                      </a:pPr>
                      <a:r>
                        <a:rPr lang="en-US" sz="1200" dirty="0">
                          <a:solidFill>
                            <a:schemeClr val="bg1"/>
                          </a:solidFill>
                          <a:effectLst/>
                          <a:latin typeface="Cambria" panose="02040503050406030204" pitchFamily="18" charset="0"/>
                          <a:ea typeface="Cambria" panose="02040503050406030204" pitchFamily="18" charset="0"/>
                        </a:rPr>
                        <a:t>Thursday</a:t>
                      </a:r>
                      <a:endParaRPr lang="en-US" sz="1600" dirty="0">
                        <a:solidFill>
                          <a:schemeClr val="bg1"/>
                        </a:solidFill>
                        <a:effectLst/>
                        <a:latin typeface="Cambria" panose="02040503050406030204" pitchFamily="18" charset="0"/>
                        <a:ea typeface="Cambria" panose="02040503050406030204" pitchFamily="18" charset="0"/>
                      </a:endParaRPr>
                    </a:p>
                  </a:txBody>
                  <a:tcPr marL="9525" marR="95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marL="0" marR="0" algn="ctr">
                        <a:buNone/>
                      </a:pPr>
                      <a:r>
                        <a:rPr lang="en-US" sz="1200" dirty="0">
                          <a:solidFill>
                            <a:schemeClr val="bg1"/>
                          </a:solidFill>
                          <a:effectLst/>
                          <a:latin typeface="Cambria" panose="02040503050406030204" pitchFamily="18" charset="0"/>
                          <a:ea typeface="Cambria" panose="02040503050406030204" pitchFamily="18" charset="0"/>
                        </a:rPr>
                        <a:t>Friday</a:t>
                      </a:r>
                      <a:endParaRPr lang="en-US" sz="1600" dirty="0">
                        <a:solidFill>
                          <a:schemeClr val="bg1"/>
                        </a:solidFill>
                        <a:effectLst/>
                        <a:latin typeface="Cambria" panose="02040503050406030204" pitchFamily="18" charset="0"/>
                        <a:ea typeface="Cambria" panose="02040503050406030204" pitchFamily="18" charset="0"/>
                      </a:endParaRPr>
                    </a:p>
                  </a:txBody>
                  <a:tcPr marL="9525" marR="95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marL="0" marR="0" algn="ctr">
                        <a:buNone/>
                      </a:pPr>
                      <a:r>
                        <a:rPr lang="en-US" sz="1200" dirty="0">
                          <a:solidFill>
                            <a:schemeClr val="bg1"/>
                          </a:solidFill>
                          <a:effectLst/>
                          <a:latin typeface="Cambria" panose="02040503050406030204" pitchFamily="18" charset="0"/>
                          <a:ea typeface="Cambria" panose="02040503050406030204" pitchFamily="18" charset="0"/>
                        </a:rPr>
                        <a:t>Saturday</a:t>
                      </a:r>
                      <a:endParaRPr lang="en-US" sz="1600" dirty="0">
                        <a:solidFill>
                          <a:schemeClr val="bg1"/>
                        </a:solidFill>
                        <a:effectLst/>
                        <a:latin typeface="Cambria" panose="02040503050406030204" pitchFamily="18" charset="0"/>
                        <a:ea typeface="Cambria" panose="02040503050406030204" pitchFamily="18" charset="0"/>
                      </a:endParaRPr>
                    </a:p>
                  </a:txBody>
                  <a:tcPr marL="9525" marR="95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extLst>
                  <a:ext uri="{0D108BD9-81ED-4DB2-BD59-A6C34878D82A}">
                    <a16:rowId xmlns:a16="http://schemas.microsoft.com/office/drawing/2014/main" val="722419342"/>
                  </a:ext>
                </a:extLst>
              </a:tr>
              <a:tr h="1472817">
                <a:tc>
                  <a:txBody>
                    <a:bodyPr/>
                    <a:lstStyle/>
                    <a:p>
                      <a:pPr marL="0" marR="0">
                        <a:buNone/>
                      </a:pPr>
                      <a:endParaRPr lang="en-US" sz="800" dirty="0">
                        <a:solidFill>
                          <a:srgbClr val="800000"/>
                        </a:solidFill>
                        <a:effectLst/>
                        <a:latin typeface="Cambria" panose="02040503050406030204" pitchFamily="18" charset="0"/>
                        <a:ea typeface="Cambria" panose="02040503050406030204" pitchFamily="18" charset="0"/>
                      </a:endParaRPr>
                    </a:p>
                    <a:p>
                      <a:pPr marL="0" marR="0">
                        <a:lnSpc>
                          <a:spcPct val="110000"/>
                        </a:lnSpc>
                        <a:buNone/>
                      </a:pPr>
                      <a:endParaRPr lang="en-US" sz="800" dirty="0">
                        <a:solidFill>
                          <a:srgbClr val="800000"/>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0000"/>
                        </a:lnSpc>
                        <a:buNone/>
                      </a:pPr>
                      <a:endParaRPr lang="en-US" sz="800" b="0"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endParaRPr lang="en-US" sz="800" b="1"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endParaRPr lang="en-US" sz="800" b="0"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endParaRPr lang="en-US" sz="800" b="0"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8am Men's Breakfast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2</a:t>
                      </a: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NOON</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NA Group Meeting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818950"/>
                  </a:ext>
                </a:extLst>
              </a:tr>
              <a:tr h="1376896">
                <a:tc>
                  <a:txBody>
                    <a:bodyPr/>
                    <a:lstStyle/>
                    <a:p>
                      <a:pPr marL="0" marR="0" indent="0">
                        <a:buNone/>
                      </a:pPr>
                      <a:r>
                        <a:rPr lang="en-US" sz="800" dirty="0">
                          <a:solidFill>
                            <a:srgbClr val="800000"/>
                          </a:solidFill>
                          <a:effectLst/>
                          <a:latin typeface="Cambria" panose="02040503050406030204" pitchFamily="18" charset="0"/>
                          <a:ea typeface="Cambria" panose="02040503050406030204" pitchFamily="18" charset="0"/>
                        </a:rPr>
                        <a:t>3        </a:t>
                      </a:r>
                    </a:p>
                    <a:p>
                      <a:pPr marL="0" marR="0" indent="0" algn="ctr">
                        <a:buNone/>
                      </a:pPr>
                      <a:r>
                        <a:rPr lang="en-US" sz="800" dirty="0">
                          <a:solidFill>
                            <a:srgbClr val="800000"/>
                          </a:solidFill>
                          <a:effectLst/>
                          <a:latin typeface="Cambria" panose="02040503050406030204" pitchFamily="18" charset="0"/>
                          <a:ea typeface="Cambria" panose="02040503050406030204" pitchFamily="18" charset="0"/>
                        </a:rPr>
                        <a:t>9am </a:t>
                      </a:r>
                    </a:p>
                    <a:p>
                      <a:pPr marL="0" marR="0" indent="0" algn="ctr">
                        <a:buNone/>
                      </a:pPr>
                      <a:r>
                        <a:rPr lang="en-US" sz="800" dirty="0">
                          <a:solidFill>
                            <a:srgbClr val="800000"/>
                          </a:solidFill>
                          <a:effectLst/>
                          <a:latin typeface="Cambria" panose="02040503050406030204" pitchFamily="18" charset="0"/>
                          <a:ea typeface="Cambria" panose="02040503050406030204" pitchFamily="18" charset="0"/>
                        </a:rPr>
                        <a:t>Gather &amp; Greet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10am Worship Service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11am Fellowship Hour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4</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10am</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Alanon "Serenity“</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1:00pm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Staff Meeting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5</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9:30am CEA/HOW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3:30pm Pomona Moose</a:t>
                      </a:r>
                      <a:r>
                        <a:rPr lang="en-US" sz="800" b="1" dirty="0">
                          <a:solidFill>
                            <a:schemeClr val="tx1"/>
                          </a:solidFill>
                          <a:effectLst/>
                          <a:latin typeface="Cambria" panose="02040503050406030204" pitchFamily="18" charset="0"/>
                          <a:ea typeface="Cambria" panose="02040503050406030204" pitchFamily="18" charset="0"/>
                        </a:rPr>
                        <a:t>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5:15pm Cheerleaders</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5:45pm Twilight Bible Study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6</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8am Rummage Sorting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6pm Basketball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NA Support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7</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10am Joyful Endeavors </a:t>
                      </a:r>
                    </a:p>
                    <a:p>
                      <a:pPr marL="0" marR="0" algn="l">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AA Mother Group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8</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8am Men's Breakfast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9</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NOON</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NA Group Meeting</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70346"/>
                  </a:ext>
                </a:extLst>
              </a:tr>
              <a:tr h="1405404">
                <a:tc>
                  <a:txBody>
                    <a:bodyPr/>
                    <a:lstStyle/>
                    <a:p>
                      <a:pPr marL="0" marR="0" indent="0">
                        <a:buNone/>
                      </a:pPr>
                      <a:r>
                        <a:rPr lang="en-US" sz="800" dirty="0">
                          <a:solidFill>
                            <a:srgbClr val="800000"/>
                          </a:solidFill>
                          <a:effectLst/>
                          <a:latin typeface="Cambria" panose="02040503050406030204" pitchFamily="18" charset="0"/>
                          <a:ea typeface="Cambria" panose="02040503050406030204" pitchFamily="18" charset="0"/>
                        </a:rPr>
                        <a:t>10   </a:t>
                      </a:r>
                    </a:p>
                    <a:p>
                      <a:pPr marL="0" marR="0" indent="0" algn="ctr">
                        <a:buNone/>
                      </a:pPr>
                      <a:r>
                        <a:rPr lang="en-US" sz="800" dirty="0">
                          <a:solidFill>
                            <a:srgbClr val="800000"/>
                          </a:solidFill>
                          <a:effectLst/>
                          <a:latin typeface="Cambria" panose="02040503050406030204" pitchFamily="18" charset="0"/>
                          <a:ea typeface="Cambria" panose="02040503050406030204" pitchFamily="18" charset="0"/>
                        </a:rPr>
                        <a:t>9am</a:t>
                      </a:r>
                    </a:p>
                    <a:p>
                      <a:pPr marL="0" marR="0" indent="0" algn="ctr">
                        <a:buNone/>
                      </a:pPr>
                      <a:r>
                        <a:rPr lang="en-US" sz="800" dirty="0">
                          <a:solidFill>
                            <a:srgbClr val="800000"/>
                          </a:solidFill>
                          <a:effectLst/>
                          <a:latin typeface="Cambria" panose="02040503050406030204" pitchFamily="18" charset="0"/>
                          <a:ea typeface="Cambria" panose="02040503050406030204" pitchFamily="18" charset="0"/>
                        </a:rPr>
                        <a:t> Gather &amp; Greet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10am Worship Service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11am Fellowship Hour</a:t>
                      </a:r>
                    </a:p>
                    <a:p>
                      <a:pPr marL="0" marR="0" algn="ctr">
                        <a:lnSpc>
                          <a:spcPct val="110000"/>
                        </a:lnSpc>
                        <a:buNone/>
                      </a:pPr>
                      <a:endParaRPr lang="en-US" sz="800" dirty="0">
                        <a:solidFill>
                          <a:srgbClr val="800000"/>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11</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10am</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Alanon "Serenity</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1:00pm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Staff Meeting</a:t>
                      </a:r>
                      <a:r>
                        <a:rPr lang="en-US" sz="800" b="0" dirty="0">
                          <a:solidFill>
                            <a:schemeClr val="tx1"/>
                          </a:solidFill>
                          <a:effectLst/>
                          <a:latin typeface="Cambria" panose="02040503050406030204" pitchFamily="18" charset="0"/>
                          <a:ea typeface="Cambria" panose="02040503050406030204" pitchFamily="18" charset="0"/>
                        </a:rPr>
                        <a:t> </a:t>
                      </a: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12</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9:30am CEA/HOW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3:30pm Pomona Moose</a:t>
                      </a:r>
                      <a:r>
                        <a:rPr lang="en-US" sz="800" b="1" dirty="0">
                          <a:solidFill>
                            <a:schemeClr val="tx1"/>
                          </a:solidFill>
                          <a:effectLst/>
                          <a:latin typeface="Cambria" panose="02040503050406030204" pitchFamily="18" charset="0"/>
                          <a:ea typeface="Cambria" panose="02040503050406030204" pitchFamily="18" charset="0"/>
                        </a:rPr>
                        <a:t>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5:15pm Cheerleaders</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5:45pm Twilight Bible Study</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13</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8am Rummage Sorting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6pm Basketball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NA Support</a:t>
                      </a:r>
                      <a:endParaRPr lang="en-US" sz="800" b="1"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14</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10am Joyful Endeavors </a:t>
                      </a:r>
                    </a:p>
                    <a:p>
                      <a:pPr marL="0" marR="0" algn="l">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AA Mother Group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15</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8am Men's Breakfast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16</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10am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Teacher’s Meeting</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(C.E. Office)</a:t>
                      </a: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p>
                      <a:pPr marL="0" marR="0" algn="ctr">
                        <a:lnSpc>
                          <a:spcPct val="110000"/>
                        </a:lnSpc>
                        <a:buNone/>
                      </a:pPr>
                      <a:endParaRPr lang="en-US" sz="800" b="0" dirty="0">
                        <a:solidFill>
                          <a:schemeClr val="tx1"/>
                        </a:solidFill>
                        <a:effectLst/>
                        <a:latin typeface="Cambria" panose="02040503050406030204" pitchFamily="18" charset="0"/>
                        <a:ea typeface="Cambria" panose="02040503050406030204" pitchFamily="18" charset="0"/>
                      </a:endParaRPr>
                    </a:p>
                    <a:p>
                      <a:pPr marL="0" marR="0" algn="ctr">
                        <a:lnSpc>
                          <a:spcPct val="110000"/>
                        </a:lnSpc>
                        <a:buNone/>
                      </a:pPr>
                      <a:endParaRPr lang="en-US" sz="800" b="0" dirty="0">
                        <a:solidFill>
                          <a:schemeClr val="tx1"/>
                        </a:solidFill>
                        <a:effectLst/>
                        <a:latin typeface="Cambria" panose="02040503050406030204" pitchFamily="18" charset="0"/>
                        <a:ea typeface="Cambria" panose="02040503050406030204" pitchFamily="18" charset="0"/>
                      </a:endParaRP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NOON</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NA Group Meeting</a:t>
                      </a: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9134589"/>
                  </a:ext>
                </a:extLst>
              </a:tr>
              <a:tr h="1334445">
                <a:tc>
                  <a:txBody>
                    <a:bodyPr/>
                    <a:lstStyle/>
                    <a:p>
                      <a:pPr marL="0" marR="0">
                        <a:buNone/>
                      </a:pPr>
                      <a:r>
                        <a:rPr lang="en-US" sz="800" dirty="0">
                          <a:solidFill>
                            <a:srgbClr val="800000"/>
                          </a:solidFill>
                          <a:effectLst/>
                          <a:latin typeface="Cambria" panose="02040503050406030204" pitchFamily="18" charset="0"/>
                          <a:ea typeface="Cambria" panose="02040503050406030204" pitchFamily="18" charset="0"/>
                        </a:rPr>
                        <a:t>17</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Gather &amp; Greet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10am Worship Service</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10:00am Communion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11am Fellowship Hour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11:30am </a:t>
                      </a:r>
                    </a:p>
                    <a:p>
                      <a:pPr marL="0" marR="0" algn="ctr">
                        <a:lnSpc>
                          <a:spcPct val="110000"/>
                        </a:lnSpc>
                        <a:buNone/>
                      </a:pPr>
                      <a:endParaRPr lang="en-US" sz="800" dirty="0">
                        <a:solidFill>
                          <a:srgbClr val="800000"/>
                        </a:solidFill>
                        <a:effectLst/>
                        <a:latin typeface="Cambria" panose="02040503050406030204" pitchFamily="18" charset="0"/>
                        <a:ea typeface="Cambria" panose="02040503050406030204" pitchFamily="18" charset="0"/>
                      </a:endParaRPr>
                    </a:p>
                    <a:p>
                      <a:pPr marL="0" marR="0" algn="ctr">
                        <a:lnSpc>
                          <a:spcPct val="110000"/>
                        </a:lnSpc>
                        <a:buNone/>
                      </a:pPr>
                      <a:endParaRPr lang="en-US" sz="800" dirty="0">
                        <a:solidFill>
                          <a:srgbClr val="800000"/>
                        </a:solidFill>
                        <a:effectLst/>
                        <a:latin typeface="Cambria" panose="02040503050406030204" pitchFamily="18" charset="0"/>
                        <a:ea typeface="Cambria" panose="02040503050406030204" pitchFamily="18" charset="0"/>
                      </a:endParaRPr>
                    </a:p>
                    <a:p>
                      <a:pPr marL="0" marR="0" algn="ctr">
                        <a:lnSpc>
                          <a:spcPct val="110000"/>
                        </a:lnSpc>
                        <a:buNone/>
                      </a:pPr>
                      <a:endParaRPr lang="en-US" sz="800" dirty="0">
                        <a:solidFill>
                          <a:srgbClr val="800000"/>
                        </a:solidFill>
                        <a:effectLst/>
                        <a:latin typeface="Cambria" panose="02040503050406030204" pitchFamily="18" charset="0"/>
                        <a:ea typeface="Cambria" panose="02040503050406030204" pitchFamily="18" charset="0"/>
                      </a:endParaRPr>
                    </a:p>
                    <a:p>
                      <a:pPr marL="0" marR="0" algn="ctr">
                        <a:lnSpc>
                          <a:spcPct val="110000"/>
                        </a:lnSpc>
                        <a:buNone/>
                      </a:pPr>
                      <a:endParaRPr lang="en-US" sz="800" dirty="0">
                        <a:solidFill>
                          <a:srgbClr val="800000"/>
                        </a:solidFill>
                        <a:effectLst/>
                        <a:latin typeface="Cambria" panose="02040503050406030204" pitchFamily="18" charset="0"/>
                        <a:ea typeface="Cambria" panose="02040503050406030204" pitchFamily="18" charset="0"/>
                      </a:endParaRP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11:30am</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Choir Rehearsal </a:t>
                      </a:r>
                    </a:p>
                    <a:p>
                      <a:pPr marL="0" marR="0" lvl="0" indent="0" algn="ctr" defTabSz="582930" rtl="0" eaLnBrk="1" fontAlgn="auto" latinLnBrk="0" hangingPunct="1">
                        <a:lnSpc>
                          <a:spcPct val="110000"/>
                        </a:lnSpc>
                        <a:spcBef>
                          <a:spcPts val="0"/>
                        </a:spcBef>
                        <a:spcAft>
                          <a:spcPts val="0"/>
                        </a:spcAft>
                        <a:buClrTx/>
                        <a:buSzTx/>
                        <a:buFontTx/>
                        <a:buNone/>
                        <a:tabLst/>
                        <a:defRPr/>
                      </a:pPr>
                      <a:r>
                        <a:rPr lang="en-US" sz="800" b="1" dirty="0">
                          <a:solidFill>
                            <a:schemeClr val="tx1"/>
                          </a:solidFill>
                          <a:effectLst/>
                          <a:latin typeface="Cambria" panose="02040503050406030204" pitchFamily="18" charset="0"/>
                          <a:ea typeface="Cambria" panose="02040503050406030204" pitchFamily="18" charset="0"/>
                        </a:rPr>
                        <a:t> </a:t>
                      </a:r>
                      <a:r>
                        <a:rPr lang="en-US" sz="800" dirty="0">
                          <a:solidFill>
                            <a:srgbClr val="800000"/>
                          </a:solidFill>
                          <a:effectLst/>
                          <a:latin typeface="Cambria" panose="02040503050406030204" pitchFamily="18" charset="0"/>
                          <a:ea typeface="Cambria" panose="02040503050406030204" pitchFamily="18" charset="0"/>
                        </a:rPr>
                        <a:t>11:30am</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Membership Board Meeting</a:t>
                      </a:r>
                    </a:p>
                    <a:p>
                      <a:pPr marL="0" marR="0" algn="ctr">
                        <a:lnSpc>
                          <a:spcPct val="110000"/>
                        </a:lnSpc>
                        <a:buNone/>
                      </a:pPr>
                      <a:endParaRPr lang="en-US" sz="800" b="0" dirty="0">
                        <a:solidFill>
                          <a:srgbClr val="800000"/>
                        </a:solidFill>
                        <a:effectLst/>
                        <a:latin typeface="Cambria" panose="02040503050406030204" pitchFamily="18" charset="0"/>
                        <a:ea typeface="Cambria" panose="02040503050406030204" pitchFamily="18" charset="0"/>
                      </a:endParaRPr>
                    </a:p>
                    <a:p>
                      <a:pPr marL="0" marR="0" algn="ctr">
                        <a:lnSpc>
                          <a:spcPct val="110000"/>
                        </a:lnSpc>
                        <a:buNone/>
                      </a:pPr>
                      <a:r>
                        <a:rPr lang="en-US" sz="800" b="1" dirty="0">
                          <a:solidFill>
                            <a:srgbClr val="800000"/>
                          </a:solidFill>
                          <a:effectLst/>
                          <a:latin typeface="Cambria" panose="02040503050406030204" pitchFamily="18" charset="0"/>
                          <a:ea typeface="Cambria" panose="02040503050406030204" pitchFamily="18" charset="0"/>
                        </a:rPr>
                        <a:t> </a:t>
                      </a:r>
                    </a:p>
                    <a:p>
                      <a:pPr marL="0" marR="0" algn="ctr">
                        <a:lnSpc>
                          <a:spcPct val="110000"/>
                        </a:lnSpc>
                        <a:buNone/>
                      </a:pPr>
                      <a:endParaRPr lang="en-US" sz="800" b="0" dirty="0">
                        <a:solidFill>
                          <a:srgbClr val="800000"/>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18</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10am</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Alanon "Serenity</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1:00pm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Staff Meetin</a:t>
                      </a:r>
                      <a:r>
                        <a:rPr lang="en-US" sz="800" b="0" dirty="0">
                          <a:solidFill>
                            <a:schemeClr val="tx1"/>
                          </a:solidFill>
                          <a:effectLst/>
                          <a:latin typeface="Cambria" panose="02040503050406030204" pitchFamily="18" charset="0"/>
                          <a:ea typeface="Cambria" panose="02040503050406030204" pitchFamily="18" charset="0"/>
                        </a:rPr>
                        <a:t>g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19</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9:30am CEA/HOW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3:30pm Pomona Moose</a:t>
                      </a:r>
                      <a:r>
                        <a:rPr lang="en-US" sz="800" b="1" dirty="0">
                          <a:solidFill>
                            <a:schemeClr val="tx1"/>
                          </a:solidFill>
                          <a:effectLst/>
                          <a:latin typeface="Cambria" panose="02040503050406030204" pitchFamily="18" charset="0"/>
                          <a:ea typeface="Cambria" panose="02040503050406030204" pitchFamily="18" charset="0"/>
                        </a:rPr>
                        <a:t>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5:15pm Cheerleaders</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5:45pm Twilight Bible Study </a:t>
                      </a: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20</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Rummage Sorting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No Library Committee</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 </a:t>
                      </a:r>
                      <a:r>
                        <a:rPr lang="en-US" sz="800" b="0" dirty="0">
                          <a:solidFill>
                            <a:schemeClr val="tx1"/>
                          </a:solidFill>
                          <a:effectLst/>
                          <a:latin typeface="Cambria" panose="02040503050406030204" pitchFamily="18" charset="0"/>
                          <a:ea typeface="Cambria" panose="02040503050406030204" pitchFamily="18" charset="0"/>
                        </a:rPr>
                        <a:t>6pm Basketball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NA Support</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21</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10am Joyful Endeavors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NOON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Lions Club Lunch &amp; Mtg </a:t>
                      </a:r>
                    </a:p>
                    <a:p>
                      <a:pPr marL="0" marR="0" algn="l">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AA Mother Group</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22</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8am Men's Breakfast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23</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NOON</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NA Group Meeting </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8488148"/>
                  </a:ext>
                </a:extLst>
              </a:tr>
              <a:tr h="1686764">
                <a:tc>
                  <a:txBody>
                    <a:bodyPr/>
                    <a:lstStyle/>
                    <a:p>
                      <a:pPr marL="0" marR="0">
                        <a:buNone/>
                      </a:pPr>
                      <a:r>
                        <a:rPr lang="en-US" sz="800" dirty="0">
                          <a:solidFill>
                            <a:srgbClr val="800000"/>
                          </a:solidFill>
                          <a:effectLst/>
                          <a:latin typeface="Cambria" panose="02040503050406030204" pitchFamily="18" charset="0"/>
                          <a:ea typeface="Cambria" panose="02040503050406030204" pitchFamily="18" charset="0"/>
                        </a:rPr>
                        <a:t>24/31</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Blessings of the Backpacks</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Gather &amp; Greet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10am Worship Service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11:00am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Fellowship Hour</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11:30am</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Board of Trustees </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11:00am</a:t>
                      </a:r>
                    </a:p>
                    <a:p>
                      <a:pPr marL="0" marR="0" algn="ctr">
                        <a:lnSpc>
                          <a:spcPct val="110000"/>
                        </a:lnSpc>
                        <a:buNone/>
                      </a:pPr>
                      <a:r>
                        <a:rPr lang="en-US" sz="800" dirty="0">
                          <a:solidFill>
                            <a:srgbClr val="800000"/>
                          </a:solidFill>
                          <a:effectLst/>
                          <a:latin typeface="Cambria" panose="02040503050406030204" pitchFamily="18" charset="0"/>
                          <a:ea typeface="Cambria" panose="02040503050406030204" pitchFamily="18" charset="0"/>
                        </a:rPr>
                        <a:t>All Church Potluck</a:t>
                      </a:r>
                    </a:p>
                    <a:p>
                      <a:pPr marL="0" marR="0" algn="ctr">
                        <a:lnSpc>
                          <a:spcPct val="110000"/>
                        </a:lnSpc>
                        <a:buNone/>
                      </a:pPr>
                      <a:endParaRPr lang="en-US" sz="800" dirty="0">
                        <a:solidFill>
                          <a:srgbClr val="800000"/>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25</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10am</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Alanon "Serenity</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1:00pm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Staff Meeting </a:t>
                      </a:r>
                    </a:p>
                    <a:p>
                      <a:pPr marL="0" marR="0" algn="ctr">
                        <a:lnSpc>
                          <a:spcPct val="110000"/>
                        </a:lnSpc>
                        <a:buNone/>
                      </a:pPr>
                      <a:endParaRPr lang="en-US" sz="800" b="1"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b="1" dirty="0">
                          <a:solidFill>
                            <a:schemeClr val="tx1"/>
                          </a:solidFill>
                          <a:effectLst/>
                          <a:latin typeface="Cambria" panose="02040503050406030204" pitchFamily="18" charset="0"/>
                          <a:ea typeface="Cambria" panose="02040503050406030204" pitchFamily="18" charset="0"/>
                        </a:rPr>
                        <a:t>26</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9:30am CEA/HOW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3:30pm Pomona Moose</a:t>
                      </a:r>
                      <a:r>
                        <a:rPr lang="en-US" sz="800" b="1" dirty="0">
                          <a:solidFill>
                            <a:schemeClr val="tx1"/>
                          </a:solidFill>
                          <a:effectLst/>
                          <a:latin typeface="Cambria" panose="02040503050406030204" pitchFamily="18" charset="0"/>
                          <a:ea typeface="Cambria" panose="02040503050406030204" pitchFamily="18" charset="0"/>
                        </a:rPr>
                        <a:t>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5:15pm Cheerleaders</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5:45pm Twilight Bible Study </a:t>
                      </a:r>
                    </a:p>
                    <a:p>
                      <a:pPr marL="0" marR="0">
                        <a:buNone/>
                      </a:pPr>
                      <a:endParaRPr lang="en-US" sz="800" b="1"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10000"/>
                        </a:lnSpc>
                        <a:buNone/>
                      </a:pPr>
                      <a:r>
                        <a:rPr lang="en-US" sz="800" dirty="0">
                          <a:solidFill>
                            <a:schemeClr val="tx1"/>
                          </a:solidFill>
                          <a:effectLst/>
                          <a:latin typeface="Cambria" panose="02040503050406030204" pitchFamily="18" charset="0"/>
                          <a:ea typeface="Cambria" panose="02040503050406030204" pitchFamily="18" charset="0"/>
                        </a:rPr>
                        <a:t>27               </a:t>
                      </a:r>
                    </a:p>
                    <a:p>
                      <a:pPr marL="0" marR="0" algn="l">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                   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 Rummage Sorting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6pm Basketball </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NA Support</a:t>
                      </a:r>
                    </a:p>
                    <a:p>
                      <a:pPr marL="0" marR="0">
                        <a:buNone/>
                      </a:pPr>
                      <a:endParaRPr lang="en-US" sz="800"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dirty="0">
                          <a:solidFill>
                            <a:schemeClr val="tx1"/>
                          </a:solidFill>
                          <a:effectLst/>
                          <a:latin typeface="Cambria" panose="02040503050406030204" pitchFamily="18" charset="0"/>
                          <a:ea typeface="Cambria" panose="02040503050406030204" pitchFamily="18" charset="0"/>
                        </a:rPr>
                        <a:t>28               </a:t>
                      </a:r>
                    </a:p>
                    <a:p>
                      <a:pPr marL="0" marR="0">
                        <a:buNone/>
                      </a:pPr>
                      <a:r>
                        <a:rPr lang="en-US" sz="800" b="1" dirty="0">
                          <a:solidFill>
                            <a:schemeClr val="tx1"/>
                          </a:solidFill>
                          <a:effectLst/>
                          <a:latin typeface="Cambria" panose="02040503050406030204" pitchFamily="18" charset="0"/>
                          <a:ea typeface="Cambria" panose="02040503050406030204" pitchFamily="18" charset="0"/>
                        </a:rPr>
                        <a:t>                    9am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10am Joyful Endeavors </a:t>
                      </a:r>
                    </a:p>
                    <a:p>
                      <a:pPr marL="0" marR="0" algn="l">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7:30pm AA Mother Group </a:t>
                      </a:r>
                    </a:p>
                    <a:p>
                      <a:pPr marL="0" marR="0">
                        <a:buNone/>
                      </a:pPr>
                      <a:endParaRPr lang="en-US" sz="800"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dirty="0">
                          <a:solidFill>
                            <a:schemeClr val="tx1"/>
                          </a:solidFill>
                          <a:effectLst/>
                          <a:latin typeface="Cambria" panose="02040503050406030204" pitchFamily="18" charset="0"/>
                          <a:ea typeface="Cambria" panose="02040503050406030204" pitchFamily="18" charset="0"/>
                        </a:rPr>
                        <a:t>29</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9am</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Morning Devotional </a:t>
                      </a:r>
                    </a:p>
                    <a:p>
                      <a:pPr marL="0" marR="0" algn="ctr">
                        <a:lnSpc>
                          <a:spcPct val="110000"/>
                        </a:lnSpc>
                        <a:buNone/>
                      </a:pPr>
                      <a:r>
                        <a:rPr lang="en-US" sz="800" b="1" dirty="0">
                          <a:solidFill>
                            <a:schemeClr val="tx1"/>
                          </a:solidFill>
                          <a:effectLst/>
                          <a:latin typeface="Cambria" panose="02040503050406030204" pitchFamily="18" charset="0"/>
                          <a:ea typeface="Cambria" panose="02040503050406030204" pitchFamily="18" charset="0"/>
                        </a:rPr>
                        <a:t>8am Men's Breakfast </a:t>
                      </a:r>
                    </a:p>
                    <a:p>
                      <a:pPr marL="0" marR="0">
                        <a:buNone/>
                      </a:pPr>
                      <a:endParaRPr lang="en-US" sz="800"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buNone/>
                      </a:pPr>
                      <a:r>
                        <a:rPr lang="en-US" sz="800" dirty="0">
                          <a:solidFill>
                            <a:schemeClr val="tx1"/>
                          </a:solidFill>
                          <a:effectLst/>
                          <a:latin typeface="Cambria" panose="02040503050406030204" pitchFamily="18" charset="0"/>
                          <a:ea typeface="Cambria" panose="02040503050406030204" pitchFamily="18" charset="0"/>
                        </a:rPr>
                        <a:t>30</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NOON</a:t>
                      </a:r>
                    </a:p>
                    <a:p>
                      <a:pPr marL="0" marR="0" algn="ctr">
                        <a:lnSpc>
                          <a:spcPct val="110000"/>
                        </a:lnSpc>
                        <a:buNone/>
                      </a:pPr>
                      <a:r>
                        <a:rPr lang="en-US" sz="800" b="0" dirty="0">
                          <a:solidFill>
                            <a:schemeClr val="tx1"/>
                          </a:solidFill>
                          <a:effectLst/>
                          <a:latin typeface="Cambria" panose="02040503050406030204" pitchFamily="18" charset="0"/>
                          <a:ea typeface="Cambria" panose="02040503050406030204" pitchFamily="18" charset="0"/>
                        </a:rPr>
                        <a:t>NA Group Meeting </a:t>
                      </a:r>
                    </a:p>
                    <a:p>
                      <a:pPr marL="0" marR="0">
                        <a:buNone/>
                      </a:pPr>
                      <a:endParaRPr lang="en-US" sz="800" dirty="0">
                        <a:solidFill>
                          <a:schemeClr val="tx1"/>
                        </a:solidFill>
                        <a:effectLst/>
                        <a:latin typeface="Cambria" panose="02040503050406030204" pitchFamily="18" charset="0"/>
                        <a:ea typeface="Cambria" panose="02040503050406030204" pitchFamily="18" charset="0"/>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2881494"/>
                  </a:ext>
                </a:extLst>
              </a:tr>
            </a:tbl>
          </a:graphicData>
        </a:graphic>
      </p:graphicFrame>
      <p:pic>
        <p:nvPicPr>
          <p:cNvPr id="12" name="Picture 11" descr="A green and white sign with black text&#10;&#10;AI-generated content may be incorrect.">
            <a:extLst>
              <a:ext uri="{FF2B5EF4-FFF2-40B4-BE49-F238E27FC236}">
                <a16:creationId xmlns:a16="http://schemas.microsoft.com/office/drawing/2014/main" id="{5CA9359B-8F31-0FCB-C3B4-2916C84E9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40" y="2675841"/>
            <a:ext cx="933333" cy="504762"/>
          </a:xfrm>
          <a:prstGeom prst="rect">
            <a:avLst/>
          </a:prstGeom>
        </p:spPr>
      </p:pic>
      <p:pic>
        <p:nvPicPr>
          <p:cNvPr id="14" name="Picture 13" descr="A laptops and coffee mugs&#10;&#10;AI-generated content may be incorrect.">
            <a:extLst>
              <a:ext uri="{FF2B5EF4-FFF2-40B4-BE49-F238E27FC236}">
                <a16:creationId xmlns:a16="http://schemas.microsoft.com/office/drawing/2014/main" id="{FBA2217E-CE3A-3C28-17EC-B0C5B288B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38" y="6059024"/>
            <a:ext cx="971491" cy="555918"/>
          </a:xfrm>
          <a:prstGeom prst="rect">
            <a:avLst/>
          </a:prstGeom>
        </p:spPr>
      </p:pic>
      <p:pic>
        <p:nvPicPr>
          <p:cNvPr id="2050" name="Picture 2">
            <a:extLst>
              <a:ext uri="{FF2B5EF4-FFF2-40B4-BE49-F238E27FC236}">
                <a16:creationId xmlns:a16="http://schemas.microsoft.com/office/drawing/2014/main" id="{407A7CAC-A8B3-4418-CC77-32EE92762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 y="445099"/>
            <a:ext cx="5832405" cy="1457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EC2BCE-89D9-7D4F-E4CF-DE1D8750DE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6154" y="3798523"/>
            <a:ext cx="788466" cy="637552"/>
          </a:xfrm>
          <a:prstGeom prst="rect">
            <a:avLst/>
          </a:prstGeom>
        </p:spPr>
      </p:pic>
      <p:sp>
        <p:nvSpPr>
          <p:cNvPr id="4" name="TextBox 3">
            <a:extLst>
              <a:ext uri="{FF2B5EF4-FFF2-40B4-BE49-F238E27FC236}">
                <a16:creationId xmlns:a16="http://schemas.microsoft.com/office/drawing/2014/main" id="{5733E25F-086E-D625-2E3A-B245E19CA441}"/>
              </a:ext>
            </a:extLst>
          </p:cNvPr>
          <p:cNvSpPr txBox="1"/>
          <p:nvPr/>
        </p:nvSpPr>
        <p:spPr>
          <a:xfrm>
            <a:off x="98838" y="9407990"/>
            <a:ext cx="7549994" cy="33855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				August 2025			                                     22	</a:t>
            </a:r>
          </a:p>
        </p:txBody>
      </p:sp>
    </p:spTree>
    <p:extLst>
      <p:ext uri="{BB962C8B-B14F-4D97-AF65-F5344CB8AC3E}">
        <p14:creationId xmlns:p14="http://schemas.microsoft.com/office/powerpoint/2010/main" val="287714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F707D-61E4-1B6A-7FCD-AF8DCCD630B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026E691-6163-4300-AA6B-EA26939E9727}"/>
              </a:ext>
            </a:extLst>
          </p:cNvPr>
          <p:cNvSpPr txBox="1"/>
          <p:nvPr/>
        </p:nvSpPr>
        <p:spPr>
          <a:xfrm>
            <a:off x="-48768" y="539429"/>
            <a:ext cx="7772400" cy="9387185"/>
          </a:xfrm>
          <a:prstGeom prst="rect">
            <a:avLst/>
          </a:prstGeom>
          <a:noFill/>
          <a:ln>
            <a:noFill/>
          </a:ln>
        </p:spPr>
        <p:txBody>
          <a:bodyPr wrap="square">
            <a:spAutoFit/>
          </a:bodyPr>
          <a:lstStyle/>
          <a:p>
            <a:endParaRPr lang="en-US" sz="1400" dirty="0"/>
          </a:p>
          <a:p>
            <a:endParaRPr lang="en-US" sz="1400" dirty="0">
              <a:solidFill>
                <a:schemeClr val="bg1"/>
              </a:solidFill>
            </a:endParaRPr>
          </a:p>
          <a:p>
            <a:endParaRPr lang="en-US" sz="1400" dirty="0"/>
          </a:p>
          <a:p>
            <a:endParaRPr lang="en-US" sz="1400" dirty="0"/>
          </a:p>
          <a:p>
            <a:endParaRPr lang="en-US" sz="1400" dirty="0"/>
          </a:p>
          <a:p>
            <a:endParaRPr lang="en-US" sz="1400" dirty="0"/>
          </a:p>
          <a:p>
            <a:endParaRPr lang="en-US" sz="1400" dirty="0"/>
          </a:p>
          <a:p>
            <a:endParaRPr lang="en-US" sz="1600" dirty="0">
              <a:latin typeface="Cambria" panose="02040503050406030204" pitchFamily="18" charset="0"/>
              <a:ea typeface="Cambria" panose="02040503050406030204" pitchFamily="18" charset="0"/>
            </a:endParaRPr>
          </a:p>
          <a:p>
            <a:endParaRPr lang="en-US" sz="16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endParaRPr lang="en-US" sz="1400" dirty="0">
              <a:latin typeface="Cambria" panose="02040503050406030204" pitchFamily="18" charset="0"/>
              <a:ea typeface="Cambria" panose="02040503050406030204" pitchFamily="18" charset="0"/>
            </a:endParaRPr>
          </a:p>
          <a:p>
            <a:r>
              <a:rPr lang="en-US" sz="1400" dirty="0">
                <a:latin typeface="Cambria" panose="02040503050406030204" pitchFamily="18" charset="0"/>
                <a:ea typeface="Cambria" panose="02040503050406030204" pitchFamily="18" charset="0"/>
              </a:rPr>
              <a:t>This past month Tim Stillions and myself accompanied 7 of our young people, ages 15 – 20, to the National Association Conference for Youth and Young Adults.  The conference featured…</a:t>
            </a:r>
          </a:p>
          <a:p>
            <a:endParaRPr lang="en-US" sz="1400" dirty="0">
              <a:latin typeface="Cambria" panose="02040503050406030204" pitchFamily="18" charset="0"/>
              <a:ea typeface="Cambria" panose="02040503050406030204" pitchFamily="18" charset="0"/>
            </a:endParaRPr>
          </a:p>
          <a:p>
            <a:pPr marL="342900" lvl="0" indent="-342900">
              <a:buFont typeface="+mj-lt"/>
              <a:buAutoNum type="arabicPeriod"/>
            </a:pPr>
            <a:r>
              <a:rPr lang="en-US" sz="1400" dirty="0">
                <a:latin typeface="Cambria" panose="02040503050406030204" pitchFamily="18" charset="0"/>
                <a:ea typeface="Cambria" panose="02040503050406030204" pitchFamily="18" charset="0"/>
              </a:rPr>
              <a:t>Biblical Teaching:  Our speaker spoke on how when we give our lives to the service of God, our ability to make a difference in the world becomes limitless.</a:t>
            </a:r>
          </a:p>
          <a:p>
            <a:pPr marL="342900" lvl="0" indent="-342900">
              <a:buFont typeface="+mj-lt"/>
              <a:buAutoNum type="arabicPeriod"/>
            </a:pPr>
            <a:endParaRPr lang="en-US" sz="1400" dirty="0">
              <a:latin typeface="Cambria" panose="02040503050406030204" pitchFamily="18" charset="0"/>
              <a:ea typeface="Cambria" panose="02040503050406030204" pitchFamily="18" charset="0"/>
            </a:endParaRPr>
          </a:p>
          <a:p>
            <a:pPr marL="342900" lvl="0" indent="-342900">
              <a:buFont typeface="+mj-lt"/>
              <a:buAutoNum type="arabicPeriod"/>
            </a:pPr>
            <a:r>
              <a:rPr lang="en-US" sz="1400" dirty="0">
                <a:latin typeface="Cambria" panose="02040503050406030204" pitchFamily="18" charset="0"/>
                <a:ea typeface="Cambria" panose="02040503050406030204" pitchFamily="18" charset="0"/>
              </a:rPr>
              <a:t>Service:  We worked with the adults to make 15,000 food packages, we sang in the adult worship, we cleaned the entire building for a Salvation Army, and we weeded and prepped the Garden of Eden (at Eden Seminary) for new plantings.  </a:t>
            </a:r>
          </a:p>
          <a:p>
            <a:pPr marL="342900" lvl="0" indent="-342900">
              <a:buFont typeface="+mj-lt"/>
              <a:buAutoNum type="arabicPeriod"/>
            </a:pPr>
            <a:endParaRPr lang="en-US" sz="1400" dirty="0">
              <a:latin typeface="Cambria" panose="02040503050406030204" pitchFamily="18" charset="0"/>
              <a:ea typeface="Cambria" panose="02040503050406030204" pitchFamily="18" charset="0"/>
            </a:endParaRPr>
          </a:p>
          <a:p>
            <a:pPr marL="342900" lvl="0" indent="-342900">
              <a:buAutoNum type="arabicPeriod" startAt="3"/>
            </a:pPr>
            <a:r>
              <a:rPr lang="en-US" sz="1400" dirty="0">
                <a:latin typeface="Cambria" panose="02040503050406030204" pitchFamily="18" charset="0"/>
                <a:ea typeface="Cambria" panose="02040503050406030204" pitchFamily="18" charset="0"/>
              </a:rPr>
              <a:t>Community:  We have small group discussions after the speaker, games to bring the                          group together, fun outings, and we partake of all meals together.  </a:t>
            </a:r>
          </a:p>
          <a:p>
            <a:pPr marL="342900" lvl="0" indent="-342900">
              <a:buAutoNum type="arabicPeriod" startAt="3"/>
            </a:pPr>
            <a:endParaRPr lang="en-US" sz="1400" dirty="0">
              <a:latin typeface="Cambria" panose="02040503050406030204" pitchFamily="18" charset="0"/>
              <a:ea typeface="Cambria" panose="02040503050406030204" pitchFamily="18" charset="0"/>
            </a:endParaRPr>
          </a:p>
          <a:p>
            <a:pPr marL="342900" lvl="0" indent="-342900">
              <a:buAutoNum type="arabicPeriod" startAt="4"/>
            </a:pPr>
            <a:r>
              <a:rPr lang="en-US" sz="1400" dirty="0">
                <a:latin typeface="Cambria" panose="02040503050406030204" pitchFamily="18" charset="0"/>
                <a:ea typeface="Cambria" panose="02040503050406030204" pitchFamily="18" charset="0"/>
              </a:rPr>
              <a:t>Leadership Training:  Young people are chosen to help plan the conference the following year.  </a:t>
            </a:r>
            <a:r>
              <a:rPr lang="en-US" sz="1400" dirty="0" err="1">
                <a:latin typeface="Cambria" panose="02040503050406030204" pitchFamily="18" charset="0"/>
                <a:ea typeface="Cambria" panose="02040503050406030204" pitchFamily="18" charset="0"/>
              </a:rPr>
              <a:t>Berlyne</a:t>
            </a:r>
            <a:r>
              <a:rPr lang="en-US" sz="1400" dirty="0">
                <a:latin typeface="Cambria" panose="02040503050406030204" pitchFamily="18" charset="0"/>
                <a:ea typeface="Cambria" panose="02040503050406030204" pitchFamily="18" charset="0"/>
              </a:rPr>
              <a:t> will be the youth Hope representative and Kodie Gray was chosen as one of the two NAPF representatives.  Furthermore, there are plenty of opportunities during the conference for young people to lead.  Our group, for instance, led an evening vespers.  </a:t>
            </a:r>
          </a:p>
          <a:p>
            <a:pPr marL="342900" lvl="0" indent="-342900">
              <a:buAutoNum type="arabicPeriod" startAt="4"/>
            </a:pPr>
            <a:endParaRPr lang="en-US" sz="1400" dirty="0">
              <a:latin typeface="Cambria" panose="02040503050406030204" pitchFamily="18" charset="0"/>
              <a:ea typeface="Cambria" panose="02040503050406030204" pitchFamily="18" charset="0"/>
            </a:endParaRPr>
          </a:p>
          <a:p>
            <a:r>
              <a:rPr lang="en-US" sz="1400" dirty="0">
                <a:latin typeface="Cambria" panose="02040503050406030204" pitchFamily="18" charset="0"/>
                <a:ea typeface="Cambria" panose="02040503050406030204" pitchFamily="18" charset="0"/>
              </a:rPr>
              <a:t>What you see above is a great outline of the work I see us doing here at Pilgrim— seeking to equip and train up Christian Leaders who are dedicated both to the valuable traditions of the Congregational Way and meeting people where they are with Christ’s love.</a:t>
            </a:r>
          </a:p>
          <a:p>
            <a:endParaRPr lang="en-US" sz="1400" dirty="0">
              <a:latin typeface="Cambria" panose="02040503050406030204" pitchFamily="18" charset="0"/>
              <a:ea typeface="Cambria" panose="02040503050406030204" pitchFamily="18" charset="0"/>
            </a:endParaRPr>
          </a:p>
          <a:p>
            <a:r>
              <a:rPr lang="en-US" sz="1400" dirty="0">
                <a:latin typeface="Cambria" panose="02040503050406030204" pitchFamily="18" charset="0"/>
                <a:ea typeface="Cambria" panose="02040503050406030204" pitchFamily="18" charset="0"/>
              </a:rPr>
              <a:t>Thank you for supporting the work as a congregation.  </a:t>
            </a:r>
          </a:p>
          <a:p>
            <a:r>
              <a:rPr lang="en-US" sz="1400" dirty="0">
                <a:latin typeface="Cambria" panose="02040503050406030204" pitchFamily="18" charset="0"/>
                <a:ea typeface="Cambria" panose="02040503050406030204" pitchFamily="18" charset="0"/>
              </a:rPr>
              <a:t> </a:t>
            </a:r>
          </a:p>
          <a:p>
            <a:r>
              <a:rPr lang="en-US" sz="1400" dirty="0">
                <a:latin typeface="Cambria" panose="02040503050406030204" pitchFamily="18" charset="0"/>
                <a:ea typeface="Cambria" panose="02040503050406030204" pitchFamily="18" charset="0"/>
              </a:rPr>
              <a:t>In God’s Love,</a:t>
            </a:r>
          </a:p>
          <a:p>
            <a:r>
              <a:rPr lang="en-US" sz="1400" dirty="0">
                <a:latin typeface="Cambria" panose="02040503050406030204" pitchFamily="18" charset="0"/>
                <a:ea typeface="Cambria" panose="02040503050406030204" pitchFamily="18" charset="0"/>
              </a:rPr>
              <a:t>Rev. Heather Miner  </a:t>
            </a:r>
          </a:p>
          <a:p>
            <a:pPr marL="0" marR="0">
              <a:spcAft>
                <a:spcPts val="200"/>
              </a:spcAft>
              <a:buNone/>
            </a:pPr>
            <a:endParaRPr lang="en-US" sz="12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447506-F6BD-AA7A-85A0-DD0CDEEA28DA}"/>
              </a:ext>
            </a:extLst>
          </p:cNvPr>
          <p:cNvSpPr txBox="1"/>
          <p:nvPr/>
        </p:nvSpPr>
        <p:spPr>
          <a:xfrm>
            <a:off x="215504" y="9761665"/>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DC4FE9DB-AA61-BC4F-5245-ACF4BF0B1DC2}"/>
              </a:ext>
            </a:extLst>
          </p:cNvPr>
          <p:cNvSpPr txBox="1"/>
          <p:nvPr/>
        </p:nvSpPr>
        <p:spPr>
          <a:xfrm>
            <a:off x="5203088"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3</a:t>
            </a:r>
          </a:p>
        </p:txBody>
      </p:sp>
      <p:sp>
        <p:nvSpPr>
          <p:cNvPr id="12" name="Rectangle 11">
            <a:extLst>
              <a:ext uri="{FF2B5EF4-FFF2-40B4-BE49-F238E27FC236}">
                <a16:creationId xmlns:a16="http://schemas.microsoft.com/office/drawing/2014/main" id="{85952C6D-E436-4500-4480-757A865242E5}"/>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Associate Minister’s Message</a:t>
            </a:r>
          </a:p>
        </p:txBody>
      </p:sp>
      <p:sp>
        <p:nvSpPr>
          <p:cNvPr id="2" name="Footer Placeholder 1">
            <a:extLst>
              <a:ext uri="{FF2B5EF4-FFF2-40B4-BE49-F238E27FC236}">
                <a16:creationId xmlns:a16="http://schemas.microsoft.com/office/drawing/2014/main" id="{A9E1C1A1-F5B1-83BE-34FA-87D1EDCCCA90}"/>
              </a:ext>
            </a:extLst>
          </p:cNvPr>
          <p:cNvSpPr>
            <a:spLocks noGrp="1"/>
          </p:cNvSpPr>
          <p:nvPr>
            <p:ph type="ftr" sz="quarter" idx="11"/>
          </p:nvPr>
        </p:nvSpPr>
        <p:spPr>
          <a:xfrm>
            <a:off x="2574608" y="9322647"/>
            <a:ext cx="2623185" cy="654462"/>
          </a:xfrm>
        </p:spPr>
        <p:txBody>
          <a:bodyPr/>
          <a:lstStyle/>
          <a:p>
            <a:endParaRPr lang="en-US" sz="800" b="1" dirty="0"/>
          </a:p>
          <a:p>
            <a:endParaRPr lang="en-US" sz="800" b="1" dirty="0"/>
          </a:p>
          <a:p>
            <a:endParaRPr lang="en-US" sz="800" b="1" dirty="0"/>
          </a:p>
          <a:p>
            <a:endParaRPr lang="en-US" sz="800" b="1" dirty="0"/>
          </a:p>
          <a:p>
            <a:r>
              <a:rPr lang="en-US" sz="800" b="1" dirty="0"/>
              <a:t>August 2025</a:t>
            </a:r>
          </a:p>
          <a:p>
            <a:endParaRPr lang="en-US" dirty="0"/>
          </a:p>
        </p:txBody>
      </p:sp>
      <p:pic>
        <p:nvPicPr>
          <p:cNvPr id="6" name="Picture 5">
            <a:extLst>
              <a:ext uri="{FF2B5EF4-FFF2-40B4-BE49-F238E27FC236}">
                <a16:creationId xmlns:a16="http://schemas.microsoft.com/office/drawing/2014/main" id="{188E6271-B65A-4941-3AA5-117E12C07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619931"/>
            <a:ext cx="3867716" cy="3396964"/>
          </a:xfrm>
          <a:prstGeom prst="rect">
            <a:avLst/>
          </a:prstGeom>
        </p:spPr>
      </p:pic>
      <p:sp>
        <p:nvSpPr>
          <p:cNvPr id="8" name="Rectangle 7">
            <a:extLst>
              <a:ext uri="{FF2B5EF4-FFF2-40B4-BE49-F238E27FC236}">
                <a16:creationId xmlns:a16="http://schemas.microsoft.com/office/drawing/2014/main" id="{09DB8164-DCE0-AD7C-B79B-90A45E009C47}"/>
              </a:ext>
            </a:extLst>
          </p:cNvPr>
          <p:cNvSpPr/>
          <p:nvPr/>
        </p:nvSpPr>
        <p:spPr>
          <a:xfrm>
            <a:off x="1" y="619931"/>
            <a:ext cx="3886200" cy="33969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22C33A-412C-01F5-A912-AAB588049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79" y="700433"/>
            <a:ext cx="2808644" cy="2935111"/>
          </a:xfrm>
          <a:prstGeom prst="rect">
            <a:avLst/>
          </a:prstGeom>
        </p:spPr>
      </p:pic>
    </p:spTree>
    <p:extLst>
      <p:ext uri="{BB962C8B-B14F-4D97-AF65-F5344CB8AC3E}">
        <p14:creationId xmlns:p14="http://schemas.microsoft.com/office/powerpoint/2010/main" val="211967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0BFD-FFAE-DFC5-0215-670E9481121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1C6585-3B32-0E4C-9F29-ED1BD395D928}"/>
              </a:ext>
            </a:extLst>
          </p:cNvPr>
          <p:cNvSpPr txBox="1"/>
          <p:nvPr/>
        </p:nvSpPr>
        <p:spPr>
          <a:xfrm>
            <a:off x="0" y="683469"/>
            <a:ext cx="7790886" cy="9794989"/>
          </a:xfrm>
          <a:prstGeom prst="rect">
            <a:avLst/>
          </a:prstGeom>
          <a:noFill/>
        </p:spPr>
        <p:txBody>
          <a:bodyPr wrap="square">
            <a:spAutoFit/>
          </a:bodyPr>
          <a:lstStyle/>
          <a:p>
            <a:pPr marL="0" marR="0" indent="0" algn="ctr">
              <a:spcAft>
                <a:spcPts val="300"/>
              </a:spcAft>
              <a:buNone/>
            </a:pPr>
            <a:r>
              <a:rPr lang="en-US" sz="2800" b="1" kern="1400" dirty="0">
                <a:ln>
                  <a:noFill/>
                </a:ln>
                <a:solidFill>
                  <a:srgbClr val="000000"/>
                </a:solidFill>
                <a:effectLst/>
                <a:latin typeface="Cambria" panose="02040503050406030204" pitchFamily="18" charset="0"/>
              </a:rPr>
              <a:t> </a:t>
            </a:r>
            <a:r>
              <a:rPr lang="en-US" sz="3200" b="1" kern="1400" dirty="0">
                <a:ln>
                  <a:noFill/>
                </a:ln>
                <a:solidFill>
                  <a:srgbClr val="000000"/>
                </a:solidFill>
                <a:effectLst/>
                <a:latin typeface="Cambria" panose="02040503050406030204" pitchFamily="18" charset="0"/>
              </a:rPr>
              <a:t>RISE UP &amp; Join the Team!</a:t>
            </a:r>
            <a:endParaRPr lang="en-US" sz="3200" kern="1400" dirty="0">
              <a:ln>
                <a:noFill/>
              </a:ln>
              <a:solidFill>
                <a:srgbClr val="000000"/>
              </a:solidFill>
              <a:effectLst/>
              <a:latin typeface="Times New Roman" panose="02020603050405020304" pitchFamily="18" charset="0"/>
            </a:endParaRPr>
          </a:p>
          <a:p>
            <a:pPr algn="ctr"/>
            <a:r>
              <a:rPr lang="en-US" sz="2000" dirty="0">
                <a:latin typeface="Gabriola" panose="04040605051002020D02" pitchFamily="82" charset="0"/>
                <a:ea typeface="Cambria" panose="02040503050406030204" pitchFamily="18" charset="0"/>
              </a:rPr>
              <a:t>“Arise, shine; for your light has come, </a:t>
            </a:r>
          </a:p>
          <a:p>
            <a:pPr algn="ctr"/>
            <a:r>
              <a:rPr lang="en-US" sz="2000" dirty="0">
                <a:latin typeface="Gabriola" panose="04040605051002020D02" pitchFamily="82" charset="0"/>
                <a:ea typeface="Cambria" panose="02040503050406030204" pitchFamily="18" charset="0"/>
              </a:rPr>
              <a:t>and the glory of the </a:t>
            </a:r>
            <a:r>
              <a:rPr lang="en-US" sz="2000" cap="small" dirty="0">
                <a:latin typeface="Gabriola" panose="04040605051002020D02" pitchFamily="82" charset="0"/>
                <a:ea typeface="Cambria" panose="02040503050406030204" pitchFamily="18" charset="0"/>
              </a:rPr>
              <a:t>Lord</a:t>
            </a:r>
            <a:r>
              <a:rPr lang="en-US" sz="2000" dirty="0">
                <a:latin typeface="Gabriola" panose="04040605051002020D02" pitchFamily="82" charset="0"/>
                <a:ea typeface="Cambria" panose="02040503050406030204" pitchFamily="18" charset="0"/>
              </a:rPr>
              <a:t> has risen upon you.”</a:t>
            </a:r>
          </a:p>
          <a:p>
            <a:pPr algn="ctr">
              <a:spcAft>
                <a:spcPts val="600"/>
              </a:spcAft>
            </a:pPr>
            <a:r>
              <a:rPr lang="en-US" sz="1600" dirty="0">
                <a:latin typeface="Cambria" panose="02040503050406030204" pitchFamily="18" charset="0"/>
                <a:ea typeface="Cambria" panose="02040503050406030204" pitchFamily="18" charset="0"/>
              </a:rPr>
              <a:t>~Isaiah 60:1~</a:t>
            </a:r>
            <a:endParaRPr lang="en-US" sz="1200" dirty="0">
              <a:latin typeface="Cambria" panose="02040503050406030204" pitchFamily="18" charset="0"/>
              <a:ea typeface="Cambria" panose="02040503050406030204" pitchFamily="18" charset="0"/>
            </a:endParaRPr>
          </a:p>
          <a:p>
            <a:pPr>
              <a:spcAft>
                <a:spcPts val="600"/>
              </a:spcAft>
            </a:pPr>
            <a:r>
              <a:rPr lang="en-US" sz="1300" dirty="0">
                <a:latin typeface="Cambria" panose="02040503050406030204" pitchFamily="18" charset="0"/>
                <a:ea typeface="Cambria" panose="02040503050406030204" pitchFamily="18" charset="0"/>
              </a:rPr>
              <a:t>	</a:t>
            </a:r>
            <a:r>
              <a:rPr lang="en-US" sz="1200" dirty="0">
                <a:latin typeface="Cambria" panose="02040503050406030204" pitchFamily="18" charset="0"/>
                <a:ea typeface="Cambria" panose="02040503050406030204" pitchFamily="18" charset="0"/>
              </a:rPr>
              <a:t>My profession is in construction management, mostly overseeing very large commercial undertakings.  Over the course of my career, I have managed, and been directly involved, in the construction of hotels, casinos, massive skyscrapers, stadiums, planned developments, and other large-scale projects in California, Nevada, Arizona, and on the east coast.   I don’t swing a hammer anymore like in my younger days, but many times I am in the field working directly with the trades who make up the team.  On large scale projects, on any given day there may be hundreds of trades all on a jobsite.  In fact, there is a wide array of trades encompassing skilled professionals like carpenters, electricians, painters, plumbers, welders, rooters, masons, iron workers and heavy equipment operators, just to name a few. These trades all work under the management to complete jobs which create a final product.  When I worked at the F1 Project in Las Vegas, there were more than 1800 workers onsite daily.  That is a lot of people, doing a lot of different things in the same spaces.	</a:t>
            </a:r>
          </a:p>
          <a:p>
            <a:pPr>
              <a:spcAft>
                <a:spcPts val="600"/>
              </a:spcAft>
            </a:pPr>
            <a:r>
              <a:rPr lang="en-US" sz="1200" dirty="0">
                <a:latin typeface="Cambria" panose="02040503050406030204" pitchFamily="18" charset="0"/>
                <a:ea typeface="Cambria" panose="02040503050406030204" pitchFamily="18" charset="0"/>
              </a:rPr>
              <a:t>	Even though all the trades are absolutely crucial to getting the job done, many times they get in the way of each other; they argue and bicker, or worse.  They have territorial issues and time management problems which have sometimes caused things to come to a halt.  It’s something that can’t be helped mostly because of human nature.  We are all working with a singular mindset occasionally forgetting the end goal. We are all forgetting that it requires our entire team effort to bring success.   But the bottom line is, we need ALL the EXPERTS to get the job done, and without one specialty trade on site, the project would absolutely fail.  Ultimately, we are all reminded we must be a team.  	</a:t>
            </a:r>
          </a:p>
          <a:p>
            <a:pPr>
              <a:spcAft>
                <a:spcPts val="600"/>
              </a:spcAft>
            </a:pPr>
            <a:r>
              <a:rPr lang="en-US" sz="1200" dirty="0">
                <a:latin typeface="Cambria" panose="02040503050406030204" pitchFamily="18" charset="0"/>
                <a:ea typeface="Cambria" panose="02040503050406030204" pitchFamily="18" charset="0"/>
              </a:rPr>
              <a:t>	Sometimes it’s like that at church, or at least for me it is.  Everyone has important work to do and occasionally we get in the way of each other.  Maybe we even butt heads or strongly disagree.  We have conflicts and territorial battles or simply don’t understand the value of another’s work.  But every facet of our church “construction” is important and there’s no way we can achieve our goals if we aren’t working together.  </a:t>
            </a:r>
          </a:p>
          <a:p>
            <a:pPr>
              <a:spcAft>
                <a:spcPts val="600"/>
              </a:spcAft>
            </a:pPr>
            <a:r>
              <a:rPr lang="en-US" sz="1200" dirty="0">
                <a:latin typeface="Cambria" panose="02040503050406030204" pitchFamily="18" charset="0"/>
                <a:ea typeface="Cambria" panose="02040503050406030204" pitchFamily="18" charset="0"/>
              </a:rPr>
              <a:t>	When we are hot, tired, busy, pushed to our limits, frustrated and overwhelmed, let’s rise up and remember that we have a purpose and to fulfill God’s work, we need to remain a united team.  Every staff member, committee, board, and volunteer group at Pilgrim Church is extremely important to our success.  </a:t>
            </a:r>
          </a:p>
          <a:p>
            <a:r>
              <a:rPr lang="en-US" sz="1200" dirty="0">
                <a:latin typeface="Cambria" panose="02040503050406030204" pitchFamily="18" charset="0"/>
                <a:ea typeface="Cambria" panose="02040503050406030204" pitchFamily="18" charset="0"/>
              </a:rPr>
              <a:t>	From time to time when things become chaotic and unmanageable on our large jobsites, we take a time out for a “safety standdown” to reevaluate and regroup.  Well, in our case, I won’t ask you to stand down, and instead we will RISE UP to embrace our challenges and to support our fellow Pilgrims.  When conflict arises, take a minute to assess the big picture.  Remember we are all in this together.   We will go far with the support of one another, a cooperative mindset and a common goal.  Thank you, Pilgrims, for your continued efforts, dedication and loyalty.  Let’s RISE UP and remain a united team.  </a:t>
            </a:r>
          </a:p>
          <a:p>
            <a:endParaRPr lang="en-US" sz="1300" dirty="0">
              <a:latin typeface="Cambria" panose="02040503050406030204" pitchFamily="18" charset="0"/>
              <a:ea typeface="Cambria" panose="02040503050406030204" pitchFamily="18" charset="0"/>
            </a:endParaRPr>
          </a:p>
          <a:p>
            <a:endParaRPr lang="en-US" sz="1300" dirty="0">
              <a:latin typeface="Cambria" panose="02040503050406030204" pitchFamily="18" charset="0"/>
              <a:ea typeface="Cambria" panose="02040503050406030204" pitchFamily="18" charset="0"/>
            </a:endParaRPr>
          </a:p>
          <a:p>
            <a:endParaRPr lang="en-US" sz="1300" dirty="0">
              <a:latin typeface="Cambria" panose="02040503050406030204" pitchFamily="18" charset="0"/>
              <a:ea typeface="Cambria" panose="02040503050406030204" pitchFamily="18" charset="0"/>
            </a:endParaRPr>
          </a:p>
          <a:p>
            <a:endParaRPr lang="en-US" sz="1300" dirty="0">
              <a:latin typeface="Cambria" panose="02040503050406030204" pitchFamily="18" charset="0"/>
              <a:ea typeface="Cambria" panose="02040503050406030204" pitchFamily="18" charset="0"/>
            </a:endParaRPr>
          </a:p>
          <a:p>
            <a:endParaRPr lang="en-US" sz="1300" dirty="0">
              <a:latin typeface="Cambria" panose="02040503050406030204" pitchFamily="18" charset="0"/>
              <a:ea typeface="Cambria" panose="02040503050406030204" pitchFamily="18" charset="0"/>
            </a:endParaRPr>
          </a:p>
          <a:p>
            <a:endParaRPr lang="en-US" sz="1300" dirty="0">
              <a:latin typeface="Cambria" panose="02040503050406030204" pitchFamily="18" charset="0"/>
              <a:ea typeface="Cambria" panose="02040503050406030204" pitchFamily="18" charset="0"/>
            </a:endParaRPr>
          </a:p>
          <a:p>
            <a:endParaRPr lang="en-US" sz="1300" dirty="0">
              <a:latin typeface="Cambria" panose="02040503050406030204" pitchFamily="18" charset="0"/>
              <a:ea typeface="Cambria" panose="02040503050406030204" pitchFamily="18" charset="0"/>
            </a:endParaRPr>
          </a:p>
          <a:p>
            <a:r>
              <a:rPr lang="en-US" sz="1200" dirty="0">
                <a:latin typeface="Cambria" panose="02040503050406030204" pitchFamily="18" charset="0"/>
                <a:ea typeface="Cambria" panose="02040503050406030204" pitchFamily="18" charset="0"/>
              </a:rPr>
              <a:t>Ron Vanyo				</a:t>
            </a:r>
          </a:p>
          <a:p>
            <a:r>
              <a:rPr lang="en-US" sz="1200" dirty="0">
                <a:latin typeface="Cambria" panose="02040503050406030204" pitchFamily="18" charset="0"/>
                <a:ea typeface="Cambria" panose="02040503050406030204" pitchFamily="18" charset="0"/>
              </a:rPr>
              <a:t>2025-2026 Moderator  </a:t>
            </a:r>
            <a:r>
              <a:rPr lang="en-US" sz="1250" dirty="0">
                <a:latin typeface="Cambria" panose="02040503050406030204" pitchFamily="18" charset="0"/>
                <a:ea typeface="Cambria" panose="02040503050406030204" pitchFamily="18" charset="0"/>
              </a:rPr>
              <a:t>			</a:t>
            </a:r>
            <a:r>
              <a:rPr lang="en-US" sz="1400" dirty="0">
                <a:latin typeface="Cambria" panose="02040503050406030204" pitchFamily="18" charset="0"/>
                <a:ea typeface="Cambria" panose="02040503050406030204" pitchFamily="18" charset="0"/>
              </a:rPr>
              <a:t>	</a:t>
            </a:r>
          </a:p>
          <a:p>
            <a:r>
              <a:rPr lang="en-US" sz="1400" dirty="0">
                <a:latin typeface="Cambria" panose="02040503050406030204" pitchFamily="18" charset="0"/>
                <a:ea typeface="Cambria" panose="02040503050406030204" pitchFamily="18" charset="0"/>
              </a:rPr>
              <a:t>								</a:t>
            </a:r>
          </a:p>
          <a:p>
            <a:pPr algn="ctr"/>
            <a:endParaRPr lang="en-US" sz="1400" dirty="0">
              <a:latin typeface="Cambria" panose="02040503050406030204" pitchFamily="18" charset="0"/>
              <a:ea typeface="Cambria" panose="02040503050406030204" pitchFamily="18" charset="0"/>
            </a:endParaRPr>
          </a:p>
          <a:p>
            <a:pPr algn="ctr"/>
            <a:r>
              <a:rPr lang="en-US" sz="1400"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1A79AA4D-D243-1ACE-BEFB-87E3EA4DEB8F}"/>
              </a:ext>
            </a:extLst>
          </p:cNvPr>
          <p:cNvSpPr txBox="1"/>
          <p:nvPr/>
        </p:nvSpPr>
        <p:spPr>
          <a:xfrm>
            <a:off x="-1" y="9653943"/>
            <a:ext cx="7685903" cy="338554"/>
          </a:xfrm>
          <a:prstGeom prst="rect">
            <a:avLst/>
          </a:prstGeom>
          <a:noFill/>
        </p:spPr>
        <p:txBody>
          <a:bodyPr wrap="square" rtlCol="0">
            <a:spAutoFit/>
          </a:bodyPr>
          <a:lstStyle/>
          <a:p>
            <a:endParaRPr lang="en-US" sz="800" dirty="0">
              <a:latin typeface="Cambria" panose="02040503050406030204" pitchFamily="18" charset="0"/>
              <a:ea typeface="Cambria" panose="02040503050406030204" pitchFamily="18" charset="0"/>
            </a:endParaRPr>
          </a:p>
          <a:p>
            <a:r>
              <a:rPr lang="en-US" sz="800" dirty="0">
                <a:latin typeface="Cambria" panose="02040503050406030204" pitchFamily="18" charset="0"/>
                <a:ea typeface="Cambria" panose="02040503050406030204" pitchFamily="18" charset="0"/>
              </a:rPr>
              <a:t>Isaiah 60:1 “Rise Up				August 2025				4</a:t>
            </a:r>
          </a:p>
        </p:txBody>
      </p:sp>
      <p:sp>
        <p:nvSpPr>
          <p:cNvPr id="12" name="Rectangle 11">
            <a:extLst>
              <a:ext uri="{FF2B5EF4-FFF2-40B4-BE49-F238E27FC236}">
                <a16:creationId xmlns:a16="http://schemas.microsoft.com/office/drawing/2014/main" id="{46D90192-8047-8409-4CF1-BDEB02AE2124}"/>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Moderator’s Message</a:t>
            </a:r>
          </a:p>
        </p:txBody>
      </p:sp>
      <p:pic>
        <p:nvPicPr>
          <p:cNvPr id="3" name="Picture 2">
            <a:extLst>
              <a:ext uri="{FF2B5EF4-FFF2-40B4-BE49-F238E27FC236}">
                <a16:creationId xmlns:a16="http://schemas.microsoft.com/office/drawing/2014/main" id="{9DDAEDA0-3B4D-67B6-0F81-7D1372D4A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300" y="7912608"/>
            <a:ext cx="1607634" cy="1741335"/>
          </a:xfrm>
          <a:prstGeom prst="rect">
            <a:avLst/>
          </a:prstGeom>
        </p:spPr>
      </p:pic>
      <p:sp>
        <p:nvSpPr>
          <p:cNvPr id="2" name="Footer Placeholder 1">
            <a:extLst>
              <a:ext uri="{FF2B5EF4-FFF2-40B4-BE49-F238E27FC236}">
                <a16:creationId xmlns:a16="http://schemas.microsoft.com/office/drawing/2014/main" id="{9A47FFC4-7229-8B34-78CE-08411FADB736}"/>
              </a:ext>
            </a:extLst>
          </p:cNvPr>
          <p:cNvSpPr>
            <a:spLocks noGrp="1"/>
          </p:cNvSpPr>
          <p:nvPr>
            <p:ph type="ftr" sz="quarter" idx="11"/>
          </p:nvPr>
        </p:nvSpPr>
        <p:spPr>
          <a:xfrm>
            <a:off x="1791731" y="1809739"/>
            <a:ext cx="5205258" cy="535517"/>
          </a:xfrm>
        </p:spPr>
        <p:txBody>
          <a:bodyPr/>
          <a:lstStyle/>
          <a:p>
            <a:endParaRPr lang="en-US" dirty="0"/>
          </a:p>
          <a:p>
            <a:endParaRPr lang="en-US" dirty="0"/>
          </a:p>
        </p:txBody>
      </p:sp>
      <p:pic>
        <p:nvPicPr>
          <p:cNvPr id="5" name="Picture 4">
            <a:extLst>
              <a:ext uri="{FF2B5EF4-FFF2-40B4-BE49-F238E27FC236}">
                <a16:creationId xmlns:a16="http://schemas.microsoft.com/office/drawing/2014/main" id="{3B173B6F-A93E-C0C9-ECA1-D92515450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8" y="7997094"/>
            <a:ext cx="2187146" cy="1377837"/>
          </a:xfrm>
          <a:prstGeom prst="rect">
            <a:avLst/>
          </a:prstGeom>
        </p:spPr>
      </p:pic>
    </p:spTree>
    <p:extLst>
      <p:ext uri="{BB962C8B-B14F-4D97-AF65-F5344CB8AC3E}">
        <p14:creationId xmlns:p14="http://schemas.microsoft.com/office/powerpoint/2010/main" val="66656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5ED8C4-7F45-9DCB-E0D3-11CA6E2C94A7}"/>
              </a:ext>
            </a:extLst>
          </p:cNvPr>
          <p:cNvSpPr/>
          <p:nvPr/>
        </p:nvSpPr>
        <p:spPr>
          <a:xfrm>
            <a:off x="-18486" y="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Trustees Message</a:t>
            </a:r>
          </a:p>
        </p:txBody>
      </p:sp>
      <p:pic>
        <p:nvPicPr>
          <p:cNvPr id="5" name="Picture 4">
            <a:extLst>
              <a:ext uri="{FF2B5EF4-FFF2-40B4-BE49-F238E27FC236}">
                <a16:creationId xmlns:a16="http://schemas.microsoft.com/office/drawing/2014/main" id="{DAED9004-3CC1-2BCA-D863-2987F921A2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31710"/>
            <a:ext cx="2502281" cy="1876711"/>
          </a:xfrm>
          <a:prstGeom prst="rect">
            <a:avLst/>
          </a:prstGeom>
        </p:spPr>
      </p:pic>
      <p:sp>
        <p:nvSpPr>
          <p:cNvPr id="3" name="Footer Placeholder 2">
            <a:extLst>
              <a:ext uri="{FF2B5EF4-FFF2-40B4-BE49-F238E27FC236}">
                <a16:creationId xmlns:a16="http://schemas.microsoft.com/office/drawing/2014/main" id="{FE65F426-8642-7BF2-9880-A93E29A39FE5}"/>
              </a:ext>
            </a:extLst>
          </p:cNvPr>
          <p:cNvSpPr>
            <a:spLocks noGrp="1"/>
          </p:cNvSpPr>
          <p:nvPr>
            <p:ph type="ftr" sz="quarter" idx="11"/>
          </p:nvPr>
        </p:nvSpPr>
        <p:spPr>
          <a:xfrm>
            <a:off x="2574608" y="9322647"/>
            <a:ext cx="2623185" cy="735753"/>
          </a:xfrm>
        </p:spPr>
        <p:txBody>
          <a:bodyPr/>
          <a:lstStyle/>
          <a:p>
            <a:endParaRPr lang="en-US" sz="800" b="1" dirty="0"/>
          </a:p>
          <a:p>
            <a:endParaRPr lang="en-US" sz="800" b="1" dirty="0"/>
          </a:p>
          <a:p>
            <a:endParaRPr lang="en-US" sz="800" b="1" dirty="0"/>
          </a:p>
          <a:p>
            <a:endParaRPr lang="en-US" sz="800" b="1" dirty="0"/>
          </a:p>
          <a:p>
            <a:r>
              <a:rPr lang="en-US" sz="800" b="1" dirty="0"/>
              <a:t>August 2025</a:t>
            </a:r>
          </a:p>
          <a:p>
            <a:endParaRPr lang="en-US" dirty="0"/>
          </a:p>
        </p:txBody>
      </p:sp>
      <p:sp>
        <p:nvSpPr>
          <p:cNvPr id="6" name="TextBox 5">
            <a:extLst>
              <a:ext uri="{FF2B5EF4-FFF2-40B4-BE49-F238E27FC236}">
                <a16:creationId xmlns:a16="http://schemas.microsoft.com/office/drawing/2014/main" id="{4EE47050-DC35-5495-F815-2FE3290A19D0}"/>
              </a:ext>
            </a:extLst>
          </p:cNvPr>
          <p:cNvSpPr txBox="1"/>
          <p:nvPr/>
        </p:nvSpPr>
        <p:spPr>
          <a:xfrm>
            <a:off x="24762" y="1"/>
            <a:ext cx="7747638" cy="11024556"/>
          </a:xfrm>
          <a:prstGeom prst="rect">
            <a:avLst/>
          </a:prstGeom>
          <a:noFill/>
        </p:spPr>
        <p:txBody>
          <a:bodyPr wrap="square">
            <a:spAutoFit/>
          </a:bodyPr>
          <a:lstStyle/>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buNone/>
            </a:pPr>
            <a:r>
              <a:rPr lang="en-US" sz="2800" b="1" kern="100" dirty="0">
                <a:latin typeface="Cambria" panose="02040503050406030204" pitchFamily="18" charset="0"/>
                <a:ea typeface="Cambria" panose="02040503050406030204" pitchFamily="18" charset="0"/>
                <a:cs typeface="Times New Roman" panose="02020603050405020304" pitchFamily="18" charset="0"/>
              </a:rPr>
              <a:t>		        </a:t>
            </a:r>
            <a:r>
              <a:rPr lang="en-US" sz="2800" b="1" kern="100" dirty="0">
                <a:effectLst/>
                <a:latin typeface="Cambria" panose="02040503050406030204" pitchFamily="18" charset="0"/>
                <a:ea typeface="Cambria" panose="02040503050406030204" pitchFamily="18" charset="0"/>
                <a:cs typeface="Times New Roman" panose="02020603050405020304" pitchFamily="18" charset="0"/>
              </a:rPr>
              <a:t>“All Hands-On Deck!”</a:t>
            </a:r>
          </a:p>
          <a:p>
            <a:pPr marL="0" marR="0" algn="r">
              <a:lnSpc>
                <a:spcPct val="115000"/>
              </a:lnSpc>
              <a:spcAft>
                <a:spcPts val="1800"/>
              </a:spcAft>
              <a:buNone/>
            </a:pPr>
            <a:r>
              <a:rPr lang="en-US" b="1"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b="1" kern="100" dirty="0">
                <a:effectLst/>
                <a:latin typeface="Cambria" panose="02040503050406030204" pitchFamily="18" charset="0"/>
                <a:ea typeface="Cambria" panose="02040503050406030204" pitchFamily="18" charset="0"/>
                <a:cs typeface="Times New Roman" panose="02020603050405020304" pitchFamily="18" charset="0"/>
              </a:rPr>
              <a:t>November Auction + Ways to Learn More</a:t>
            </a:r>
          </a:p>
          <a:p>
            <a:pPr marL="0" marR="0" algn="just">
              <a:lnSpc>
                <a:spcPct val="115000"/>
              </a:lnSpc>
              <a:spcAft>
                <a:spcPts val="1200"/>
              </a:spcAft>
              <a:buNone/>
            </a:pPr>
            <a:endParaRPr lang="en-US" sz="12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15000"/>
              </a:lnSpc>
              <a:spcAft>
                <a:spcPts val="1200"/>
              </a:spcAft>
              <a:buNone/>
            </a:pPr>
            <a:endParaRPr lang="en-US" sz="12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15000"/>
              </a:lnSpc>
              <a:spcAft>
                <a:spcPts val="12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With a spirit of gratitude and collaboration, the Trustees share two important ways you can engage with our Pilgrim community this year.</a:t>
            </a:r>
          </a:p>
          <a:p>
            <a:pPr marL="0" marR="0" algn="ctr">
              <a:lnSpc>
                <a:spcPct val="115000"/>
              </a:lnSpc>
              <a:spcAft>
                <a:spcPts val="800"/>
              </a:spcAft>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Mark Your Calendars — Annual Auction, Saturday, November 15th</a:t>
            </a:r>
          </a:p>
          <a:p>
            <a:pPr marL="0" marR="0" algn="just">
              <a:lnSpc>
                <a:spcPct val="115000"/>
              </a:lnSpc>
              <a:spcAft>
                <a:spcPts val="8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Our beloved Annual Auction returns this fall! This cherished tradition continues to be a highlight of our church life and a key fundraiser that brings our community together.</a:t>
            </a:r>
          </a:p>
          <a:p>
            <a:pPr marL="0" marR="0" algn="just">
              <a:lnSpc>
                <a:spcPct val="115000"/>
              </a:lnSpc>
              <a:spcAft>
                <a:spcPts val="6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Beth Brooks had served faithfully in recent years, giving tirelessly of her time and energy to make the Auction a success. We are grateful for her leadership and example as we carry the event forward this year with the same spirit of excellence and care.</a:t>
            </a:r>
          </a:p>
          <a:p>
            <a:pPr marL="0" marR="0" algn="just">
              <a:lnSpc>
                <a:spcPct val="115000"/>
              </a:lnSpc>
              <a:spcAft>
                <a:spcPts val="8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The Trustees, with assistance from Pilgrim Auxiliary and many helping hands, will be spearheading this year’s effort. We will need an "all hands-on deck" approach — and we know we can count on the generous spirit of our members and friends!</a:t>
            </a:r>
          </a:p>
          <a:p>
            <a:pPr marL="0" marR="0" algn="just">
              <a:lnSpc>
                <a:spcPct val="115000"/>
              </a:lnSpc>
              <a:spcAft>
                <a:spcPts val="8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Now is the perfect time to start thinking about:</a:t>
            </a:r>
          </a:p>
          <a:p>
            <a:pPr marL="0" marR="0" indent="457200" algn="just">
              <a:lnSpc>
                <a:spcPct val="115000"/>
              </a:lnSpc>
              <a:spcAft>
                <a:spcPts val="300"/>
              </a:spcAft>
              <a:buNone/>
            </a:pPr>
            <a:r>
              <a:rPr lang="en-US" sz="1200" b="1" kern="100" dirty="0">
                <a:effectLst/>
                <a:latin typeface="Cambria" panose="02040503050406030204" pitchFamily="18" charset="0"/>
                <a:ea typeface="Cambria" panose="02040503050406030204" pitchFamily="18" charset="0"/>
                <a:cs typeface="Times New Roman" panose="02020603050405020304" pitchFamily="18" charset="0"/>
              </a:rPr>
              <a:t>*</a:t>
            </a: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 Friends and family you can invite to the Auction</a:t>
            </a:r>
          </a:p>
          <a:p>
            <a:pPr marL="0" marR="0" indent="457200" algn="just">
              <a:lnSpc>
                <a:spcPct val="115000"/>
              </a:lnSpc>
              <a:spcAft>
                <a:spcPts val="800"/>
              </a:spcAft>
              <a:buNone/>
            </a:pPr>
            <a:r>
              <a:rPr lang="en-US" sz="1200" b="1" kern="100" dirty="0">
                <a:effectLst/>
                <a:latin typeface="Cambria" panose="02040503050406030204" pitchFamily="18" charset="0"/>
                <a:ea typeface="Cambria" panose="02040503050406030204" pitchFamily="18" charset="0"/>
                <a:cs typeface="Times New Roman" panose="02020603050405020304" pitchFamily="18" charset="0"/>
              </a:rPr>
              <a:t>*</a:t>
            </a: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 Unique items, talents, or experiences you might contribute</a:t>
            </a:r>
          </a:p>
          <a:p>
            <a:pPr marL="0" marR="0" algn="just">
              <a:lnSpc>
                <a:spcPct val="115000"/>
              </a:lnSpc>
              <a:spcAft>
                <a:spcPts val="8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We thank you in advance for your enthusiasm and generosity. Stay tuned for more details in the coming weeks and months!</a:t>
            </a:r>
          </a:p>
          <a:p>
            <a:pPr marL="0" marR="0" algn="ctr">
              <a:lnSpc>
                <a:spcPct val="115000"/>
              </a:lnSpc>
              <a:spcAft>
                <a:spcPts val="800"/>
              </a:spcAft>
              <a:buNone/>
            </a:pPr>
            <a:r>
              <a:rPr lang="en-US" sz="1400" b="1" kern="100" dirty="0">
                <a:effectLst/>
                <a:latin typeface="Cambria" panose="02040503050406030204" pitchFamily="18" charset="0"/>
                <a:ea typeface="Cambria" panose="02040503050406030204" pitchFamily="18" charset="0"/>
                <a:cs typeface="Times New Roman" panose="02020603050405020304" pitchFamily="18" charset="0"/>
              </a:rPr>
              <a:t>Learning Together — Property &amp; Finance Educational Opportunities</a:t>
            </a:r>
          </a:p>
          <a:p>
            <a:pPr marL="0" marR="0" algn="just">
              <a:lnSpc>
                <a:spcPct val="115000"/>
              </a:lnSpc>
              <a:spcAft>
                <a:spcPts val="8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We want to make it easy for anyone to learn more about how our church works — from caring for our buildings to understanding our finances and annual budget.</a:t>
            </a:r>
          </a:p>
          <a:p>
            <a:pPr marL="0" marR="0" algn="just">
              <a:lnSpc>
                <a:spcPct val="115000"/>
              </a:lnSpc>
              <a:spcAft>
                <a:spcPts val="8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If you’d like a personal, hands-on introduction to any of these areas, Steve and Jenni Whyte are happy to meet with you. It’s a great way to ask questions and learn at your own pace. Just contact Steve Whyte at whyte@whyteaccounting.com or (909)396-9357 to set up a time.</a:t>
            </a:r>
          </a:p>
          <a:p>
            <a:pPr marL="0" marR="0" algn="just">
              <a:lnSpc>
                <a:spcPct val="115000"/>
              </a:lnSpc>
              <a:spcAft>
                <a:spcPts val="8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We may also offer group workshops later in the year, if there is interest. The more we learn together, the better equipped we are to support and sustain the life of our church.</a:t>
            </a:r>
          </a:p>
          <a:p>
            <a:pPr marL="0" marR="0" algn="just">
              <a:lnSpc>
                <a:spcPct val="115000"/>
              </a:lnSpc>
              <a:spcAft>
                <a:spcPts val="600"/>
              </a:spcAft>
              <a:buNone/>
            </a:pPr>
            <a:r>
              <a:rPr lang="en-US" sz="1200" kern="100" dirty="0">
                <a:effectLst/>
                <a:latin typeface="Cambria" panose="02040503050406030204" pitchFamily="18" charset="0"/>
                <a:ea typeface="Cambria" panose="02040503050406030204" pitchFamily="18" charset="0"/>
                <a:cs typeface="Times New Roman" panose="02020603050405020304" pitchFamily="18" charset="0"/>
              </a:rPr>
              <a:t>In stewardship and community,</a:t>
            </a:r>
          </a:p>
          <a:p>
            <a:pPr algn="just">
              <a:lnSpc>
                <a:spcPct val="115000"/>
              </a:lnSpc>
            </a:pPr>
            <a:r>
              <a:rPr lang="en-US" sz="1200" i="1" kern="100" dirty="0">
                <a:effectLst/>
                <a:latin typeface="Cambria" panose="02040503050406030204" pitchFamily="18" charset="0"/>
                <a:ea typeface="Cambria" panose="02040503050406030204" pitchFamily="18" charset="0"/>
                <a:cs typeface="Times New Roman" panose="02020603050405020304" pitchFamily="18" charset="0"/>
              </a:rPr>
              <a:t>Jenni Whyte, The Board of Trustees </a:t>
            </a:r>
          </a:p>
          <a:p>
            <a:pPr>
              <a:lnSpc>
                <a:spcPct val="115000"/>
              </a:lnSpc>
              <a:spcAft>
                <a:spcPts val="800"/>
              </a:spcAft>
            </a:pPr>
            <a:endParaRPr lang="en-US" sz="800" dirty="0">
              <a:latin typeface="Cambria" panose="02040503050406030204" pitchFamily="18" charset="0"/>
              <a:ea typeface="Cambria" panose="02040503050406030204" pitchFamily="18" charset="0"/>
            </a:endParaRPr>
          </a:p>
          <a:p>
            <a:pPr>
              <a:lnSpc>
                <a:spcPct val="115000"/>
              </a:lnSpc>
              <a:spcAft>
                <a:spcPts val="800"/>
              </a:spcAft>
            </a:pPr>
            <a:r>
              <a:rPr lang="en-US" sz="800" dirty="0">
                <a:latin typeface="Cambria" panose="02040503050406030204" pitchFamily="18" charset="0"/>
                <a:ea typeface="Cambria" panose="02040503050406030204" pitchFamily="18" charset="0"/>
              </a:rPr>
              <a:t>Isaiah 60:1 “Rise Up								5</a:t>
            </a:r>
          </a:p>
          <a:p>
            <a:pPr>
              <a:lnSpc>
                <a:spcPct val="115000"/>
              </a:lnSpc>
              <a:spcAft>
                <a:spcPts val="600"/>
              </a:spcAft>
            </a:pPr>
            <a:endParaRPr lang="en-US" sz="800" dirty="0">
              <a:latin typeface="Cambria" panose="02040503050406030204" pitchFamily="18" charset="0"/>
              <a:ea typeface="Cambria" panose="02040503050406030204" pitchFamily="18" charset="0"/>
            </a:endParaRPr>
          </a:p>
          <a:p>
            <a:pPr>
              <a:lnSpc>
                <a:spcPct val="115000"/>
              </a:lnSpc>
              <a:spcAft>
                <a:spcPts val="800"/>
              </a:spcAft>
            </a:pPr>
            <a:r>
              <a:rPr lang="en-US" sz="800" dirty="0">
                <a:latin typeface="Cambria" panose="02040503050406030204" pitchFamily="18" charset="0"/>
                <a:ea typeface="Cambria" panose="02040503050406030204" pitchFamily="18" charset="0"/>
              </a:rPr>
              <a:t>								</a:t>
            </a:r>
          </a:p>
          <a:p>
            <a:pPr marL="0" marR="0">
              <a:lnSpc>
                <a:spcPct val="115000"/>
              </a:lnSpc>
              <a:spcAft>
                <a:spcPts val="800"/>
              </a:spcAft>
            </a:pP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3514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F925E-AD0D-10A9-AEA2-10B37775754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9165878-FC64-579A-2919-3966DD7DA6A4}"/>
              </a:ext>
            </a:extLst>
          </p:cNvPr>
          <p:cNvSpPr txBox="1"/>
          <p:nvPr/>
        </p:nvSpPr>
        <p:spPr>
          <a:xfrm>
            <a:off x="51566" y="9653943"/>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465B42A2-8B30-5812-26D5-4BD9C8AC2B0F}"/>
              </a:ext>
            </a:extLst>
          </p:cNvPr>
          <p:cNvSpPr txBox="1"/>
          <p:nvPr/>
        </p:nvSpPr>
        <p:spPr>
          <a:xfrm>
            <a:off x="5203088"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6</a:t>
            </a:r>
          </a:p>
        </p:txBody>
      </p:sp>
      <p:sp>
        <p:nvSpPr>
          <p:cNvPr id="12" name="Rectangle 11">
            <a:extLst>
              <a:ext uri="{FF2B5EF4-FFF2-40B4-BE49-F238E27FC236}">
                <a16:creationId xmlns:a16="http://schemas.microsoft.com/office/drawing/2014/main" id="{24BB4779-416B-5CAF-B87B-6240D41D57D1}"/>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From the Librarian</a:t>
            </a:r>
          </a:p>
        </p:txBody>
      </p:sp>
      <p:sp>
        <p:nvSpPr>
          <p:cNvPr id="2" name="Footer Placeholder 1">
            <a:extLst>
              <a:ext uri="{FF2B5EF4-FFF2-40B4-BE49-F238E27FC236}">
                <a16:creationId xmlns:a16="http://schemas.microsoft.com/office/drawing/2014/main" id="{6E35A3B4-6163-6627-7B8D-C28DF7FA9E4F}"/>
              </a:ext>
            </a:extLst>
          </p:cNvPr>
          <p:cNvSpPr>
            <a:spLocks noGrp="1"/>
          </p:cNvSpPr>
          <p:nvPr>
            <p:ph type="ftr" sz="quarter" idx="11"/>
          </p:nvPr>
        </p:nvSpPr>
        <p:spPr>
          <a:xfrm>
            <a:off x="2574608" y="9322647"/>
            <a:ext cx="2623185" cy="735753"/>
          </a:xfrm>
        </p:spPr>
        <p:txBody>
          <a:bodyPr/>
          <a:lstStyle/>
          <a:p>
            <a:endParaRPr lang="en-US" sz="800" b="1" dirty="0"/>
          </a:p>
          <a:p>
            <a:endParaRPr lang="en-US" sz="800" b="1" dirty="0"/>
          </a:p>
          <a:p>
            <a:endParaRPr lang="en-US" sz="800" b="1" dirty="0"/>
          </a:p>
          <a:p>
            <a:r>
              <a:rPr lang="en-US" sz="800" b="1" dirty="0"/>
              <a:t>August 2025</a:t>
            </a:r>
          </a:p>
          <a:p>
            <a:endParaRPr lang="en-US" dirty="0"/>
          </a:p>
        </p:txBody>
      </p:sp>
      <p:sp>
        <p:nvSpPr>
          <p:cNvPr id="6" name="TextBox 5">
            <a:extLst>
              <a:ext uri="{FF2B5EF4-FFF2-40B4-BE49-F238E27FC236}">
                <a16:creationId xmlns:a16="http://schemas.microsoft.com/office/drawing/2014/main" id="{9E7803DB-8509-6350-D271-E80FF3FE619B}"/>
              </a:ext>
            </a:extLst>
          </p:cNvPr>
          <p:cNvSpPr txBox="1"/>
          <p:nvPr/>
        </p:nvSpPr>
        <p:spPr>
          <a:xfrm>
            <a:off x="0" y="619931"/>
            <a:ext cx="7772400" cy="9018046"/>
          </a:xfrm>
          <a:prstGeom prst="rect">
            <a:avLst/>
          </a:prstGeom>
          <a:noFill/>
        </p:spPr>
        <p:txBody>
          <a:bodyPr wrap="square">
            <a:spAutoFit/>
          </a:bodyPr>
          <a:lstStyle/>
          <a:p>
            <a:pPr marL="0" marR="0" algn="ctr">
              <a:lnSpc>
                <a:spcPct val="115000"/>
              </a:lnSpc>
              <a:spcAft>
                <a:spcPts val="800"/>
              </a:spcAft>
              <a:buNone/>
            </a:pPr>
            <a:r>
              <a:rPr lang="en-US" sz="2400" b="1" kern="100" dirty="0">
                <a:effectLst/>
                <a:latin typeface="Cabria"/>
                <a:ea typeface="Aptos" panose="020B0004020202020204" pitchFamily="34" charset="0"/>
                <a:cs typeface="Times New Roman" panose="02020603050405020304" pitchFamily="18" charset="0"/>
              </a:rPr>
              <a:t>AUGUST LIBRARY NEWS</a:t>
            </a:r>
          </a:p>
          <a:p>
            <a:pPr marL="0" marR="0" algn="ctr">
              <a:lnSpc>
                <a:spcPct val="115000"/>
              </a:lnSpc>
              <a:spcAft>
                <a:spcPts val="800"/>
              </a:spcAft>
              <a:buNone/>
            </a:pPr>
            <a:endParaRPr lang="en-US" sz="2400" b="1" kern="100" dirty="0">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buNone/>
            </a:pP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buNone/>
            </a:pPr>
            <a:endParaRPr lang="en-US" sz="2400" b="1" kern="100" dirty="0">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Aft>
                <a:spcPts val="80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sz="1800" kern="100" dirty="0">
                <a:effectLst/>
                <a:latin typeface="Cabria"/>
                <a:ea typeface="Aptos" panose="020B0004020202020204" pitchFamily="34" charset="0"/>
                <a:cs typeface="Times New Roman" panose="02020603050405020304" pitchFamily="18" charset="0"/>
              </a:rPr>
              <a:t>Is the heat getting you down? Check out a new book and escape with your imagination!</a:t>
            </a:r>
            <a:endParaRPr lang="en-US" sz="1600" kern="100" dirty="0">
              <a:effectLst/>
              <a:latin typeface="Cabria"/>
              <a:ea typeface="Aptos" panose="020B0004020202020204" pitchFamily="34" charset="0"/>
              <a:cs typeface="Times New Roman" panose="02020603050405020304" pitchFamily="18" charset="0"/>
            </a:endParaRPr>
          </a:p>
          <a:p>
            <a:pPr marL="742950" lvl="1" indent="-285750" algn="just">
              <a:lnSpc>
                <a:spcPct val="115000"/>
              </a:lnSpc>
              <a:spcAft>
                <a:spcPts val="800"/>
              </a:spcAft>
              <a:buFont typeface="Wingdings" panose="05000000000000000000" pitchFamily="2" charset="2"/>
              <a:buChar char="v"/>
            </a:pPr>
            <a:r>
              <a:rPr lang="en-US" i="1" kern="100" dirty="0">
                <a:effectLst/>
                <a:latin typeface="Cabria"/>
                <a:ea typeface="Aptos" panose="020B0004020202020204" pitchFamily="34" charset="0"/>
                <a:cs typeface="Times New Roman" panose="02020603050405020304" pitchFamily="18" charset="0"/>
              </a:rPr>
              <a:t>Great Big Beautiful Life</a:t>
            </a:r>
            <a:r>
              <a:rPr lang="en-US" kern="100" dirty="0">
                <a:effectLst/>
                <a:latin typeface="Cabria"/>
                <a:ea typeface="Aptos" panose="020B0004020202020204" pitchFamily="34" charset="0"/>
                <a:cs typeface="Times New Roman" panose="02020603050405020304" pitchFamily="18" charset="0"/>
              </a:rPr>
              <a:t> by </a:t>
            </a:r>
            <a:r>
              <a:rPr lang="en-US" b="1" kern="100" dirty="0">
                <a:effectLst/>
                <a:latin typeface="Cabria"/>
                <a:ea typeface="Aptos" panose="020B0004020202020204" pitchFamily="34" charset="0"/>
                <a:cs typeface="Times New Roman" panose="02020603050405020304" pitchFamily="18" charset="0"/>
              </a:rPr>
              <a:t>Emily Henry</a:t>
            </a:r>
            <a:r>
              <a:rPr lang="en-US" kern="100" dirty="0">
                <a:effectLst/>
                <a:latin typeface="Cabria"/>
                <a:ea typeface="Aptos" panose="020B0004020202020204" pitchFamily="34" charset="0"/>
                <a:cs typeface="Times New Roman" panose="02020603050405020304" pitchFamily="18" charset="0"/>
              </a:rPr>
              <a:t> (Reese’s Book Club)</a:t>
            </a:r>
            <a:endParaRPr lang="en-US" kern="100" dirty="0">
              <a:latin typeface="Cabria"/>
              <a:ea typeface="Aptos" panose="020B0004020202020204" pitchFamily="34" charset="0"/>
              <a:cs typeface="Times New Roman" panose="02020603050405020304" pitchFamily="18" charset="0"/>
            </a:endParaRPr>
          </a:p>
          <a:p>
            <a:pPr marL="742950" lvl="1" indent="-285750" algn="just">
              <a:lnSpc>
                <a:spcPct val="115000"/>
              </a:lnSpc>
              <a:spcAft>
                <a:spcPts val="800"/>
              </a:spcAft>
              <a:buFont typeface="Wingdings" panose="05000000000000000000" pitchFamily="2" charset="2"/>
              <a:buChar char="v"/>
            </a:pPr>
            <a:r>
              <a:rPr lang="en-US" i="1" kern="100" dirty="0">
                <a:effectLst/>
                <a:latin typeface="Cabria"/>
                <a:ea typeface="Aptos" panose="020B0004020202020204" pitchFamily="34" charset="0"/>
                <a:cs typeface="Times New Roman" panose="02020603050405020304" pitchFamily="18" charset="0"/>
              </a:rPr>
              <a:t>The Phoenix Pencil Company</a:t>
            </a:r>
            <a:r>
              <a:rPr lang="en-US" kern="100" dirty="0">
                <a:effectLst/>
                <a:latin typeface="Cabria"/>
                <a:ea typeface="Aptos" panose="020B0004020202020204" pitchFamily="34" charset="0"/>
                <a:cs typeface="Times New Roman" panose="02020603050405020304" pitchFamily="18" charset="0"/>
              </a:rPr>
              <a:t> by </a:t>
            </a:r>
            <a:r>
              <a:rPr lang="en-US" b="1" kern="100" dirty="0">
                <a:effectLst/>
                <a:latin typeface="Cabria"/>
                <a:ea typeface="Aptos" panose="020B0004020202020204" pitchFamily="34" charset="0"/>
                <a:cs typeface="Times New Roman" panose="02020603050405020304" pitchFamily="18" charset="0"/>
              </a:rPr>
              <a:t>Allison King</a:t>
            </a:r>
            <a:endParaRPr lang="en-US" sz="1600" b="1" kern="100" dirty="0">
              <a:latin typeface="Cabria"/>
              <a:ea typeface="Aptos" panose="020B0004020202020204" pitchFamily="34" charset="0"/>
              <a:cs typeface="Times New Roman" panose="02020603050405020304" pitchFamily="18" charset="0"/>
            </a:endParaRPr>
          </a:p>
          <a:p>
            <a:pPr marL="742950" lvl="1" indent="-285750" algn="just">
              <a:lnSpc>
                <a:spcPct val="115000"/>
              </a:lnSpc>
              <a:spcAft>
                <a:spcPts val="800"/>
              </a:spcAft>
              <a:buFont typeface="Wingdings" panose="05000000000000000000" pitchFamily="2" charset="2"/>
              <a:buChar char="v"/>
            </a:pPr>
            <a:r>
              <a:rPr lang="en-US" i="1" kern="100" dirty="0">
                <a:effectLst/>
                <a:latin typeface="Cabria"/>
                <a:ea typeface="Aptos" panose="020B0004020202020204" pitchFamily="34" charset="0"/>
                <a:cs typeface="Times New Roman" panose="02020603050405020304" pitchFamily="18" charset="0"/>
              </a:rPr>
              <a:t>You Are Fatally Invited</a:t>
            </a:r>
            <a:r>
              <a:rPr lang="en-US" kern="100" dirty="0">
                <a:effectLst/>
                <a:latin typeface="Cabria"/>
                <a:ea typeface="Aptos" panose="020B0004020202020204" pitchFamily="34" charset="0"/>
                <a:cs typeface="Times New Roman" panose="02020603050405020304" pitchFamily="18" charset="0"/>
              </a:rPr>
              <a:t> by </a:t>
            </a:r>
            <a:r>
              <a:rPr lang="en-US" b="1" kern="100" dirty="0">
                <a:effectLst/>
                <a:latin typeface="Cabria"/>
                <a:ea typeface="Aptos" panose="020B0004020202020204" pitchFamily="34" charset="0"/>
                <a:cs typeface="Times New Roman" panose="02020603050405020304" pitchFamily="18" charset="0"/>
              </a:rPr>
              <a:t>Ande Pliego</a:t>
            </a:r>
            <a:endParaRPr lang="en-US" sz="1600" b="1" kern="100" dirty="0">
              <a:latin typeface="Cabria"/>
              <a:ea typeface="Aptos" panose="020B0004020202020204" pitchFamily="34" charset="0"/>
              <a:cs typeface="Times New Roman" panose="02020603050405020304" pitchFamily="18" charset="0"/>
            </a:endParaRPr>
          </a:p>
          <a:p>
            <a:pPr marL="742950" lvl="1" indent="-285750" algn="just">
              <a:lnSpc>
                <a:spcPct val="115000"/>
              </a:lnSpc>
              <a:spcAft>
                <a:spcPts val="800"/>
              </a:spcAft>
              <a:buFont typeface="Wingdings" panose="05000000000000000000" pitchFamily="2" charset="2"/>
              <a:buChar char="v"/>
            </a:pPr>
            <a:r>
              <a:rPr lang="en-US" i="1" kern="100" dirty="0">
                <a:effectLst/>
                <a:latin typeface="Cabria"/>
                <a:ea typeface="Aptos" panose="020B0004020202020204" pitchFamily="34" charset="0"/>
                <a:cs typeface="Times New Roman" panose="02020603050405020304" pitchFamily="18" charset="0"/>
              </a:rPr>
              <a:t>Hidden Nature</a:t>
            </a:r>
            <a:r>
              <a:rPr lang="en-US" kern="100" dirty="0">
                <a:effectLst/>
                <a:latin typeface="Cabria"/>
                <a:ea typeface="Aptos" panose="020B0004020202020204" pitchFamily="34" charset="0"/>
                <a:cs typeface="Times New Roman" panose="02020603050405020304" pitchFamily="18" charset="0"/>
              </a:rPr>
              <a:t> by </a:t>
            </a:r>
            <a:r>
              <a:rPr lang="en-US" b="1" kern="100" dirty="0">
                <a:effectLst/>
                <a:latin typeface="Cabria"/>
                <a:ea typeface="Aptos" panose="020B0004020202020204" pitchFamily="34" charset="0"/>
                <a:cs typeface="Times New Roman" panose="02020603050405020304" pitchFamily="18" charset="0"/>
              </a:rPr>
              <a:t>Nora Roberts</a:t>
            </a:r>
            <a:endParaRPr lang="en-US" sz="1600" kern="100" dirty="0">
              <a:effectLst/>
              <a:latin typeface="Cabria"/>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sz="1800" kern="100" dirty="0">
                <a:effectLst/>
                <a:latin typeface="Cabria"/>
                <a:ea typeface="Aptos" panose="020B0004020202020204" pitchFamily="34" charset="0"/>
                <a:cs typeface="Times New Roman" panose="02020603050405020304" pitchFamily="18" charset="0"/>
              </a:rPr>
              <a:t> </a:t>
            </a:r>
            <a:endParaRPr lang="en-US" sz="1600" kern="100" dirty="0">
              <a:effectLst/>
              <a:latin typeface="Cabria"/>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sz="1800" kern="100" dirty="0">
                <a:effectLst/>
                <a:latin typeface="Cabria"/>
                <a:ea typeface="Aptos" panose="020B0004020202020204" pitchFamily="34" charset="0"/>
                <a:cs typeface="Times New Roman" panose="02020603050405020304" pitchFamily="18" charset="0"/>
              </a:rPr>
              <a:t>If you are a fan of old movies you will enjoy </a:t>
            </a:r>
            <a:r>
              <a:rPr lang="en-US" sz="1800" i="1" kern="100" dirty="0">
                <a:effectLst/>
                <a:latin typeface="Cabria"/>
                <a:ea typeface="Aptos" panose="020B0004020202020204" pitchFamily="34" charset="0"/>
                <a:cs typeface="Times New Roman" panose="02020603050405020304" pitchFamily="18" charset="0"/>
              </a:rPr>
              <a:t>Dark City Dames; the Women Who</a:t>
            </a:r>
            <a:r>
              <a:rPr lang="en-US" sz="1800" kern="100" dirty="0">
                <a:effectLst/>
                <a:latin typeface="Cabria"/>
                <a:ea typeface="Aptos" panose="020B0004020202020204" pitchFamily="34" charset="0"/>
                <a:cs typeface="Times New Roman" panose="02020603050405020304" pitchFamily="18" charset="0"/>
              </a:rPr>
              <a:t> </a:t>
            </a:r>
            <a:r>
              <a:rPr lang="en-US" sz="1800" i="1" kern="100" dirty="0">
                <a:effectLst/>
                <a:latin typeface="Cabria"/>
                <a:ea typeface="Aptos" panose="020B0004020202020204" pitchFamily="34" charset="0"/>
                <a:cs typeface="Times New Roman" panose="02020603050405020304" pitchFamily="18" charset="0"/>
              </a:rPr>
              <a:t>Defined Film</a:t>
            </a:r>
            <a:r>
              <a:rPr lang="en-US" sz="1800" kern="100" dirty="0">
                <a:effectLst/>
                <a:latin typeface="Cabria"/>
                <a:ea typeface="Aptos" panose="020B0004020202020204" pitchFamily="34" charset="0"/>
                <a:cs typeface="Times New Roman" panose="02020603050405020304" pitchFamily="18" charset="0"/>
              </a:rPr>
              <a:t> </a:t>
            </a:r>
            <a:r>
              <a:rPr lang="en-US" sz="1800" i="1" kern="100" dirty="0">
                <a:effectLst/>
                <a:latin typeface="Cabria"/>
                <a:ea typeface="Aptos" panose="020B0004020202020204" pitchFamily="34" charset="0"/>
                <a:cs typeface="Times New Roman" panose="02020603050405020304" pitchFamily="18" charset="0"/>
              </a:rPr>
              <a:t>Noir</a:t>
            </a:r>
            <a:r>
              <a:rPr lang="en-US" sz="1800" kern="100" dirty="0">
                <a:effectLst/>
                <a:latin typeface="Cabria"/>
                <a:ea typeface="Aptos" panose="020B0004020202020204" pitchFamily="34" charset="0"/>
                <a:cs typeface="Times New Roman" panose="02020603050405020304" pitchFamily="18" charset="0"/>
              </a:rPr>
              <a:t> by </a:t>
            </a:r>
            <a:r>
              <a:rPr lang="en-US" sz="1800" b="1" kern="100" dirty="0">
                <a:effectLst/>
                <a:latin typeface="Cabria"/>
                <a:ea typeface="Aptos" panose="020B0004020202020204" pitchFamily="34" charset="0"/>
                <a:cs typeface="Times New Roman" panose="02020603050405020304" pitchFamily="18" charset="0"/>
              </a:rPr>
              <a:t>Eddie Muller</a:t>
            </a:r>
            <a:r>
              <a:rPr lang="en-US" sz="1800" kern="100" dirty="0">
                <a:effectLst/>
                <a:latin typeface="Cabria"/>
                <a:ea typeface="Aptos" panose="020B0004020202020204" pitchFamily="34" charset="0"/>
                <a:cs typeface="Times New Roman" panose="02020603050405020304" pitchFamily="18" charset="0"/>
              </a:rPr>
              <a:t>. It has color copies of old movie posters, wonderful publicity photos, interesting biographies and behind the scenes stories. </a:t>
            </a:r>
            <a:endParaRPr lang="en-US" sz="1600" kern="100" dirty="0">
              <a:effectLst/>
              <a:latin typeface="Cabria"/>
              <a:ea typeface="Aptos" panose="020B0004020202020204" pitchFamily="34" charset="0"/>
              <a:cs typeface="Times New Roman" panose="02020603050405020304" pitchFamily="18" charset="0"/>
            </a:endParaRPr>
          </a:p>
          <a:p>
            <a:pPr marL="0" marR="0" algn="just">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buNone/>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Cabria"/>
                <a:ea typeface="Aptos" panose="020B0004020202020204" pitchFamily="34" charset="0"/>
                <a:cs typeface="Times New Roman" panose="02020603050405020304" pitchFamily="18" charset="0"/>
              </a:rPr>
              <a:t>Stop by the library and check us out!</a:t>
            </a:r>
            <a:endParaRPr lang="en-US" sz="1600" kern="100" dirty="0">
              <a:effectLst/>
              <a:latin typeface="Cabria"/>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3200" kern="100" dirty="0">
                <a:effectLst/>
                <a:latin typeface="Brush Script MT" panose="03060802040406070304" pitchFamily="66" charset="0"/>
                <a:ea typeface="Aptos" panose="020B0004020202020204" pitchFamily="34" charset="0"/>
                <a:cs typeface="Times New Roman" panose="02020603050405020304" pitchFamily="18" charset="0"/>
              </a:rPr>
              <a:t>Megan</a:t>
            </a:r>
          </a:p>
          <a:p>
            <a:pPr marL="0" marR="0">
              <a:lnSpc>
                <a:spcPct val="115000"/>
              </a:lnSpc>
              <a:spcAft>
                <a:spcPts val="800"/>
              </a:spcAft>
            </a:pP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1A431566-5DCF-39D1-0C8B-FD379164D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743" y="1242861"/>
            <a:ext cx="1944428" cy="1924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a:extLst>
              <a:ext uri="{FF2B5EF4-FFF2-40B4-BE49-F238E27FC236}">
                <a16:creationId xmlns:a16="http://schemas.microsoft.com/office/drawing/2014/main" id="{14960EAD-8192-974D-F137-9A9340100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6" y="8022654"/>
            <a:ext cx="1605577" cy="13296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79424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BE3E-E5A7-094E-854B-71D187A5CF0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A15E97D-F595-35B7-F122-5A37AFE6F7DB}"/>
              </a:ext>
            </a:extLst>
          </p:cNvPr>
          <p:cNvSpPr txBox="1"/>
          <p:nvPr/>
        </p:nvSpPr>
        <p:spPr>
          <a:xfrm>
            <a:off x="232472" y="9653943"/>
            <a:ext cx="2353808"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939E86DF-E855-9D2F-69FF-EE7A171195DE}"/>
              </a:ext>
            </a:extLst>
          </p:cNvPr>
          <p:cNvSpPr txBox="1"/>
          <p:nvPr/>
        </p:nvSpPr>
        <p:spPr>
          <a:xfrm>
            <a:off x="5203088" y="9653943"/>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7</a:t>
            </a:r>
          </a:p>
        </p:txBody>
      </p:sp>
      <p:sp>
        <p:nvSpPr>
          <p:cNvPr id="12" name="Rectangle 11">
            <a:extLst>
              <a:ext uri="{FF2B5EF4-FFF2-40B4-BE49-F238E27FC236}">
                <a16:creationId xmlns:a16="http://schemas.microsoft.com/office/drawing/2014/main" id="{2EE0ABAA-47CC-CFCC-D44B-0FE082073E0D}"/>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Christian Education</a:t>
            </a:r>
          </a:p>
        </p:txBody>
      </p:sp>
      <p:sp>
        <p:nvSpPr>
          <p:cNvPr id="2" name="Footer Placeholder 1">
            <a:extLst>
              <a:ext uri="{FF2B5EF4-FFF2-40B4-BE49-F238E27FC236}">
                <a16:creationId xmlns:a16="http://schemas.microsoft.com/office/drawing/2014/main" id="{958ED12B-B49A-CAFA-71A4-6E069D4FD915}"/>
              </a:ext>
            </a:extLst>
          </p:cNvPr>
          <p:cNvSpPr>
            <a:spLocks noGrp="1"/>
          </p:cNvSpPr>
          <p:nvPr>
            <p:ph type="ftr" sz="quarter" idx="11"/>
          </p:nvPr>
        </p:nvSpPr>
        <p:spPr>
          <a:xfrm>
            <a:off x="2533937" y="9473830"/>
            <a:ext cx="2623185" cy="535517"/>
          </a:xfrm>
        </p:spPr>
        <p:txBody>
          <a:bodyPr/>
          <a:lstStyle/>
          <a:p>
            <a:endParaRPr lang="en-US" sz="800" b="1" dirty="0"/>
          </a:p>
          <a:p>
            <a:endParaRPr lang="en-US" sz="800" b="1" dirty="0"/>
          </a:p>
          <a:p>
            <a:r>
              <a:rPr lang="en-US" sz="800" b="1" dirty="0"/>
              <a:t>August 2025</a:t>
            </a:r>
          </a:p>
          <a:p>
            <a:endParaRPr lang="en-US" dirty="0"/>
          </a:p>
        </p:txBody>
      </p:sp>
      <p:pic>
        <p:nvPicPr>
          <p:cNvPr id="3" name="Picture 2" descr="Church News - WEIS | Local &amp; Area News ...">
            <a:extLst>
              <a:ext uri="{FF2B5EF4-FFF2-40B4-BE49-F238E27FC236}">
                <a16:creationId xmlns:a16="http://schemas.microsoft.com/office/drawing/2014/main" id="{EEAA04A2-3037-C897-8BD7-E08909A2F8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9931"/>
            <a:ext cx="2818751" cy="1578501"/>
          </a:xfrm>
          <a:prstGeom prst="rect">
            <a:avLst/>
          </a:prstGeom>
          <a:noFill/>
          <a:ln>
            <a:noFill/>
          </a:ln>
        </p:spPr>
      </p:pic>
      <p:sp>
        <p:nvSpPr>
          <p:cNvPr id="8" name="TextBox 7">
            <a:extLst>
              <a:ext uri="{FF2B5EF4-FFF2-40B4-BE49-F238E27FC236}">
                <a16:creationId xmlns:a16="http://schemas.microsoft.com/office/drawing/2014/main" id="{76D56BA4-66EC-B1EF-3B2A-CF7B8F0AC201}"/>
              </a:ext>
            </a:extLst>
          </p:cNvPr>
          <p:cNvSpPr txBox="1"/>
          <p:nvPr/>
        </p:nvSpPr>
        <p:spPr>
          <a:xfrm>
            <a:off x="3532097" y="692774"/>
            <a:ext cx="3898556" cy="1077218"/>
          </a:xfrm>
          <a:prstGeom prst="rect">
            <a:avLst/>
          </a:prstGeom>
          <a:noFill/>
        </p:spPr>
        <p:txBody>
          <a:bodyPr wrap="square">
            <a:spAutoFit/>
          </a:bodyPr>
          <a:lstStyle/>
          <a:p>
            <a:pPr marL="0" marR="0" algn="ctr">
              <a:buNone/>
            </a:pPr>
            <a:r>
              <a:rPr lang="en-US" sz="3200" kern="100" dirty="0">
                <a:ln>
                  <a:noFill/>
                </a:ln>
                <a:solidFill>
                  <a:srgbClr val="000000"/>
                </a:solidFill>
                <a:effectLst>
                  <a:outerShdw blurRad="38100" dist="19050" dir="2700000" algn="tl">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 Pews News</a:t>
            </a:r>
            <a:endParaRPr lang="en-US" sz="3200" kern="1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buNone/>
            </a:pPr>
            <a:r>
              <a:rPr lang="en-US" sz="3200" kern="100" dirty="0">
                <a:ln>
                  <a:noFill/>
                </a:ln>
                <a:solidFill>
                  <a:srgbClr val="000000"/>
                </a:solidFill>
                <a:effectLst>
                  <a:outerShdw blurRad="38100" dist="19050" dir="2700000" algn="tl">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Returns 8/17/25</a:t>
            </a:r>
            <a:endParaRPr lang="en-US" sz="32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F10CFEF-DCB6-6CF7-5150-334D4353AF86}"/>
              </a:ext>
            </a:extLst>
          </p:cNvPr>
          <p:cNvSpPr txBox="1"/>
          <p:nvPr/>
        </p:nvSpPr>
        <p:spPr>
          <a:xfrm>
            <a:off x="17514" y="2224581"/>
            <a:ext cx="7161235" cy="1600438"/>
          </a:xfrm>
          <a:prstGeom prst="rect">
            <a:avLst/>
          </a:prstGeom>
          <a:noFill/>
        </p:spPr>
        <p:txBody>
          <a:bodyPr wrap="square">
            <a:spAutoFit/>
          </a:bodyPr>
          <a:lstStyle/>
          <a:p>
            <a:pPr marL="0" marR="0">
              <a:buNone/>
            </a:pPr>
            <a:r>
              <a:rPr lang="en-US" sz="1400" kern="100" dirty="0">
                <a:ln>
                  <a:noFill/>
                </a:ln>
                <a:solidFill>
                  <a:srgbClr val="000000"/>
                </a:solidFill>
                <a:latin typeface="Cambria" panose="02040503050406030204" pitchFamily="18" charset="0"/>
                <a:ea typeface="Cambria" panose="02040503050406030204" pitchFamily="18" charset="0"/>
                <a:cs typeface="Times New Roman" panose="02020603050405020304" pitchFamily="18" charset="0"/>
              </a:rPr>
              <a:t>The Pews News returns from Vacation for publication on Sunday, August 17, 2025.  Be SURE to send in all your updates, news, summer vacation stories, highlights, birthdays and anything you want to share with the community!  Does your Board or Committee have an announcement or event?  Then we want to know!  This is your news and we LOVE to hear from you!  Submissions should be made by noon on Thursdays by email to Christine or Sue.  </a:t>
            </a:r>
            <a:endParaRPr lang="en-US" sz="1400" kern="100" dirty="0">
              <a:latin typeface="Cambria" panose="02040503050406030204" pitchFamily="18" charset="0"/>
              <a:ea typeface="Cambria" panose="02040503050406030204" pitchFamily="18" charset="0"/>
              <a:cs typeface="Times New Roman" panose="02020603050405020304" pitchFamily="18" charset="0"/>
            </a:endParaRPr>
          </a:p>
          <a:p>
            <a:pPr marL="0" marR="0">
              <a:buNone/>
            </a:pPr>
            <a:r>
              <a:rPr lang="en-US" sz="1400" u="sng" kern="100" dirty="0">
                <a:ln>
                  <a:noFill/>
                </a:ln>
                <a:solidFill>
                  <a:srgbClr val="467886"/>
                </a:solidFill>
                <a:latin typeface="Cambria" panose="02040503050406030204" pitchFamily="18" charset="0"/>
                <a:ea typeface="Cambria" panose="0204050305040603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christine.swartz@yahoo.com</a:t>
            </a:r>
            <a:endParaRPr lang="en-US" sz="1400" kern="100" dirty="0">
              <a:latin typeface="Cambria" panose="02040503050406030204" pitchFamily="18" charset="0"/>
              <a:ea typeface="Cambria" panose="02040503050406030204" pitchFamily="18" charset="0"/>
              <a:cs typeface="Times New Roman" panose="02020603050405020304" pitchFamily="18" charset="0"/>
            </a:endParaRPr>
          </a:p>
          <a:p>
            <a:pPr marL="0" marR="0">
              <a:buNone/>
            </a:pPr>
            <a:r>
              <a:rPr lang="en-US" sz="1400" u="sng" kern="100" dirty="0">
                <a:ln>
                  <a:noFill/>
                </a:ln>
                <a:solidFill>
                  <a:srgbClr val="467886"/>
                </a:solidFill>
                <a:latin typeface="Cambria" panose="02040503050406030204" pitchFamily="18" charset="0"/>
                <a:ea typeface="Cambria" panose="020405030504060302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momselters@aol.com</a:t>
            </a:r>
            <a:r>
              <a:rPr lang="en-US" sz="1400" kern="100" dirty="0">
                <a:ln>
                  <a:noFill/>
                </a:ln>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1400" kern="1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sunday school volunteers_title - Birmingham First">
            <a:extLst>
              <a:ext uri="{FF2B5EF4-FFF2-40B4-BE49-F238E27FC236}">
                <a16:creationId xmlns:a16="http://schemas.microsoft.com/office/drawing/2014/main" id="{3A24E8DC-7592-4ACB-337B-3DA0589C10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14" y="3803082"/>
            <a:ext cx="3315400" cy="1962912"/>
          </a:xfrm>
          <a:prstGeom prst="rect">
            <a:avLst/>
          </a:prstGeom>
          <a:noFill/>
          <a:ln>
            <a:noFill/>
          </a:ln>
        </p:spPr>
      </p:pic>
      <p:sp>
        <p:nvSpPr>
          <p:cNvPr id="17" name="Text Box 1">
            <a:extLst>
              <a:ext uri="{FF2B5EF4-FFF2-40B4-BE49-F238E27FC236}">
                <a16:creationId xmlns:a16="http://schemas.microsoft.com/office/drawing/2014/main" id="{E9E16389-1932-8A05-7412-E1264D007F3B}"/>
              </a:ext>
            </a:extLst>
          </p:cNvPr>
          <p:cNvSpPr txBox="1"/>
          <p:nvPr/>
        </p:nvSpPr>
        <p:spPr>
          <a:xfrm>
            <a:off x="3488156" y="3790861"/>
            <a:ext cx="3429864" cy="181588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buNone/>
            </a:pPr>
            <a:endParaRPr lang="en-US" sz="2800" kern="100" dirty="0">
              <a:ln>
                <a:noFill/>
              </a:ln>
              <a:solidFill>
                <a:srgbClr val="000000"/>
              </a:solidFill>
              <a:effectLst>
                <a:outerShdw blurRad="38100" dist="19050" dir="2700000" algn="tl">
                  <a:schemeClr val="dk1">
                    <a:alpha val="40000"/>
                  </a:schemeClr>
                </a:outerShdw>
              </a:effectLst>
              <a:latin typeface="Cambria" panose="02040503050406030204" pitchFamily="18" charset="0"/>
              <a:ea typeface="Cambria" panose="02040503050406030204" pitchFamily="18" charset="0"/>
            </a:endParaRPr>
          </a:p>
          <a:p>
            <a:pPr marL="0" marR="0" algn="ctr">
              <a:buNone/>
            </a:pPr>
            <a:r>
              <a:rPr lang="en-US" sz="2800" kern="100" dirty="0">
                <a:ln>
                  <a:noFill/>
                </a:ln>
                <a:solidFill>
                  <a:srgbClr val="000000"/>
                </a:solidFill>
                <a:effectLst>
                  <a:outerShdw blurRad="38100" dist="19050" dir="2700000" algn="tl">
                    <a:schemeClr val="dk1">
                      <a:alpha val="40000"/>
                    </a:schemeClr>
                  </a:outerShdw>
                </a:effectLst>
                <a:latin typeface="Cambria" panose="02040503050406030204" pitchFamily="18" charset="0"/>
                <a:ea typeface="Cambria" panose="02040503050406030204" pitchFamily="18" charset="0"/>
              </a:rPr>
              <a:t>Volunteer to Assist</a:t>
            </a:r>
            <a:endParaRPr lang="en-US" sz="2800" kern="100" dirty="0">
              <a:effectLst/>
              <a:latin typeface="Cambria" panose="02040503050406030204" pitchFamily="18" charset="0"/>
              <a:ea typeface="Cambria" panose="02040503050406030204" pitchFamily="18" charset="0"/>
            </a:endParaRPr>
          </a:p>
          <a:p>
            <a:pPr marL="0" marR="0" algn="ctr">
              <a:buNone/>
            </a:pPr>
            <a:r>
              <a:rPr lang="en-US" sz="2800" kern="100" dirty="0">
                <a:ln>
                  <a:noFill/>
                </a:ln>
                <a:solidFill>
                  <a:srgbClr val="000000"/>
                </a:solidFill>
                <a:effectLst>
                  <a:outerShdw blurRad="38100" dist="19050" dir="2700000" algn="tl">
                    <a:schemeClr val="dk1">
                      <a:alpha val="40000"/>
                    </a:schemeClr>
                  </a:outerShdw>
                </a:effectLst>
                <a:latin typeface="Cambria" panose="02040503050406030204" pitchFamily="18" charset="0"/>
                <a:ea typeface="Cambria" panose="02040503050406030204" pitchFamily="18" charset="0"/>
              </a:rPr>
              <a:t>In Summer Sunday</a:t>
            </a:r>
            <a:endParaRPr lang="en-US" sz="2800" kern="100" dirty="0">
              <a:effectLst/>
              <a:latin typeface="Cambria" panose="02040503050406030204" pitchFamily="18" charset="0"/>
              <a:ea typeface="Cambria" panose="02040503050406030204" pitchFamily="18" charset="0"/>
            </a:endParaRPr>
          </a:p>
          <a:p>
            <a:pPr marL="0" marR="0" algn="ctr"/>
            <a:r>
              <a:rPr lang="en-US" sz="2800" kern="100" dirty="0">
                <a:ln>
                  <a:noFill/>
                </a:ln>
                <a:solidFill>
                  <a:srgbClr val="000000"/>
                </a:solidFill>
                <a:effectLst>
                  <a:outerShdw blurRad="38100" dist="19050" dir="2700000" algn="tl">
                    <a:schemeClr val="dk1">
                      <a:alpha val="40000"/>
                    </a:schemeClr>
                  </a:outerShdw>
                </a:effectLst>
                <a:latin typeface="Cambria" panose="02040503050406030204" pitchFamily="18" charset="0"/>
                <a:ea typeface="Cambria" panose="02040503050406030204" pitchFamily="18" charset="0"/>
              </a:rPr>
              <a:t>School</a:t>
            </a:r>
            <a:endParaRPr lang="en-US" sz="2800" kern="100" dirty="0">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0E4CA5-1BDB-E429-C72E-3183E9E81661}"/>
              </a:ext>
            </a:extLst>
          </p:cNvPr>
          <p:cNvSpPr txBox="1"/>
          <p:nvPr/>
        </p:nvSpPr>
        <p:spPr>
          <a:xfrm>
            <a:off x="11286" y="5786856"/>
            <a:ext cx="7430653" cy="1169551"/>
          </a:xfrm>
          <a:prstGeom prst="rect">
            <a:avLst/>
          </a:prstGeom>
          <a:noFill/>
        </p:spPr>
        <p:txBody>
          <a:bodyPr wrap="square">
            <a:spAutoFit/>
          </a:bodyPr>
          <a:lstStyle/>
          <a:p>
            <a:pPr marL="0" marR="0"/>
            <a:r>
              <a:rPr lang="en-US" sz="1400" kern="100" dirty="0">
                <a:effectLst/>
                <a:latin typeface="Cambria" panose="02040503050406030204" pitchFamily="18" charset="0"/>
                <a:ea typeface="Cambria" panose="02040503050406030204" pitchFamily="18" charset="0"/>
              </a:rPr>
              <a:t>Our Summer schedule continues through Rally Sunday on September 14, 2025.  Please sign up to assist with coverage for the summer so the teachers can enjoy a well-deserved rest.  There are opportunities for nursery care, elementary, junior high and high school classes. Please contact Sunday School Superintendent Jan </a:t>
            </a:r>
            <a:r>
              <a:rPr lang="en-US" sz="1400" kern="100" dirty="0" err="1">
                <a:effectLst/>
                <a:latin typeface="Cambria" panose="02040503050406030204" pitchFamily="18" charset="0"/>
                <a:ea typeface="Cambria" panose="02040503050406030204" pitchFamily="18" charset="0"/>
              </a:rPr>
              <a:t>Manildi</a:t>
            </a:r>
            <a:r>
              <a:rPr lang="en-US" sz="1400" kern="100" dirty="0">
                <a:effectLst/>
                <a:latin typeface="Cambria" panose="02040503050406030204" pitchFamily="18" charset="0"/>
                <a:ea typeface="Cambria" panose="02040503050406030204" pitchFamily="18" charset="0"/>
              </a:rPr>
              <a:t> at 909-262-6126 or CE Chair Christine Vanyo at 909-919-4621.  Pilgrim kids appreciate your support!!!</a:t>
            </a:r>
          </a:p>
        </p:txBody>
      </p:sp>
      <p:pic>
        <p:nvPicPr>
          <p:cNvPr id="18" name="Picture 17" descr="Guest Speaker Jason Roberts (Oct 6 2024 Sunday PM Sermon) – North Charleston church of Christ">
            <a:extLst>
              <a:ext uri="{FF2B5EF4-FFF2-40B4-BE49-F238E27FC236}">
                <a16:creationId xmlns:a16="http://schemas.microsoft.com/office/drawing/2014/main" id="{AD813F70-8B8E-E677-6B40-10E87E2665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83" y="6956407"/>
            <a:ext cx="2488497" cy="1169551"/>
          </a:xfrm>
          <a:prstGeom prst="rect">
            <a:avLst/>
          </a:prstGeom>
          <a:noFill/>
          <a:ln>
            <a:noFill/>
          </a:ln>
        </p:spPr>
      </p:pic>
      <p:sp>
        <p:nvSpPr>
          <p:cNvPr id="19" name="Text Box 1">
            <a:extLst>
              <a:ext uri="{FF2B5EF4-FFF2-40B4-BE49-F238E27FC236}">
                <a16:creationId xmlns:a16="http://schemas.microsoft.com/office/drawing/2014/main" id="{1215E4FA-4719-C3BF-8671-EF9B8A5C7D1F}"/>
              </a:ext>
            </a:extLst>
          </p:cNvPr>
          <p:cNvSpPr txBox="1"/>
          <p:nvPr/>
        </p:nvSpPr>
        <p:spPr>
          <a:xfrm>
            <a:off x="2818751" y="6977269"/>
            <a:ext cx="4018254" cy="95410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buNone/>
              <a:tabLst>
                <a:tab pos="457200" algn="l"/>
                <a:tab pos="3543300" algn="l"/>
                <a:tab pos="4000500" algn="l"/>
              </a:tabLst>
            </a:pPr>
            <a:r>
              <a:rPr lang="en-US" sz="2800" kern="100" dirty="0">
                <a:ln>
                  <a:noFill/>
                </a:ln>
                <a:solidFill>
                  <a:srgbClr val="156082"/>
                </a:solidFill>
                <a:effectLst>
                  <a:outerShdw blurRad="38100" dist="25400" dir="5400000" algn="ctr">
                    <a:srgbClr val="6E747A">
                      <a:alpha val="43000"/>
                    </a:srgbClr>
                  </a:outerShdw>
                </a:effectLst>
                <a:latin typeface="Cambria" panose="02040503050406030204" pitchFamily="18" charset="0"/>
                <a:ea typeface="Cambria" panose="02040503050406030204" pitchFamily="18" charset="0"/>
              </a:rPr>
              <a:t>High School</a:t>
            </a:r>
            <a:endParaRPr lang="en-US" sz="2800" kern="100" dirty="0">
              <a:effectLst/>
              <a:latin typeface="Cambria" panose="02040503050406030204" pitchFamily="18" charset="0"/>
              <a:ea typeface="Cambria" panose="02040503050406030204" pitchFamily="18" charset="0"/>
            </a:endParaRPr>
          </a:p>
          <a:p>
            <a:pPr marL="0" marR="0" algn="ctr">
              <a:tabLst>
                <a:tab pos="457200" algn="l"/>
                <a:tab pos="3543300" algn="l"/>
                <a:tab pos="4000500" algn="l"/>
              </a:tabLst>
            </a:pPr>
            <a:r>
              <a:rPr lang="en-US" sz="2800" kern="100" dirty="0">
                <a:ln>
                  <a:noFill/>
                </a:ln>
                <a:solidFill>
                  <a:srgbClr val="156082"/>
                </a:solidFill>
                <a:effectLst>
                  <a:outerShdw blurRad="38100" dist="25400" dir="5400000" algn="ctr">
                    <a:srgbClr val="6E747A">
                      <a:alpha val="43000"/>
                    </a:srgbClr>
                  </a:outerShdw>
                </a:effectLst>
                <a:latin typeface="Cambria" panose="02040503050406030204" pitchFamily="18" charset="0"/>
                <a:ea typeface="Cambria" panose="02040503050406030204" pitchFamily="18" charset="0"/>
              </a:rPr>
              <a:t>Speaker Sunday</a:t>
            </a:r>
            <a:endParaRPr lang="en-US" sz="2800" kern="100" dirty="0">
              <a:effectLst/>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B65A4516-5BB9-4B09-5496-B1B406C0D94C}"/>
              </a:ext>
            </a:extLst>
          </p:cNvPr>
          <p:cNvSpPr txBox="1"/>
          <p:nvPr/>
        </p:nvSpPr>
        <p:spPr>
          <a:xfrm>
            <a:off x="157261" y="8146820"/>
            <a:ext cx="7332869" cy="1600438"/>
          </a:xfrm>
          <a:prstGeom prst="rect">
            <a:avLst/>
          </a:prstGeom>
          <a:noFill/>
        </p:spPr>
        <p:txBody>
          <a:bodyPr wrap="square">
            <a:spAutoFit/>
          </a:bodyPr>
          <a:lstStyle/>
          <a:p>
            <a:pPr marL="0" marR="0" algn="just">
              <a:buNone/>
              <a:tabLst>
                <a:tab pos="457200" algn="l"/>
                <a:tab pos="3543300" algn="l"/>
                <a:tab pos="4000500" algn="l"/>
              </a:tabLst>
            </a:pPr>
            <a:r>
              <a:rPr lang="en-US" sz="1400" b="1" kern="100" dirty="0">
                <a:effectLst/>
                <a:latin typeface="Cambria" panose="02040503050406030204" pitchFamily="18" charset="0"/>
                <a:ea typeface="Cambria" panose="02040503050406030204" pitchFamily="18" charset="0"/>
              </a:rPr>
              <a:t>Sign Up to Speak to the High School Students</a:t>
            </a:r>
            <a:endParaRPr lang="en-US" sz="1400" kern="100" dirty="0">
              <a:effectLst/>
              <a:latin typeface="Cambria" panose="02040503050406030204" pitchFamily="18" charset="0"/>
              <a:ea typeface="Cambria" panose="02040503050406030204" pitchFamily="18" charset="0"/>
            </a:endParaRPr>
          </a:p>
          <a:p>
            <a:pPr marL="0" marR="0" algn="just">
              <a:tabLst>
                <a:tab pos="457200" algn="l"/>
                <a:tab pos="3543300" algn="l"/>
                <a:tab pos="4000500" algn="l"/>
              </a:tabLst>
            </a:pPr>
            <a:r>
              <a:rPr lang="en-US" sz="1400" kern="100" dirty="0">
                <a:effectLst/>
                <a:latin typeface="Cambria" panose="02040503050406030204" pitchFamily="18" charset="0"/>
                <a:ea typeface="Cambria" panose="02040503050406030204" pitchFamily="18" charset="0"/>
              </a:rPr>
              <a:t>We are looking for volunteers to sign up and speak to the High School Students every 4</a:t>
            </a:r>
            <a:r>
              <a:rPr lang="en-US" sz="1400" kern="100" baseline="30000" dirty="0">
                <a:effectLst/>
                <a:latin typeface="Cambria" panose="02040503050406030204" pitchFamily="18" charset="0"/>
                <a:ea typeface="Cambria" panose="02040503050406030204" pitchFamily="18" charset="0"/>
              </a:rPr>
              <a:t>th</a:t>
            </a:r>
            <a:r>
              <a:rPr lang="en-US" sz="1400" kern="100" dirty="0">
                <a:effectLst/>
                <a:latin typeface="Cambria" panose="02040503050406030204" pitchFamily="18" charset="0"/>
                <a:ea typeface="Cambria" panose="02040503050406030204" pitchFamily="18" charset="0"/>
              </a:rPr>
              <a:t> Sunday.  You can share about a particular topic, spiritual event in your life, or use one of our suggested discussions.  This is a great opportunity to share your knowledge and experience with our High School kids and help foster the intergenerational relationships that are so important here at Pilgrim! Contact Superintendent Jan at 909-262-6126 or CE Chair Christine at 909-919-4621.</a:t>
            </a:r>
          </a:p>
        </p:txBody>
      </p:sp>
    </p:spTree>
    <p:extLst>
      <p:ext uri="{BB962C8B-B14F-4D97-AF65-F5344CB8AC3E}">
        <p14:creationId xmlns:p14="http://schemas.microsoft.com/office/powerpoint/2010/main" val="2636235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B9E9A-4281-1EE6-58A3-A0EC24AC366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346EE64-E7F8-EF35-2FE3-932AA76C56F3}"/>
              </a:ext>
            </a:extLst>
          </p:cNvPr>
          <p:cNvSpPr txBox="1"/>
          <p:nvPr/>
        </p:nvSpPr>
        <p:spPr>
          <a:xfrm>
            <a:off x="232472" y="9653943"/>
            <a:ext cx="2353808" cy="338554"/>
          </a:xfrm>
          <a:prstGeom prst="rect">
            <a:avLst/>
          </a:prstGeom>
          <a:noFill/>
        </p:spPr>
        <p:txBody>
          <a:bodyPr wrap="square" rtlCol="0">
            <a:spAutoFit/>
          </a:bodyPr>
          <a:lstStyle/>
          <a:p>
            <a:endParaRPr lang="en-US" sz="800" dirty="0">
              <a:latin typeface="Cambria" panose="02040503050406030204" pitchFamily="18" charset="0"/>
              <a:ea typeface="Cambria" panose="02040503050406030204" pitchFamily="18" charset="0"/>
            </a:endParaRPr>
          </a:p>
          <a:p>
            <a:r>
              <a:rPr lang="en-US" sz="800" dirty="0">
                <a:latin typeface="Cambria" panose="02040503050406030204" pitchFamily="18" charset="0"/>
                <a:ea typeface="Cambria" panose="02040503050406030204" pitchFamily="18" charset="0"/>
              </a:rPr>
              <a:t>Isaiah 60:1 “Rise Up</a:t>
            </a:r>
          </a:p>
        </p:txBody>
      </p:sp>
      <p:sp>
        <p:nvSpPr>
          <p:cNvPr id="11" name="TextBox 10">
            <a:extLst>
              <a:ext uri="{FF2B5EF4-FFF2-40B4-BE49-F238E27FC236}">
                <a16:creationId xmlns:a16="http://schemas.microsoft.com/office/drawing/2014/main" id="{1D1FBBCF-0088-D0EB-84B3-2C638DB47F7A}"/>
              </a:ext>
            </a:extLst>
          </p:cNvPr>
          <p:cNvSpPr txBox="1"/>
          <p:nvPr/>
        </p:nvSpPr>
        <p:spPr>
          <a:xfrm>
            <a:off x="5193040" y="9665272"/>
            <a:ext cx="2353808" cy="215444"/>
          </a:xfrm>
          <a:prstGeom prst="rect">
            <a:avLst/>
          </a:prstGeom>
          <a:noFill/>
        </p:spPr>
        <p:txBody>
          <a:bodyPr wrap="square" rtlCol="0">
            <a:spAutoFit/>
          </a:bodyPr>
          <a:lstStyle/>
          <a:p>
            <a:pPr algn="r"/>
            <a:r>
              <a:rPr lang="en-US" sz="800" dirty="0">
                <a:latin typeface="Cambria" panose="02040503050406030204" pitchFamily="18" charset="0"/>
                <a:ea typeface="Cambria" panose="02040503050406030204" pitchFamily="18" charset="0"/>
              </a:rPr>
              <a:t>8</a:t>
            </a:r>
          </a:p>
        </p:txBody>
      </p:sp>
      <p:sp>
        <p:nvSpPr>
          <p:cNvPr id="12" name="Rectangle 11">
            <a:extLst>
              <a:ext uri="{FF2B5EF4-FFF2-40B4-BE49-F238E27FC236}">
                <a16:creationId xmlns:a16="http://schemas.microsoft.com/office/drawing/2014/main" id="{776FC750-C87F-C144-1FA8-25930785BE7F}"/>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Christian Education</a:t>
            </a:r>
          </a:p>
        </p:txBody>
      </p:sp>
      <p:sp>
        <p:nvSpPr>
          <p:cNvPr id="21" name="Text Box 1">
            <a:extLst>
              <a:ext uri="{FF2B5EF4-FFF2-40B4-BE49-F238E27FC236}">
                <a16:creationId xmlns:a16="http://schemas.microsoft.com/office/drawing/2014/main" id="{A811B95B-996B-CBA7-F461-57A57A72AE42}"/>
              </a:ext>
            </a:extLst>
          </p:cNvPr>
          <p:cNvSpPr txBox="1"/>
          <p:nvPr/>
        </p:nvSpPr>
        <p:spPr>
          <a:xfrm>
            <a:off x="22668" y="745475"/>
            <a:ext cx="3488628" cy="130365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buNone/>
              <a:tabLst>
                <a:tab pos="457200" algn="l"/>
                <a:tab pos="3543300" algn="l"/>
                <a:tab pos="4000500" algn="l"/>
              </a:tabLst>
            </a:pPr>
            <a:r>
              <a:rPr lang="en-US" sz="3600"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Back to School</a:t>
            </a:r>
            <a:endParaRPr lang="en-US" sz="1200" kern="100" dirty="0">
              <a:effectLst/>
              <a:latin typeface="Times New Roman" panose="02020603050405020304" pitchFamily="18" charset="0"/>
              <a:ea typeface="Aptos" panose="020B0004020202020204" pitchFamily="34" charset="0"/>
            </a:endParaRPr>
          </a:p>
          <a:p>
            <a:pPr marL="0" marR="0" algn="ctr">
              <a:tabLst>
                <a:tab pos="457200" algn="l"/>
                <a:tab pos="3543300" algn="l"/>
                <a:tab pos="4000500" algn="l"/>
              </a:tabLst>
            </a:pPr>
            <a:r>
              <a:rPr lang="en-US" sz="3600"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Pool Party</a:t>
            </a:r>
            <a:endParaRPr lang="en-US" sz="1200" kern="100" dirty="0">
              <a:effectLst/>
              <a:latin typeface="Times New Roman" panose="02020603050405020304" pitchFamily="18" charset="0"/>
              <a:ea typeface="Aptos" panose="020B0004020202020204" pitchFamily="34" charset="0"/>
            </a:endParaRPr>
          </a:p>
        </p:txBody>
      </p:sp>
      <p:pic>
        <p:nvPicPr>
          <p:cNvPr id="22" name="Picture 21" descr="Back to School Pool Party in Westheimer Lakes!">
            <a:extLst>
              <a:ext uri="{FF2B5EF4-FFF2-40B4-BE49-F238E27FC236}">
                <a16:creationId xmlns:a16="http://schemas.microsoft.com/office/drawing/2014/main" id="{12F9C210-EA10-C4B3-D0C5-692C845FB9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6197" y="745475"/>
            <a:ext cx="4040379" cy="1381125"/>
          </a:xfrm>
          <a:prstGeom prst="rect">
            <a:avLst/>
          </a:prstGeom>
          <a:noFill/>
          <a:ln>
            <a:noFill/>
          </a:ln>
        </p:spPr>
      </p:pic>
      <p:sp>
        <p:nvSpPr>
          <p:cNvPr id="26" name="TextBox 25">
            <a:extLst>
              <a:ext uri="{FF2B5EF4-FFF2-40B4-BE49-F238E27FC236}">
                <a16:creationId xmlns:a16="http://schemas.microsoft.com/office/drawing/2014/main" id="{157325DD-4CD7-59BE-B905-32D738BFD6AB}"/>
              </a:ext>
            </a:extLst>
          </p:cNvPr>
          <p:cNvSpPr txBox="1"/>
          <p:nvPr/>
        </p:nvSpPr>
        <p:spPr>
          <a:xfrm>
            <a:off x="663131" y="2124591"/>
            <a:ext cx="6818502" cy="1569660"/>
          </a:xfrm>
          <a:prstGeom prst="rect">
            <a:avLst/>
          </a:prstGeom>
          <a:noFill/>
        </p:spPr>
        <p:txBody>
          <a:bodyPr wrap="square">
            <a:spAutoFit/>
          </a:bodyPr>
          <a:lstStyle/>
          <a:p>
            <a:pPr marL="0" marR="0"/>
            <a:r>
              <a:rPr lang="en-US" sz="1600" kern="100" dirty="0">
                <a:effectLst/>
                <a:latin typeface="Cambria" panose="02040503050406030204" pitchFamily="18" charset="0"/>
                <a:ea typeface="Cambria" panose="02040503050406030204" pitchFamily="18" charset="0"/>
              </a:rPr>
              <a:t>Mark your Calendar and Make a splash at our end of summer back to school Pool Party.  Join us on Sunday, </a:t>
            </a:r>
            <a:r>
              <a:rPr lang="en-US" sz="1600" b="1" kern="100" dirty="0">
                <a:effectLst/>
                <a:latin typeface="Cambria" panose="02040503050406030204" pitchFamily="18" charset="0"/>
                <a:ea typeface="Cambria" panose="02040503050406030204" pitchFamily="18" charset="0"/>
              </a:rPr>
              <a:t>August 17, 2025 at 1:00 p.m.</a:t>
            </a:r>
            <a:r>
              <a:rPr lang="en-US" sz="1600" kern="100" dirty="0">
                <a:effectLst/>
                <a:latin typeface="Cambria" panose="02040503050406030204" pitchFamily="18" charset="0"/>
                <a:ea typeface="Cambria" panose="02040503050406030204" pitchFamily="18" charset="0"/>
              </a:rPr>
              <a:t> at the Vanyo Home, 6321 Topaz Street, Alta Loma, CA.  We’ll have swimming, lunch, dessert and a devotional by Pastor Heather.  Please RSVP so we have enough food and drinks. Call or text Christine at 909-919-4621.  Open to all ages and kids under age 6 need a parent or guardian to come.  </a:t>
            </a:r>
          </a:p>
        </p:txBody>
      </p:sp>
      <p:sp>
        <p:nvSpPr>
          <p:cNvPr id="27" name="Text Box 1">
            <a:extLst>
              <a:ext uri="{FF2B5EF4-FFF2-40B4-BE49-F238E27FC236}">
                <a16:creationId xmlns:a16="http://schemas.microsoft.com/office/drawing/2014/main" id="{2F5F03B2-1C72-6E47-4FAD-59B5035794A3}"/>
              </a:ext>
            </a:extLst>
          </p:cNvPr>
          <p:cNvSpPr txBox="1"/>
          <p:nvPr/>
        </p:nvSpPr>
        <p:spPr>
          <a:xfrm>
            <a:off x="683037" y="3630212"/>
            <a:ext cx="2167890" cy="143637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bodyPr>
          <a:lstStyle/>
          <a:p>
            <a:pPr marL="0" marR="0" algn="ctr">
              <a:buNone/>
            </a:pPr>
            <a:r>
              <a:rPr lang="en-US" sz="2800"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Save the Date</a:t>
            </a:r>
            <a:endParaRPr lang="en-US" sz="1200" kern="100" dirty="0">
              <a:effectLst/>
              <a:latin typeface="Times New Roman" panose="02020603050405020304" pitchFamily="18" charset="0"/>
              <a:ea typeface="Aptos" panose="020B0004020202020204" pitchFamily="34" charset="0"/>
            </a:endParaRPr>
          </a:p>
          <a:p>
            <a:pPr marL="0" marR="0" algn="ctr">
              <a:buNone/>
            </a:pPr>
            <a:r>
              <a:rPr lang="en-US" sz="2800"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For Backpack </a:t>
            </a:r>
            <a:endParaRPr lang="en-US" sz="1200" kern="100" dirty="0">
              <a:effectLst/>
              <a:latin typeface="Times New Roman" panose="02020603050405020304" pitchFamily="18" charset="0"/>
              <a:ea typeface="Aptos" panose="020B0004020202020204" pitchFamily="34" charset="0"/>
            </a:endParaRPr>
          </a:p>
          <a:p>
            <a:pPr marL="0" marR="0" algn="ctr"/>
            <a:r>
              <a:rPr lang="en-US" sz="2800" kern="1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Aptos" panose="020B0004020202020204" pitchFamily="34" charset="0"/>
              </a:rPr>
              <a:t>Blessings</a:t>
            </a:r>
            <a:endParaRPr lang="en-US" sz="1200" kern="100" dirty="0">
              <a:effectLst/>
              <a:latin typeface="Times New Roman" panose="02020603050405020304" pitchFamily="18" charset="0"/>
              <a:ea typeface="Aptos" panose="020B0004020202020204" pitchFamily="34" charset="0"/>
            </a:endParaRPr>
          </a:p>
        </p:txBody>
      </p:sp>
      <p:pic>
        <p:nvPicPr>
          <p:cNvPr id="28" name="Picture 27" descr="What’s Happening | Baker Memorial United Methodist Church">
            <a:extLst>
              <a:ext uri="{FF2B5EF4-FFF2-40B4-BE49-F238E27FC236}">
                <a16:creationId xmlns:a16="http://schemas.microsoft.com/office/drawing/2014/main" id="{31A6B754-6214-7E5B-74B4-E419A05206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0064" y="3670513"/>
            <a:ext cx="3618513" cy="1355767"/>
          </a:xfrm>
          <a:prstGeom prst="rect">
            <a:avLst/>
          </a:prstGeom>
          <a:noFill/>
          <a:ln>
            <a:noFill/>
          </a:ln>
        </p:spPr>
      </p:pic>
      <p:sp>
        <p:nvSpPr>
          <p:cNvPr id="30" name="TextBox 29">
            <a:extLst>
              <a:ext uri="{FF2B5EF4-FFF2-40B4-BE49-F238E27FC236}">
                <a16:creationId xmlns:a16="http://schemas.microsoft.com/office/drawing/2014/main" id="{8E5052B4-D23C-94DB-00F6-29C66C3D83DF}"/>
              </a:ext>
            </a:extLst>
          </p:cNvPr>
          <p:cNvSpPr txBox="1"/>
          <p:nvPr/>
        </p:nvSpPr>
        <p:spPr>
          <a:xfrm>
            <a:off x="740929" y="5079396"/>
            <a:ext cx="6985459" cy="1569660"/>
          </a:xfrm>
          <a:prstGeom prst="rect">
            <a:avLst/>
          </a:prstGeom>
          <a:noFill/>
        </p:spPr>
        <p:txBody>
          <a:bodyPr wrap="square">
            <a:spAutoFit/>
          </a:bodyPr>
          <a:lstStyle/>
          <a:p>
            <a:pPr marL="0" marR="0" algn="just"/>
            <a:r>
              <a:rPr lang="en-US" sz="1600" kern="100" dirty="0">
                <a:effectLst/>
                <a:latin typeface="Cambria" panose="02040503050406030204" pitchFamily="18" charset="0"/>
                <a:ea typeface="Cambria" panose="02040503050406030204" pitchFamily="18" charset="0"/>
              </a:rPr>
              <a:t>Bring your briefcase, backpack, knapsack or duffle bag for the Blessing of the Backpacks on Sunday</a:t>
            </a:r>
            <a:r>
              <a:rPr lang="en-US" sz="1600" b="1" kern="100" dirty="0">
                <a:effectLst/>
                <a:latin typeface="Cambria" panose="02040503050406030204" pitchFamily="18" charset="0"/>
                <a:ea typeface="Cambria" panose="02040503050406030204" pitchFamily="18" charset="0"/>
              </a:rPr>
              <a:t>, August 24, 2025</a:t>
            </a:r>
            <a:r>
              <a:rPr lang="en-US" sz="1600" kern="100" dirty="0">
                <a:effectLst/>
                <a:latin typeface="Cambria" panose="02040503050406030204" pitchFamily="18" charset="0"/>
                <a:ea typeface="Cambria" panose="02040503050406030204" pitchFamily="18" charset="0"/>
              </a:rPr>
              <a:t> during worship service.  The Board of Christian Education will provide Blessing Tags to clip on your pack as a reminder of God’s blessings on your life.  We will have a special devotion for kids and youth returning to school and college.  Mark your calendar for this. special event.  </a:t>
            </a:r>
          </a:p>
        </p:txBody>
      </p:sp>
      <p:sp>
        <p:nvSpPr>
          <p:cNvPr id="2" name="Footer Placeholder 1">
            <a:extLst>
              <a:ext uri="{FF2B5EF4-FFF2-40B4-BE49-F238E27FC236}">
                <a16:creationId xmlns:a16="http://schemas.microsoft.com/office/drawing/2014/main" id="{394BE367-412B-4A3D-5EB1-E6D754968E69}"/>
              </a:ext>
            </a:extLst>
          </p:cNvPr>
          <p:cNvSpPr>
            <a:spLocks noGrp="1"/>
          </p:cNvSpPr>
          <p:nvPr>
            <p:ph type="ftr" sz="quarter" idx="11"/>
          </p:nvPr>
        </p:nvSpPr>
        <p:spPr>
          <a:xfrm>
            <a:off x="2562937" y="9528399"/>
            <a:ext cx="2623185" cy="535517"/>
          </a:xfrm>
        </p:spPr>
        <p:txBody>
          <a:bodyPr/>
          <a:lstStyle/>
          <a:p>
            <a:endParaRPr lang="en-US" sz="800" b="1" dirty="0"/>
          </a:p>
          <a:p>
            <a:endParaRPr lang="en-US" sz="800" b="1" dirty="0"/>
          </a:p>
          <a:p>
            <a:r>
              <a:rPr lang="en-US" sz="800" b="1" dirty="0"/>
              <a:t>August 2025</a:t>
            </a:r>
          </a:p>
          <a:p>
            <a:endParaRPr lang="en-US" dirty="0"/>
          </a:p>
        </p:txBody>
      </p:sp>
      <p:pic>
        <p:nvPicPr>
          <p:cNvPr id="3" name="Picture 2" descr="Oxford United Methodist Church - All Church Pot Luck">
            <a:extLst>
              <a:ext uri="{FF2B5EF4-FFF2-40B4-BE49-F238E27FC236}">
                <a16:creationId xmlns:a16="http://schemas.microsoft.com/office/drawing/2014/main" id="{0AB2D98F-FB9F-E181-97D0-CDCB1AB881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866" y="6364150"/>
            <a:ext cx="3128566" cy="1849992"/>
          </a:xfrm>
          <a:prstGeom prst="rect">
            <a:avLst/>
          </a:prstGeom>
          <a:noFill/>
          <a:ln>
            <a:noFill/>
          </a:ln>
        </p:spPr>
      </p:pic>
      <p:sp>
        <p:nvSpPr>
          <p:cNvPr id="5" name="TextBox 4">
            <a:extLst>
              <a:ext uri="{FF2B5EF4-FFF2-40B4-BE49-F238E27FC236}">
                <a16:creationId xmlns:a16="http://schemas.microsoft.com/office/drawing/2014/main" id="{7508A0AD-E394-8A56-711E-21A71696F5DF}"/>
              </a:ext>
            </a:extLst>
          </p:cNvPr>
          <p:cNvSpPr txBox="1"/>
          <p:nvPr/>
        </p:nvSpPr>
        <p:spPr>
          <a:xfrm>
            <a:off x="3485369" y="6510556"/>
            <a:ext cx="3898556" cy="1200329"/>
          </a:xfrm>
          <a:prstGeom prst="rect">
            <a:avLst/>
          </a:prstGeom>
          <a:noFill/>
        </p:spPr>
        <p:txBody>
          <a:bodyPr wrap="square">
            <a:spAutoFit/>
          </a:bodyPr>
          <a:lstStyle/>
          <a:p>
            <a:pPr marL="0" marR="0" algn="ctr">
              <a:buNone/>
            </a:pPr>
            <a:r>
              <a:rPr lang="en-US" sz="3600" b="1" kern="100" dirty="0">
                <a:ln>
                  <a:noFill/>
                </a:ln>
                <a:solidFill>
                  <a:srgbClr val="4C94D8"/>
                </a:solidFill>
                <a:effectLst/>
                <a:latin typeface="Aptos" panose="020B0004020202020204" pitchFamily="34" charset="0"/>
                <a:ea typeface="Aptos" panose="020B0004020202020204" pitchFamily="34" charset="0"/>
                <a:cs typeface="Times New Roman" panose="02020603050405020304" pitchFamily="18" charset="0"/>
              </a:rPr>
              <a:t>Sunday</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buNone/>
            </a:pPr>
            <a:r>
              <a:rPr lang="en-US" sz="3600" b="1" kern="100" dirty="0">
                <a:ln>
                  <a:noFill/>
                </a:ln>
                <a:solidFill>
                  <a:srgbClr val="4C94D8"/>
                </a:solidFill>
                <a:effectLst/>
                <a:latin typeface="Aptos" panose="020B0004020202020204" pitchFamily="34" charset="0"/>
                <a:ea typeface="Aptos" panose="020B0004020202020204" pitchFamily="34" charset="0"/>
                <a:cs typeface="Times New Roman" panose="02020603050405020304" pitchFamily="18" charset="0"/>
              </a:rPr>
              <a:t>August 24th</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CBF8915-6BFC-51A2-E02F-DF2BABC82C7C}"/>
              </a:ext>
            </a:extLst>
          </p:cNvPr>
          <p:cNvSpPr txBox="1"/>
          <p:nvPr/>
        </p:nvSpPr>
        <p:spPr>
          <a:xfrm>
            <a:off x="496174" y="8295666"/>
            <a:ext cx="6985459" cy="1477328"/>
          </a:xfrm>
          <a:prstGeom prst="rect">
            <a:avLst/>
          </a:prstGeom>
          <a:noFill/>
        </p:spPr>
        <p:txBody>
          <a:bodyPr wrap="square">
            <a:spAutoFit/>
          </a:bodyPr>
          <a:lstStyle/>
          <a:p>
            <a:pPr marL="0" marR="0">
              <a:buNone/>
            </a:pPr>
            <a:r>
              <a:rPr lang="en-US" sz="18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Join us for a fun time of fellowship on Sunday, August 24, 2025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kern="100" dirty="0">
                <a:ln>
                  <a:noFill/>
                </a:ln>
                <a:solidFill>
                  <a:srgbClr val="000000"/>
                </a:solidFill>
                <a:effectLst>
                  <a:outerShdw blurRad="38100" dist="19050" dir="2700000" algn="tl">
                    <a:schemeClr val="dk1">
                      <a:alpha val="40000"/>
                    </a:schemeClr>
                  </a:outerShdw>
                </a:effectLst>
                <a:latin typeface="Aptos" panose="020B0004020202020204" pitchFamily="34" charset="0"/>
                <a:ea typeface="Aptos" panose="020B0004020202020204" pitchFamily="34" charset="0"/>
                <a:cs typeface="Times New Roman" panose="02020603050405020304" pitchFamily="18" charset="0"/>
              </a:rPr>
              <a:t>following Worship Service.  Bring your favorite dish to share and enjoy an afternoon of food and friends.  Drinks and set up will be provided.  Hosted by the Membership Board, Christian Ed Board and Pilgrim Auxiliary.  For questions, call Bonnie Seath or Christine Vanyo.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607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871B53-D27A-537A-7F94-12DF7F62CE7A}"/>
              </a:ext>
            </a:extLst>
          </p:cNvPr>
          <p:cNvSpPr/>
          <p:nvPr/>
        </p:nvSpPr>
        <p:spPr>
          <a:xfrm>
            <a:off x="-18485" y="-11780"/>
            <a:ext cx="7790886" cy="631711"/>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panose="02040503050406030204" pitchFamily="18" charset="0"/>
                <a:ea typeface="Cambria" panose="02040503050406030204" pitchFamily="18" charset="0"/>
              </a:rPr>
              <a:t>Christian Education</a:t>
            </a:r>
          </a:p>
        </p:txBody>
      </p:sp>
      <p:sp>
        <p:nvSpPr>
          <p:cNvPr id="7" name="TextBox 6">
            <a:extLst>
              <a:ext uri="{FF2B5EF4-FFF2-40B4-BE49-F238E27FC236}">
                <a16:creationId xmlns:a16="http://schemas.microsoft.com/office/drawing/2014/main" id="{7DEA533B-CD76-E155-BEB4-D737951F482E}"/>
              </a:ext>
            </a:extLst>
          </p:cNvPr>
          <p:cNvSpPr txBox="1"/>
          <p:nvPr/>
        </p:nvSpPr>
        <p:spPr>
          <a:xfrm>
            <a:off x="621792" y="619931"/>
            <a:ext cx="6364224" cy="1154162"/>
          </a:xfrm>
          <a:prstGeom prst="rect">
            <a:avLst/>
          </a:prstGeom>
          <a:noFill/>
        </p:spPr>
        <p:txBody>
          <a:bodyPr wrap="square">
            <a:spAutoFit/>
          </a:bodyPr>
          <a:lstStyle/>
          <a:p>
            <a:pPr marL="0" marR="635" algn="ctr">
              <a:spcBef>
                <a:spcPts val="590"/>
              </a:spcBef>
            </a:pPr>
            <a:r>
              <a:rPr lang="en-US" sz="3200" b="1" spc="-10" dirty="0">
                <a:solidFill>
                  <a:srgbClr val="730012"/>
                </a:solidFill>
                <a:effectLst/>
                <a:latin typeface="Cambria" panose="02040503050406030204" pitchFamily="18" charset="0"/>
                <a:ea typeface="Californian FB" panose="0207040306080B030204" pitchFamily="18" charset="0"/>
                <a:cs typeface="Californian FB" panose="0207040306080B030204" pitchFamily="18" charset="0"/>
              </a:rPr>
              <a:t>SCHOOL</a:t>
            </a:r>
            <a:r>
              <a:rPr lang="en-US" sz="3200" b="1" spc="-55" dirty="0">
                <a:solidFill>
                  <a:srgbClr val="730012"/>
                </a:solidFill>
                <a:effectLst/>
                <a:latin typeface="Cambria" panose="02040503050406030204" pitchFamily="18" charset="0"/>
                <a:ea typeface="Californian FB" panose="0207040306080B030204" pitchFamily="18" charset="0"/>
                <a:cs typeface="Californian FB" panose="0207040306080B030204" pitchFamily="18" charset="0"/>
              </a:rPr>
              <a:t> </a:t>
            </a:r>
            <a:r>
              <a:rPr lang="en-US" sz="3200" b="1" spc="-10" dirty="0">
                <a:solidFill>
                  <a:srgbClr val="730012"/>
                </a:solidFill>
                <a:effectLst/>
                <a:latin typeface="Cambria" panose="02040503050406030204" pitchFamily="18" charset="0"/>
                <a:ea typeface="Californian FB" panose="0207040306080B030204" pitchFamily="18" charset="0"/>
                <a:cs typeface="Californian FB" panose="0207040306080B030204" pitchFamily="18" charset="0"/>
              </a:rPr>
              <a:t>SUPPLY</a:t>
            </a:r>
            <a:r>
              <a:rPr lang="en-US" sz="3200" b="1" spc="-50" dirty="0">
                <a:solidFill>
                  <a:srgbClr val="730012"/>
                </a:solidFill>
                <a:effectLst/>
                <a:latin typeface="Cambria" panose="02040503050406030204" pitchFamily="18" charset="0"/>
                <a:ea typeface="Californian FB" panose="0207040306080B030204" pitchFamily="18" charset="0"/>
                <a:cs typeface="Californian FB" panose="0207040306080B030204" pitchFamily="18" charset="0"/>
              </a:rPr>
              <a:t> </a:t>
            </a:r>
            <a:r>
              <a:rPr lang="en-US" sz="3200" b="1" spc="-10" dirty="0">
                <a:solidFill>
                  <a:srgbClr val="730012"/>
                </a:solidFill>
                <a:effectLst/>
                <a:latin typeface="Cambria" panose="02040503050406030204" pitchFamily="18" charset="0"/>
                <a:ea typeface="Californian FB" panose="0207040306080B030204" pitchFamily="18" charset="0"/>
                <a:cs typeface="Californian FB" panose="0207040306080B030204" pitchFamily="18" charset="0"/>
              </a:rPr>
              <a:t>DRIVE</a:t>
            </a:r>
          </a:p>
          <a:p>
            <a:pPr marL="0" marR="635" algn="ctr">
              <a:spcBef>
                <a:spcPts val="590"/>
              </a:spcBef>
            </a:pPr>
            <a:r>
              <a:rPr lang="en-US" sz="3200" b="1" spc="-10" dirty="0">
                <a:solidFill>
                  <a:srgbClr val="730012"/>
                </a:solidFill>
                <a:effectLst/>
                <a:latin typeface="Cambria" panose="02040503050406030204" pitchFamily="18" charset="0"/>
                <a:ea typeface="Californian FB" panose="0207040306080B030204" pitchFamily="18" charset="0"/>
                <a:cs typeface="Californian FB" panose="0207040306080B030204" pitchFamily="18" charset="0"/>
              </a:rPr>
              <a:t>For Inland Valley Hope Partners</a:t>
            </a:r>
            <a:endParaRPr lang="en-US" sz="3200" dirty="0">
              <a:effectLst/>
              <a:latin typeface="Californian FB" panose="0207040306080B030204" pitchFamily="18" charset="0"/>
              <a:ea typeface="Californian FB" panose="0207040306080B030204" pitchFamily="18" charset="0"/>
              <a:cs typeface="Californian FB" panose="0207040306080B030204" pitchFamily="18" charset="0"/>
            </a:endParaRPr>
          </a:p>
        </p:txBody>
      </p:sp>
      <p:pic>
        <p:nvPicPr>
          <p:cNvPr id="9" name="Image 6">
            <a:extLst>
              <a:ext uri="{FF2B5EF4-FFF2-40B4-BE49-F238E27FC236}">
                <a16:creationId xmlns:a16="http://schemas.microsoft.com/office/drawing/2014/main" id="{D02219CD-C2BF-1FAD-EEC4-9EA687D6A379}"/>
              </a:ext>
            </a:extLst>
          </p:cNvPr>
          <p:cNvPicPr/>
          <p:nvPr/>
        </p:nvPicPr>
        <p:blipFill>
          <a:blip r:embed="rId2" cstate="print"/>
          <a:stretch>
            <a:fillRect/>
          </a:stretch>
        </p:blipFill>
        <p:spPr>
          <a:xfrm>
            <a:off x="146304" y="5378006"/>
            <a:ext cx="3048000" cy="2022538"/>
          </a:xfrm>
          <a:prstGeom prst="rect">
            <a:avLst/>
          </a:prstGeom>
        </p:spPr>
      </p:pic>
      <p:sp>
        <p:nvSpPr>
          <p:cNvPr id="10" name="Textbox 10">
            <a:extLst>
              <a:ext uri="{FF2B5EF4-FFF2-40B4-BE49-F238E27FC236}">
                <a16:creationId xmlns:a16="http://schemas.microsoft.com/office/drawing/2014/main" id="{85D43DA3-69AD-75FE-A7AE-7220673CFDB9}"/>
              </a:ext>
            </a:extLst>
          </p:cNvPr>
          <p:cNvSpPr txBox="1">
            <a:spLocks/>
          </p:cNvSpPr>
          <p:nvPr/>
        </p:nvSpPr>
        <p:spPr>
          <a:xfrm>
            <a:off x="358140" y="7294245"/>
            <a:ext cx="3048000" cy="1118235"/>
          </a:xfrm>
          <a:prstGeom prst="rect">
            <a:avLst/>
          </a:prstGeom>
        </p:spPr>
        <p:txBody>
          <a:bodyPr wrap="square" lIns="0" tIns="0" rIns="0" bIns="0" rtlCol="0">
            <a:noAutofit/>
          </a:bodyPr>
          <a:lstStyle/>
          <a:p>
            <a:pPr marL="822325" marR="0" indent="-550545">
              <a:spcBef>
                <a:spcPts val="285"/>
              </a:spcBef>
              <a:buNone/>
            </a:pPr>
            <a:r>
              <a:rPr lang="en-US" sz="2400" b="1"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Collection</a:t>
            </a:r>
            <a:r>
              <a:rPr lang="en-US" sz="2400" b="1" spc="-115"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 </a:t>
            </a:r>
            <a:r>
              <a:rPr lang="en-US" sz="2400" b="1"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Period </a:t>
            </a:r>
            <a:r>
              <a:rPr lang="en-US" sz="2400" b="1" spc="-10"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Sunday</a:t>
            </a:r>
            <a:endParaRPr lang="en-US" sz="2400"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endParaRPr>
          </a:p>
          <a:p>
            <a:pPr marL="173990" marR="0"/>
            <a:r>
              <a:rPr lang="en-US" sz="2400" b="1"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July</a:t>
            </a:r>
            <a:r>
              <a:rPr lang="en-US" sz="2400" b="1" spc="-75"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 </a:t>
            </a:r>
            <a:r>
              <a:rPr lang="en-US" sz="2400" b="1"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15th—Sept.</a:t>
            </a:r>
            <a:r>
              <a:rPr lang="en-US" sz="2400" b="1" spc="-70"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 </a:t>
            </a:r>
            <a:r>
              <a:rPr lang="en-US" sz="2400" b="1" spc="-25"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rPr>
              <a:t>1st</a:t>
            </a:r>
            <a:endParaRPr lang="en-US" sz="2400" dirty="0">
              <a:solidFill>
                <a:srgbClr val="800000"/>
              </a:solidFill>
              <a:effectLst/>
              <a:latin typeface="Cambria" panose="02040503050406030204" pitchFamily="18" charset="0"/>
              <a:ea typeface="Cambria" panose="02040503050406030204" pitchFamily="18" charset="0"/>
              <a:cs typeface="Californian FB" panose="0207040306080B030204" pitchFamily="18" charset="0"/>
            </a:endParaRPr>
          </a:p>
        </p:txBody>
      </p:sp>
      <p:sp>
        <p:nvSpPr>
          <p:cNvPr id="11" name="Textbox 10">
            <a:extLst>
              <a:ext uri="{FF2B5EF4-FFF2-40B4-BE49-F238E27FC236}">
                <a16:creationId xmlns:a16="http://schemas.microsoft.com/office/drawing/2014/main" id="{DD9F48BF-D6AB-E3A6-F2D7-BACAB9BA29D3}"/>
              </a:ext>
            </a:extLst>
          </p:cNvPr>
          <p:cNvSpPr txBox="1">
            <a:spLocks/>
          </p:cNvSpPr>
          <p:nvPr/>
        </p:nvSpPr>
        <p:spPr>
          <a:xfrm>
            <a:off x="2811780" y="4622483"/>
            <a:ext cx="2453640" cy="1118235"/>
          </a:xfrm>
          <a:prstGeom prst="rect">
            <a:avLst/>
          </a:prstGeom>
        </p:spPr>
        <p:txBody>
          <a:bodyPr wrap="square" lIns="0" tIns="0" rIns="0" bIns="0" rtlCol="0">
            <a:noAutofit/>
          </a:bodyPr>
          <a:lstStyle/>
          <a:p>
            <a:pPr marL="822325" marR="0" indent="-550545">
              <a:spcBef>
                <a:spcPts val="285"/>
              </a:spcBef>
              <a:buNone/>
            </a:pPr>
            <a:r>
              <a:rPr lang="en-US" sz="2000" b="1">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Collection</a:t>
            </a:r>
            <a:r>
              <a:rPr lang="en-US" sz="2000" b="1" spc="-115">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2000" b="1">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Period </a:t>
            </a:r>
            <a:r>
              <a:rPr lang="en-US" sz="2000" b="1" spc="-1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Sunday</a:t>
            </a:r>
            <a:endParaRPr lang="en-US" sz="1100">
              <a:effectLst/>
              <a:latin typeface="Californian FB" panose="0207040306080B030204" pitchFamily="18" charset="0"/>
              <a:ea typeface="Californian FB" panose="0207040306080B030204" pitchFamily="18" charset="0"/>
              <a:cs typeface="Californian FB" panose="0207040306080B030204" pitchFamily="18" charset="0"/>
            </a:endParaRPr>
          </a:p>
          <a:p>
            <a:pPr marL="173990" marR="0"/>
            <a:r>
              <a:rPr lang="en-US" sz="2000" b="1">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July</a:t>
            </a:r>
            <a:r>
              <a:rPr lang="en-US" sz="2000" b="1" spc="-75">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2000" b="1">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15th—Sept.</a:t>
            </a:r>
            <a:r>
              <a:rPr lang="en-US" sz="2000" b="1" spc="-7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2000" b="1" spc="-25">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1st</a:t>
            </a:r>
            <a:endParaRPr lang="en-US" sz="1100">
              <a:effectLst/>
              <a:latin typeface="Californian FB" panose="0207040306080B030204" pitchFamily="18" charset="0"/>
              <a:ea typeface="Californian FB" panose="0207040306080B030204" pitchFamily="18" charset="0"/>
              <a:cs typeface="Californian FB" panose="0207040306080B030204" pitchFamily="18" charset="0"/>
            </a:endParaRPr>
          </a:p>
        </p:txBody>
      </p:sp>
      <p:sp>
        <p:nvSpPr>
          <p:cNvPr id="12" name="Textbox 11">
            <a:extLst>
              <a:ext uri="{FF2B5EF4-FFF2-40B4-BE49-F238E27FC236}">
                <a16:creationId xmlns:a16="http://schemas.microsoft.com/office/drawing/2014/main" id="{26AE6EF0-92FB-DBDA-BDAE-01F4262D6B4B}"/>
              </a:ext>
            </a:extLst>
          </p:cNvPr>
          <p:cNvSpPr txBox="1">
            <a:spLocks/>
          </p:cNvSpPr>
          <p:nvPr/>
        </p:nvSpPr>
        <p:spPr>
          <a:xfrm>
            <a:off x="3975354" y="5378006"/>
            <a:ext cx="3650742" cy="4399978"/>
          </a:xfrm>
          <a:prstGeom prst="rect">
            <a:avLst/>
          </a:prstGeom>
          <a:solidFill>
            <a:srgbClr val="FC880A"/>
          </a:solidFill>
        </p:spPr>
        <p:txBody>
          <a:bodyPr wrap="square" lIns="0" tIns="0" rIns="0" bIns="0" rtlCol="0">
            <a:noAutofit/>
          </a:bodyPr>
          <a:lstStyle/>
          <a:p>
            <a:pPr marL="77470" marR="76835" algn="ctr">
              <a:spcBef>
                <a:spcPts val="290"/>
              </a:spcBef>
              <a:buNone/>
            </a:pPr>
            <a:r>
              <a:rPr lang="en-US" sz="2200" b="1" u="sng" dirty="0">
                <a:solidFill>
                  <a:srgbClr val="FFFFFF"/>
                </a:solidFill>
                <a:effectLst/>
                <a:uFill>
                  <a:solidFill>
                    <a:srgbClr val="FFFFFF"/>
                  </a:solidFill>
                </a:uFill>
                <a:latin typeface="Californian FB" panose="0207040306080B030204" pitchFamily="18" charset="0"/>
                <a:ea typeface="Californian FB" panose="0207040306080B030204" pitchFamily="18" charset="0"/>
                <a:cs typeface="Californian FB" panose="0207040306080B030204" pitchFamily="18" charset="0"/>
              </a:rPr>
              <a:t>SUPPLIES </a:t>
            </a:r>
            <a:r>
              <a:rPr lang="en-US" sz="2200" b="1" u="sng" spc="-10" dirty="0">
                <a:solidFill>
                  <a:srgbClr val="FFFFFF"/>
                </a:solidFill>
                <a:effectLst/>
                <a:uFill>
                  <a:solidFill>
                    <a:srgbClr val="FFFFFF"/>
                  </a:solidFill>
                </a:uFill>
                <a:latin typeface="Californian FB" panose="0207040306080B030204" pitchFamily="18" charset="0"/>
                <a:ea typeface="Californian FB" panose="0207040306080B030204" pitchFamily="18" charset="0"/>
                <a:cs typeface="Californian FB" panose="0207040306080B030204" pitchFamily="18" charset="0"/>
              </a:rPr>
              <a:t>NEEDED</a:t>
            </a:r>
            <a:endParaRPr lang="en-US" sz="2200" dirty="0">
              <a:effectLst/>
              <a:latin typeface="Californian FB" panose="0207040306080B030204" pitchFamily="18" charset="0"/>
              <a:ea typeface="Californian FB" panose="0207040306080B030204" pitchFamily="18" charset="0"/>
              <a:cs typeface="Californian FB" panose="0207040306080B030204" pitchFamily="18" charset="0"/>
            </a:endParaRPr>
          </a:p>
          <a:p>
            <a:pPr marL="77470" marR="76200" algn="ctr">
              <a:spcBef>
                <a:spcPts val="905"/>
              </a:spcBef>
              <a:buNone/>
            </a:pP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PENS, PENCILS, </a:t>
            </a:r>
          </a:p>
          <a:p>
            <a:pPr marL="77470" marR="76200" algn="ctr">
              <a:spcBef>
                <a:spcPts val="905"/>
              </a:spcBef>
              <a:buNone/>
            </a:pP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MARKERS, CRAYONS, PENCIL</a:t>
            </a:r>
            <a:r>
              <a:rPr lang="en-US" sz="2200" spc="-9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SHARPENERS, ERASERS, RULERS, </a:t>
            </a:r>
          </a:p>
          <a:p>
            <a:pPr marL="77470" marR="76200" algn="ctr">
              <a:spcBef>
                <a:spcPts val="905"/>
              </a:spcBef>
              <a:buNone/>
            </a:pP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PENCIL CASES,</a:t>
            </a:r>
            <a:endParaRPr lang="en-US" sz="2200" dirty="0">
              <a:effectLst/>
              <a:latin typeface="Californian FB" panose="0207040306080B030204" pitchFamily="18" charset="0"/>
              <a:ea typeface="Californian FB" panose="0207040306080B030204" pitchFamily="18" charset="0"/>
              <a:cs typeface="Californian FB" panose="0207040306080B030204" pitchFamily="18" charset="0"/>
            </a:endParaRPr>
          </a:p>
          <a:p>
            <a:pPr marL="297815" marR="297180" indent="635" algn="ct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GLUE STICKS, </a:t>
            </a:r>
          </a:p>
          <a:p>
            <a:pPr marL="297815" marR="297180" indent="635" algn="ct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SPIRAL</a:t>
            </a:r>
            <a:r>
              <a:rPr lang="en-US" sz="2200" spc="-9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NOTEBOOKS, </a:t>
            </a:r>
            <a:r>
              <a:rPr lang="en-US" sz="2200" spc="-1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CALCULATORS, HIGHLIGHTERS, </a:t>
            </a:r>
          </a:p>
          <a:p>
            <a:pPr marL="297815" marR="297180" indent="635" algn="ctr"/>
            <a:r>
              <a:rPr lang="en-US" sz="2200" dirty="0">
                <a:solidFill>
                  <a:srgbClr val="FFFFFF"/>
                </a:solidFill>
                <a:effectLst/>
                <a:latin typeface="Californian FB" panose="0207040306080B030204" pitchFamily="18" charset="0"/>
                <a:ea typeface="Californian FB" panose="0207040306080B030204" pitchFamily="18" charset="0"/>
                <a:cs typeface="Californian FB" panose="0207040306080B030204" pitchFamily="18" charset="0"/>
              </a:rPr>
              <a:t>INDEX CARDS</a:t>
            </a:r>
            <a:endParaRPr lang="en-US" sz="2200" dirty="0">
              <a:effectLst/>
              <a:latin typeface="Californian FB" panose="0207040306080B030204" pitchFamily="18" charset="0"/>
              <a:ea typeface="Californian FB" panose="0207040306080B030204" pitchFamily="18" charset="0"/>
              <a:cs typeface="Californian FB" panose="0207040306080B030204" pitchFamily="18" charset="0"/>
            </a:endParaRPr>
          </a:p>
        </p:txBody>
      </p:sp>
      <p:pic>
        <p:nvPicPr>
          <p:cNvPr id="14" name="Picture 13">
            <a:extLst>
              <a:ext uri="{FF2B5EF4-FFF2-40B4-BE49-F238E27FC236}">
                <a16:creationId xmlns:a16="http://schemas.microsoft.com/office/drawing/2014/main" id="{F0AE3F32-C0B4-4B00-45B9-B67ED713FE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6304" y="1774093"/>
            <a:ext cx="7479792" cy="3603913"/>
          </a:xfrm>
          <a:prstGeom prst="rect">
            <a:avLst/>
          </a:prstGeom>
        </p:spPr>
      </p:pic>
      <p:sp>
        <p:nvSpPr>
          <p:cNvPr id="15" name="Textbox 9">
            <a:extLst>
              <a:ext uri="{FF2B5EF4-FFF2-40B4-BE49-F238E27FC236}">
                <a16:creationId xmlns:a16="http://schemas.microsoft.com/office/drawing/2014/main" id="{F8927C24-D995-7056-9EDD-1739755E76FE}"/>
              </a:ext>
            </a:extLst>
          </p:cNvPr>
          <p:cNvSpPr txBox="1">
            <a:spLocks/>
          </p:cNvSpPr>
          <p:nvPr/>
        </p:nvSpPr>
        <p:spPr>
          <a:xfrm>
            <a:off x="358140" y="8412480"/>
            <a:ext cx="3226308" cy="1275715"/>
          </a:xfrm>
          <a:prstGeom prst="rect">
            <a:avLst/>
          </a:prstGeom>
        </p:spPr>
        <p:txBody>
          <a:bodyPr wrap="square" lIns="0" tIns="0" rIns="0" bIns="0" rtlCol="0">
            <a:noAutofit/>
          </a:bodyPr>
          <a:lstStyle/>
          <a:p>
            <a:pPr marL="0" marR="0">
              <a:spcBef>
                <a:spcPts val="250"/>
              </a:spcBef>
              <a:buNone/>
            </a:pPr>
            <a:r>
              <a:rPr lang="en-US" sz="1200" b="1" dirty="0">
                <a:effectLst/>
                <a:latin typeface="Cambria" panose="02040503050406030204" pitchFamily="18" charset="0"/>
                <a:ea typeface="Californian FB" panose="0207040306080B030204" pitchFamily="18" charset="0"/>
                <a:cs typeface="Californian FB" panose="0207040306080B030204" pitchFamily="18" charset="0"/>
              </a:rPr>
              <a:t> </a:t>
            </a:r>
            <a:endParaRPr lang="en-US" sz="1600"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endParaRPr>
          </a:p>
          <a:p>
            <a:pPr marL="0" marR="635" algn="ctr"/>
            <a:r>
              <a:rPr lang="en-US" sz="1600" b="1"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Also</a:t>
            </a:r>
            <a:r>
              <a:rPr lang="en-US" sz="1600" b="1" spc="-40"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1600" b="1"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accepting</a:t>
            </a:r>
            <a:r>
              <a:rPr lang="en-US" sz="1600" b="1" spc="-40"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1600" b="1"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checks</a:t>
            </a:r>
            <a:r>
              <a:rPr lang="en-US" sz="1600" b="1" spc="-40"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1600" b="1"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made</a:t>
            </a:r>
            <a:r>
              <a:rPr lang="en-US" sz="1600" b="1" spc="-40"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1600" b="1"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out</a:t>
            </a:r>
            <a:r>
              <a:rPr lang="en-US" sz="1600" b="1" spc="-40"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 </a:t>
            </a:r>
            <a:r>
              <a:rPr lang="en-US" sz="1600" b="1"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rPr>
              <a:t>to Pilgrim Congregational Church (Memo: School Supply Drive) Check/Cash donations due: 8/25</a:t>
            </a:r>
            <a:endParaRPr lang="en-US" sz="1600" dirty="0">
              <a:solidFill>
                <a:srgbClr val="800000"/>
              </a:solidFill>
              <a:effectLst/>
              <a:latin typeface="Californian FB" panose="0207040306080B030204" pitchFamily="18" charset="0"/>
              <a:ea typeface="Californian FB" panose="0207040306080B030204" pitchFamily="18" charset="0"/>
              <a:cs typeface="Californian FB" panose="0207040306080B030204" pitchFamily="18" charset="0"/>
            </a:endParaRPr>
          </a:p>
        </p:txBody>
      </p:sp>
      <p:sp>
        <p:nvSpPr>
          <p:cNvPr id="3" name="Footer Placeholder 2">
            <a:extLst>
              <a:ext uri="{FF2B5EF4-FFF2-40B4-BE49-F238E27FC236}">
                <a16:creationId xmlns:a16="http://schemas.microsoft.com/office/drawing/2014/main" id="{028DCA38-7607-966A-6307-8D642E9F7C9D}"/>
              </a:ext>
            </a:extLst>
          </p:cNvPr>
          <p:cNvSpPr>
            <a:spLocks noGrp="1"/>
          </p:cNvSpPr>
          <p:nvPr>
            <p:ph type="ftr" sz="quarter" idx="11"/>
          </p:nvPr>
        </p:nvSpPr>
        <p:spPr>
          <a:xfrm>
            <a:off x="2565365" y="9698248"/>
            <a:ext cx="5060731" cy="535517"/>
          </a:xfrm>
        </p:spPr>
        <p:txBody>
          <a:bodyPr/>
          <a:lstStyle/>
          <a:p>
            <a:r>
              <a:rPr lang="en-US" sz="800" b="1" dirty="0"/>
              <a:t>August 2025										9</a:t>
            </a:r>
          </a:p>
          <a:p>
            <a:endParaRPr lang="en-US" dirty="0"/>
          </a:p>
        </p:txBody>
      </p:sp>
      <p:sp>
        <p:nvSpPr>
          <p:cNvPr id="5" name="TextBox 4">
            <a:extLst>
              <a:ext uri="{FF2B5EF4-FFF2-40B4-BE49-F238E27FC236}">
                <a16:creationId xmlns:a16="http://schemas.microsoft.com/office/drawing/2014/main" id="{7039547F-9333-EA03-C389-E8072AFB0A2E}"/>
              </a:ext>
            </a:extLst>
          </p:cNvPr>
          <p:cNvSpPr txBox="1"/>
          <p:nvPr/>
        </p:nvSpPr>
        <p:spPr>
          <a:xfrm>
            <a:off x="22016" y="9822032"/>
            <a:ext cx="3898556" cy="215444"/>
          </a:xfrm>
          <a:prstGeom prst="rect">
            <a:avLst/>
          </a:prstGeom>
          <a:noFill/>
        </p:spPr>
        <p:txBody>
          <a:bodyPr wrap="square">
            <a:spAutoFit/>
          </a:bodyPr>
          <a:lstStyle/>
          <a:p>
            <a:r>
              <a:rPr lang="en-US" sz="800" dirty="0">
                <a:latin typeface="Cambria" panose="02040503050406030204" pitchFamily="18" charset="0"/>
                <a:ea typeface="Cambria" panose="02040503050406030204" pitchFamily="18" charset="0"/>
              </a:rPr>
              <a:t>Isaiah 60:1 “Rise Up		</a:t>
            </a:r>
          </a:p>
        </p:txBody>
      </p:sp>
    </p:spTree>
    <p:extLst>
      <p:ext uri="{BB962C8B-B14F-4D97-AF65-F5344CB8AC3E}">
        <p14:creationId xmlns:p14="http://schemas.microsoft.com/office/powerpoint/2010/main" val="1961879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5380</TotalTime>
  <Words>5612</Words>
  <Application>Microsoft Office PowerPoint</Application>
  <PresentationFormat>Custom</PresentationFormat>
  <Paragraphs>821</Paragraphs>
  <Slides>22</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Aptos</vt:lpstr>
      <vt:lpstr>Arial</vt:lpstr>
      <vt:lpstr>Bookman Old Style</vt:lpstr>
      <vt:lpstr>Brush Script MT</vt:lpstr>
      <vt:lpstr>Cabria</vt:lpstr>
      <vt:lpstr>Calibri</vt:lpstr>
      <vt:lpstr>Calibri Light</vt:lpstr>
      <vt:lpstr>Californian FB</vt:lpstr>
      <vt:lpstr>Cambria</vt:lpstr>
      <vt:lpstr>Century Schoolbook</vt:lpstr>
      <vt:lpstr>Congenial Light</vt:lpstr>
      <vt:lpstr>Gabriola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 Campbell</dc:creator>
  <cp:lastModifiedBy>Natalie Brown</cp:lastModifiedBy>
  <cp:revision>45</cp:revision>
  <cp:lastPrinted>2025-07-25T00:32:36Z</cp:lastPrinted>
  <dcterms:created xsi:type="dcterms:W3CDTF">2025-05-16T23:32:10Z</dcterms:created>
  <dcterms:modified xsi:type="dcterms:W3CDTF">2025-07-29T19:56:51Z</dcterms:modified>
</cp:coreProperties>
</file>